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1" r:id="rId1"/>
    <p:sldMasterId id="2147483695" r:id="rId2"/>
    <p:sldMasterId id="2147483697" r:id="rId3"/>
  </p:sldMasterIdLst>
  <p:notesMasterIdLst>
    <p:notesMasterId r:id="rId77"/>
  </p:notesMasterIdLst>
  <p:sldIdLst>
    <p:sldId id="371" r:id="rId4"/>
    <p:sldId id="1600" r:id="rId5"/>
    <p:sldId id="1634" r:id="rId6"/>
    <p:sldId id="1667" r:id="rId7"/>
    <p:sldId id="1668" r:id="rId8"/>
    <p:sldId id="1669" r:id="rId9"/>
    <p:sldId id="1635" r:id="rId10"/>
    <p:sldId id="1655" r:id="rId11"/>
    <p:sldId id="1637" r:id="rId12"/>
    <p:sldId id="1636" r:id="rId13"/>
    <p:sldId id="1656" r:id="rId14"/>
    <p:sldId id="1657" r:id="rId15"/>
    <p:sldId id="1633" r:id="rId16"/>
    <p:sldId id="1671" r:id="rId17"/>
    <p:sldId id="1601" r:id="rId18"/>
    <p:sldId id="1602" r:id="rId19"/>
    <p:sldId id="1603" r:id="rId20"/>
    <p:sldId id="1604" r:id="rId21"/>
    <p:sldId id="1606" r:id="rId22"/>
    <p:sldId id="1607" r:id="rId23"/>
    <p:sldId id="1605" r:id="rId24"/>
    <p:sldId id="1608" r:id="rId25"/>
    <p:sldId id="1609" r:id="rId26"/>
    <p:sldId id="1610" r:id="rId27"/>
    <p:sldId id="1611" r:id="rId28"/>
    <p:sldId id="1632" r:id="rId29"/>
    <p:sldId id="1628" r:id="rId30"/>
    <p:sldId id="1629" r:id="rId31"/>
    <p:sldId id="1630" r:id="rId32"/>
    <p:sldId id="1638" r:id="rId33"/>
    <p:sldId id="1659" r:id="rId34"/>
    <p:sldId id="1639" r:id="rId35"/>
    <p:sldId id="1612" r:id="rId36"/>
    <p:sldId id="1613" r:id="rId37"/>
    <p:sldId id="1614" r:id="rId38"/>
    <p:sldId id="1615" r:id="rId39"/>
    <p:sldId id="1616" r:id="rId40"/>
    <p:sldId id="1617" r:id="rId41"/>
    <p:sldId id="1618" r:id="rId42"/>
    <p:sldId id="1619" r:id="rId43"/>
    <p:sldId id="1620" r:id="rId44"/>
    <p:sldId id="1621" r:id="rId45"/>
    <p:sldId id="1622" r:id="rId46"/>
    <p:sldId id="1623" r:id="rId47"/>
    <p:sldId id="1625" r:id="rId48"/>
    <p:sldId id="1624" r:id="rId49"/>
    <p:sldId id="1626" r:id="rId50"/>
    <p:sldId id="1631" r:id="rId51"/>
    <p:sldId id="1658" r:id="rId52"/>
    <p:sldId id="1654" r:id="rId53"/>
    <p:sldId id="1670" r:id="rId54"/>
    <p:sldId id="1642" r:id="rId55"/>
    <p:sldId id="1645" r:id="rId56"/>
    <p:sldId id="738" r:id="rId57"/>
    <p:sldId id="1644" r:id="rId58"/>
    <p:sldId id="1643" r:id="rId59"/>
    <p:sldId id="1663" r:id="rId60"/>
    <p:sldId id="1664" r:id="rId61"/>
    <p:sldId id="1665" r:id="rId62"/>
    <p:sldId id="1666" r:id="rId63"/>
    <p:sldId id="1646" r:id="rId64"/>
    <p:sldId id="1647" r:id="rId65"/>
    <p:sldId id="1648" r:id="rId66"/>
    <p:sldId id="1649" r:id="rId67"/>
    <p:sldId id="1651" r:id="rId68"/>
    <p:sldId id="1650" r:id="rId69"/>
    <p:sldId id="1652" r:id="rId70"/>
    <p:sldId id="1660" r:id="rId71"/>
    <p:sldId id="1661" r:id="rId72"/>
    <p:sldId id="1662" r:id="rId73"/>
    <p:sldId id="1653" r:id="rId74"/>
    <p:sldId id="1672" r:id="rId75"/>
    <p:sldId id="1385"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8">
          <p15:clr>
            <a:srgbClr val="A4A3A4"/>
          </p15:clr>
        </p15:guide>
        <p15:guide id="2" pos="3840">
          <p15:clr>
            <a:srgbClr val="A4A3A4"/>
          </p15:clr>
        </p15:guide>
        <p15:guide id="3" pos="1044">
          <p15:clr>
            <a:srgbClr val="A4A3A4"/>
          </p15:clr>
        </p15:guide>
        <p15:guide id="4" pos="20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6F3"/>
    <a:srgbClr val="2891CF"/>
    <a:srgbClr val="C43958"/>
    <a:srgbClr val="025DB4"/>
    <a:srgbClr val="005AAD"/>
    <a:srgbClr val="008487"/>
    <a:srgbClr val="DDE9EA"/>
    <a:srgbClr val="FF9B36"/>
    <a:srgbClr val="00467A"/>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32" autoAdjust="0"/>
    <p:restoredTop sz="87524" autoAdjust="0"/>
  </p:normalViewPr>
  <p:slideViewPr>
    <p:cSldViewPr snapToGrid="0" showGuides="1">
      <p:cViewPr varScale="1">
        <p:scale>
          <a:sx n="90" d="100"/>
          <a:sy n="90" d="100"/>
        </p:scale>
        <p:origin x="213" y="42"/>
      </p:cViewPr>
      <p:guideLst>
        <p:guide orient="horz" pos="2128"/>
        <p:guide pos="3840"/>
        <p:guide pos="1044"/>
        <p:guide pos="2074"/>
      </p:guideLst>
    </p:cSldViewPr>
  </p:slideViewPr>
  <p:notesTextViewPr>
    <p:cViewPr>
      <p:scale>
        <a:sx n="3" d="2"/>
        <a:sy n="3" d="2"/>
      </p:scale>
      <p:origin x="0" y="0"/>
    </p:cViewPr>
  </p:notesTextViewPr>
  <p:sorterViewPr>
    <p:cViewPr>
      <p:scale>
        <a:sx n="33" d="100"/>
        <a:sy n="33" d="100"/>
      </p:scale>
      <p:origin x="0" y="0"/>
    </p:cViewPr>
  </p:sorterViewPr>
  <p:notesViewPr>
    <p:cSldViewPr snapToGrid="0">
      <p:cViewPr varScale="1">
        <p:scale>
          <a:sx n="54" d="100"/>
          <a:sy n="54" d="100"/>
        </p:scale>
        <p:origin x="288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6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6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C6BA0-5341-43DF-84CE-1998201C61E9}" type="datetimeFigureOut">
              <a:rPr lang="zh-CN" altLang="en-US" smtClean="0"/>
              <a:t>2021/3/6</a:t>
            </a:fld>
            <a:endParaRPr lang="zh-CN" altLang="en-US"/>
          </a:p>
        </p:txBody>
      </p:sp>
      <p:sp>
        <p:nvSpPr>
          <p:cNvPr id="104877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7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7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F630-34ED-4C5D-9674-D926440E8CF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zh.wikipedia.org/wiki/IB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zh.wikipedia.org/wiki/System/36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30</a:t>
            </a:fld>
            <a:endParaRPr lang="zh-CN" altLang="en-US"/>
          </a:p>
        </p:txBody>
      </p:sp>
    </p:spTree>
    <p:extLst>
      <p:ext uri="{BB962C8B-B14F-4D97-AF65-F5344CB8AC3E}">
        <p14:creationId xmlns:p14="http://schemas.microsoft.com/office/powerpoint/2010/main" val="3418943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31</a:t>
            </a:fld>
            <a:endParaRPr lang="zh-CN" altLang="en-US"/>
          </a:p>
        </p:txBody>
      </p:sp>
    </p:spTree>
    <p:extLst>
      <p:ext uri="{BB962C8B-B14F-4D97-AF65-F5344CB8AC3E}">
        <p14:creationId xmlns:p14="http://schemas.microsoft.com/office/powerpoint/2010/main" val="326615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32</a:t>
            </a:fld>
            <a:endParaRPr lang="zh-CN" altLang="en-US"/>
          </a:p>
        </p:txBody>
      </p:sp>
    </p:spTree>
    <p:extLst>
      <p:ext uri="{BB962C8B-B14F-4D97-AF65-F5344CB8AC3E}">
        <p14:creationId xmlns:p14="http://schemas.microsoft.com/office/powerpoint/2010/main" val="354917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48</a:t>
            </a:fld>
            <a:endParaRPr lang="en-US" altLang="zh-CN" dirty="0"/>
          </a:p>
        </p:txBody>
      </p:sp>
    </p:spTree>
    <p:extLst>
      <p:ext uri="{BB962C8B-B14F-4D97-AF65-F5344CB8AC3E}">
        <p14:creationId xmlns:p14="http://schemas.microsoft.com/office/powerpoint/2010/main" val="685450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49</a:t>
            </a:fld>
            <a:endParaRPr lang="en-US" altLang="zh-CN" dirty="0"/>
          </a:p>
        </p:txBody>
      </p:sp>
    </p:spTree>
    <p:extLst>
      <p:ext uri="{BB962C8B-B14F-4D97-AF65-F5344CB8AC3E}">
        <p14:creationId xmlns:p14="http://schemas.microsoft.com/office/powerpoint/2010/main" val="126790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50</a:t>
            </a:fld>
            <a:endParaRPr lang="en-US" altLang="zh-CN" dirty="0"/>
          </a:p>
        </p:txBody>
      </p:sp>
    </p:spTree>
    <p:extLst>
      <p:ext uri="{BB962C8B-B14F-4D97-AF65-F5344CB8AC3E}">
        <p14:creationId xmlns:p14="http://schemas.microsoft.com/office/powerpoint/2010/main" val="25943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51</a:t>
            </a:fld>
            <a:endParaRPr lang="en-US" altLang="zh-CN" dirty="0"/>
          </a:p>
        </p:txBody>
      </p:sp>
    </p:spTree>
    <p:extLst>
      <p:ext uri="{BB962C8B-B14F-4D97-AF65-F5344CB8AC3E}">
        <p14:creationId xmlns:p14="http://schemas.microsoft.com/office/powerpoint/2010/main" val="2075377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52</a:t>
            </a:fld>
            <a:endParaRPr lang="en-US" altLang="zh-CN" dirty="0"/>
          </a:p>
        </p:txBody>
      </p:sp>
    </p:spTree>
    <p:extLst>
      <p:ext uri="{BB962C8B-B14F-4D97-AF65-F5344CB8AC3E}">
        <p14:creationId xmlns:p14="http://schemas.microsoft.com/office/powerpoint/2010/main" val="3464636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dirty="0"/>
              <a:t>Contains servers and data</a:t>
            </a:r>
          </a:p>
          <a:p>
            <a:r>
              <a:rPr lang="en-US" altLang="zh-CN" sz="2400" dirty="0"/>
              <a:t>Cloud computing infrastructure</a:t>
            </a:r>
          </a:p>
          <a:p>
            <a:pPr>
              <a:lnSpc>
                <a:spcPct val="150000"/>
              </a:lnSpc>
            </a:pPr>
            <a:r>
              <a:rPr lang="en-US" altLang="zh-CN" sz="2400" dirty="0"/>
              <a:t>Has a network: DCN</a:t>
            </a:r>
          </a:p>
          <a:p>
            <a:pPr lvl="1"/>
            <a:r>
              <a:rPr lang="en-US" altLang="zh-CN" dirty="0"/>
              <a:t>Efficiently connect servers together to provide peak network performance to tenants.</a:t>
            </a:r>
          </a:p>
          <a:p>
            <a:pPr>
              <a:lnSpc>
                <a:spcPct val="150000"/>
              </a:lnSpc>
            </a:pPr>
            <a:r>
              <a:rPr lang="en-US" altLang="zh-CN" sz="2400" dirty="0"/>
              <a:t>Runs applications and services</a:t>
            </a:r>
          </a:p>
          <a:p>
            <a:pPr lvl="1"/>
            <a:r>
              <a:rPr lang="en-US" altLang="zh-CN" dirty="0"/>
              <a:t>Internal and external</a:t>
            </a:r>
          </a:p>
          <a:p>
            <a:pPr>
              <a:lnSpc>
                <a:spcPct val="150000"/>
              </a:lnSpc>
            </a:pPr>
            <a:r>
              <a:rPr lang="en-US" altLang="zh-CN" sz="2400" dirty="0"/>
              <a:t>Can have very different sizes</a:t>
            </a:r>
          </a:p>
          <a:p>
            <a:pPr lvl="1"/>
            <a:r>
              <a:rPr lang="en-US" altLang="zh-CN" dirty="0"/>
              <a:t>SME datacenter vs. Google</a:t>
            </a:r>
            <a:endParaRPr lang="zh-CN" altLang="en-US" dirty="0"/>
          </a:p>
          <a:p>
            <a:endParaRPr lang="en-US" dirty="0"/>
          </a:p>
        </p:txBody>
      </p:sp>
      <p:sp>
        <p:nvSpPr>
          <p:cNvPr id="4" name="灯片编号占位符 3"/>
          <p:cNvSpPr>
            <a:spLocks noGrp="1"/>
          </p:cNvSpPr>
          <p:nvPr>
            <p:ph type="sldNum" sz="quarter" idx="10"/>
          </p:nvPr>
        </p:nvSpPr>
        <p:spPr/>
        <p:txBody>
          <a:bodyPr/>
          <a:lstStyle/>
          <a:p>
            <a:fld id="{B3A14B09-7C50-4114-8675-D6CC4E79564E}" type="slidenum">
              <a:rPr lang="en-US" smtClean="0"/>
              <a:pPr/>
              <a:t>54</a:t>
            </a:fld>
            <a:endParaRPr lang="en-US" dirty="0"/>
          </a:p>
        </p:txBody>
      </p:sp>
    </p:spTree>
    <p:extLst>
      <p:ext uri="{BB962C8B-B14F-4D97-AF65-F5344CB8AC3E}">
        <p14:creationId xmlns:p14="http://schemas.microsoft.com/office/powerpoint/2010/main" val="1347893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56</a:t>
            </a:fld>
            <a:endParaRPr lang="en-US" altLang="zh-CN" dirty="0"/>
          </a:p>
        </p:txBody>
      </p:sp>
    </p:spTree>
    <p:extLst>
      <p:ext uri="{BB962C8B-B14F-4D97-AF65-F5344CB8AC3E}">
        <p14:creationId xmlns:p14="http://schemas.microsoft.com/office/powerpoint/2010/main" val="1733137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2</a:t>
            </a:fld>
            <a:endParaRPr lang="en-US" altLang="zh-CN" dirty="0"/>
          </a:p>
        </p:txBody>
      </p:sp>
    </p:spTree>
    <p:extLst>
      <p:ext uri="{BB962C8B-B14F-4D97-AF65-F5344CB8AC3E}">
        <p14:creationId xmlns:p14="http://schemas.microsoft.com/office/powerpoint/2010/main" val="2843772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57</a:t>
            </a:fld>
            <a:endParaRPr lang="en-US" altLang="zh-CN" dirty="0"/>
          </a:p>
        </p:txBody>
      </p:sp>
    </p:spTree>
    <p:extLst>
      <p:ext uri="{BB962C8B-B14F-4D97-AF65-F5344CB8AC3E}">
        <p14:creationId xmlns:p14="http://schemas.microsoft.com/office/powerpoint/2010/main" val="2620987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58</a:t>
            </a:fld>
            <a:endParaRPr lang="en-US" altLang="zh-CN" dirty="0"/>
          </a:p>
        </p:txBody>
      </p:sp>
    </p:spTree>
    <p:extLst>
      <p:ext uri="{BB962C8B-B14F-4D97-AF65-F5344CB8AC3E}">
        <p14:creationId xmlns:p14="http://schemas.microsoft.com/office/powerpoint/2010/main" val="662758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59</a:t>
            </a:fld>
            <a:endParaRPr lang="en-US" altLang="zh-CN" dirty="0"/>
          </a:p>
        </p:txBody>
      </p:sp>
    </p:spTree>
    <p:extLst>
      <p:ext uri="{BB962C8B-B14F-4D97-AF65-F5344CB8AC3E}">
        <p14:creationId xmlns:p14="http://schemas.microsoft.com/office/powerpoint/2010/main" val="3503418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60</a:t>
            </a:fld>
            <a:endParaRPr lang="en-US" altLang="zh-CN" dirty="0"/>
          </a:p>
        </p:txBody>
      </p:sp>
    </p:spTree>
    <p:extLst>
      <p:ext uri="{BB962C8B-B14F-4D97-AF65-F5344CB8AC3E}">
        <p14:creationId xmlns:p14="http://schemas.microsoft.com/office/powerpoint/2010/main" val="533130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61</a:t>
            </a:fld>
            <a:endParaRPr lang="en-US" altLang="zh-CN" dirty="0"/>
          </a:p>
        </p:txBody>
      </p:sp>
    </p:spTree>
    <p:extLst>
      <p:ext uri="{BB962C8B-B14F-4D97-AF65-F5344CB8AC3E}">
        <p14:creationId xmlns:p14="http://schemas.microsoft.com/office/powerpoint/2010/main" val="1337608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62</a:t>
            </a:fld>
            <a:endParaRPr lang="en-US" altLang="zh-CN" dirty="0"/>
          </a:p>
        </p:txBody>
      </p:sp>
    </p:spTree>
    <p:extLst>
      <p:ext uri="{BB962C8B-B14F-4D97-AF65-F5344CB8AC3E}">
        <p14:creationId xmlns:p14="http://schemas.microsoft.com/office/powerpoint/2010/main" val="1707876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63</a:t>
            </a:fld>
            <a:endParaRPr lang="en-US" altLang="zh-CN" dirty="0"/>
          </a:p>
        </p:txBody>
      </p:sp>
    </p:spTree>
    <p:extLst>
      <p:ext uri="{BB962C8B-B14F-4D97-AF65-F5344CB8AC3E}">
        <p14:creationId xmlns:p14="http://schemas.microsoft.com/office/powerpoint/2010/main" val="2736427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64</a:t>
            </a:fld>
            <a:endParaRPr lang="en-US" altLang="zh-CN" dirty="0"/>
          </a:p>
        </p:txBody>
      </p:sp>
    </p:spTree>
    <p:extLst>
      <p:ext uri="{BB962C8B-B14F-4D97-AF65-F5344CB8AC3E}">
        <p14:creationId xmlns:p14="http://schemas.microsoft.com/office/powerpoint/2010/main" val="2955644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65</a:t>
            </a:fld>
            <a:endParaRPr lang="en-US" altLang="zh-CN" dirty="0"/>
          </a:p>
        </p:txBody>
      </p:sp>
    </p:spTree>
    <p:extLst>
      <p:ext uri="{BB962C8B-B14F-4D97-AF65-F5344CB8AC3E}">
        <p14:creationId xmlns:p14="http://schemas.microsoft.com/office/powerpoint/2010/main" val="501072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66</a:t>
            </a:fld>
            <a:endParaRPr lang="en-US" altLang="zh-CN" dirty="0"/>
          </a:p>
        </p:txBody>
      </p:sp>
    </p:spTree>
    <p:extLst>
      <p:ext uri="{BB962C8B-B14F-4D97-AF65-F5344CB8AC3E}">
        <p14:creationId xmlns:p14="http://schemas.microsoft.com/office/powerpoint/2010/main" val="4178486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202122"/>
                </a:solidFill>
                <a:effectLst/>
                <a:latin typeface="Arial" panose="020B0604020202020204" pitchFamily="34" charset="0"/>
              </a:rPr>
              <a:t>大型计算机</a:t>
            </a:r>
            <a:r>
              <a:rPr lang="zh-CN" altLang="en-US" b="0" i="0" dirty="0">
                <a:solidFill>
                  <a:srgbClr val="202122"/>
                </a:solidFill>
                <a:effectLst/>
                <a:latin typeface="Arial" panose="020B0604020202020204" pitchFamily="34" charset="0"/>
              </a:rPr>
              <a:t>（英语：</a:t>
            </a:r>
            <a:r>
              <a:rPr lang="en-US" altLang="zh-CN" b="1" i="0" dirty="0">
                <a:solidFill>
                  <a:srgbClr val="202122"/>
                </a:solidFill>
                <a:effectLst/>
                <a:latin typeface="Arial" panose="020B0604020202020204" pitchFamily="34" charset="0"/>
              </a:rPr>
              <a:t>mainframe</a:t>
            </a:r>
            <a:r>
              <a:rPr lang="zh-CN" altLang="en-US" b="0" i="0" dirty="0">
                <a:solidFill>
                  <a:srgbClr val="202122"/>
                </a:solidFill>
                <a:effectLst/>
                <a:latin typeface="Arial" panose="020B0604020202020204" pitchFamily="34" charset="0"/>
              </a:rPr>
              <a:t>），又称</a:t>
            </a:r>
            <a:r>
              <a:rPr lang="zh-CN" altLang="en-US" b="1" i="0" dirty="0">
                <a:solidFill>
                  <a:srgbClr val="202122"/>
                </a:solidFill>
                <a:effectLst/>
                <a:latin typeface="Arial" panose="020B0604020202020204" pitchFamily="34" charset="0"/>
              </a:rPr>
              <a:t>大型机</a:t>
            </a:r>
            <a:r>
              <a:rPr lang="zh-CN" altLang="en-US" b="0" i="0" dirty="0">
                <a:solidFill>
                  <a:srgbClr val="202122"/>
                </a:solidFill>
                <a:effectLst/>
                <a:latin typeface="Arial" panose="020B0604020202020204" pitchFamily="34" charset="0"/>
              </a:rPr>
              <a:t>、</a:t>
            </a:r>
            <a:r>
              <a:rPr lang="zh-CN" altLang="en-US" b="1" i="0" dirty="0">
                <a:solidFill>
                  <a:srgbClr val="202122"/>
                </a:solidFill>
                <a:effectLst/>
                <a:latin typeface="Arial" panose="020B0604020202020204" pitchFamily="34" charset="0"/>
              </a:rPr>
              <a:t>大型主机</a:t>
            </a:r>
            <a:r>
              <a:rPr lang="zh-CN" altLang="en-US" b="0" i="0" dirty="0">
                <a:solidFill>
                  <a:srgbClr val="202122"/>
                </a:solidFill>
                <a:effectLst/>
                <a:latin typeface="Arial" panose="020B0604020202020204" pitchFamily="34" charset="0"/>
              </a:rPr>
              <a:t>、</a:t>
            </a:r>
            <a:r>
              <a:rPr lang="zh-CN" altLang="en-US" b="1" i="0" dirty="0">
                <a:solidFill>
                  <a:srgbClr val="202122"/>
                </a:solidFill>
                <a:effectLst/>
                <a:latin typeface="Arial" panose="020B0604020202020204" pitchFamily="34" charset="0"/>
              </a:rPr>
              <a:t>主机</a:t>
            </a:r>
            <a:r>
              <a:rPr lang="zh-CN" altLang="en-US" b="0" i="0" dirty="0">
                <a:solidFill>
                  <a:srgbClr val="202122"/>
                </a:solidFill>
                <a:effectLst/>
                <a:latin typeface="Arial" panose="020B0604020202020204" pitchFamily="34" charset="0"/>
              </a:rPr>
              <a:t>等，是</a:t>
            </a:r>
            <a:r>
              <a:rPr lang="zh-CN" altLang="en-US" sz="1200" b="0" i="0" kern="1200" dirty="0">
                <a:solidFill>
                  <a:srgbClr val="202122"/>
                </a:solidFill>
                <a:effectLst/>
                <a:latin typeface="Arial" panose="020B0604020202020204" pitchFamily="34" charset="0"/>
                <a:ea typeface="+mn-ea"/>
                <a:cs typeface="+mn-cs"/>
              </a:rPr>
              <a:t>从</a:t>
            </a:r>
            <a:r>
              <a:rPr lang="en-US" altLang="zh-CN" sz="1200" b="0" i="0" kern="1200" dirty="0">
                <a:solidFill>
                  <a:srgbClr val="202122"/>
                </a:solidFill>
                <a:effectLst/>
                <a:latin typeface="Arial" panose="020B0604020202020204" pitchFamily="34" charset="0"/>
                <a:ea typeface="+mn-ea"/>
                <a:cs typeface="+mn-cs"/>
                <a:hlinkClick r:id="rId3" tooltip="IBM">
                  <a:extLst>
                    <a:ext uri="{A12FA001-AC4F-418D-AE19-62706E023703}">
                      <ahyp:hlinkClr xmlns:ahyp="http://schemas.microsoft.com/office/drawing/2018/hyperlinkcolor" val="tx"/>
                    </a:ext>
                  </a:extLst>
                </a:hlinkClick>
              </a:rPr>
              <a:t>IBM</a:t>
            </a:r>
            <a:r>
              <a:rPr lang="en-US" altLang="zh-CN" sz="1200" b="0" i="0" kern="1200" dirty="0">
                <a:solidFill>
                  <a:srgbClr val="202122"/>
                </a:solidFill>
                <a:effectLst/>
                <a:latin typeface="Arial" panose="020B0604020202020204" pitchFamily="34" charset="0"/>
                <a:ea typeface="+mn-ea"/>
                <a:cs typeface="+mn-cs"/>
              </a:rPr>
              <a:t> </a:t>
            </a:r>
            <a:r>
              <a:rPr lang="en-US" altLang="zh-CN" sz="1200" b="0" i="0" kern="1200" dirty="0">
                <a:solidFill>
                  <a:srgbClr val="202122"/>
                </a:solidFill>
                <a:effectLst/>
                <a:latin typeface="Arial" panose="020B0604020202020204" pitchFamily="34" charset="0"/>
                <a:ea typeface="+mn-ea"/>
                <a:cs typeface="+mn-cs"/>
                <a:hlinkClick r:id="rId4" tooltip="System/360">
                  <a:extLst>
                    <a:ext uri="{A12FA001-AC4F-418D-AE19-62706E023703}">
                      <ahyp:hlinkClr xmlns:ahyp="http://schemas.microsoft.com/office/drawing/2018/hyperlinkcolor" val="tx"/>
                    </a:ext>
                  </a:extLst>
                </a:hlinkClick>
              </a:rPr>
              <a:t>System/360</a:t>
            </a:r>
            <a:r>
              <a:rPr lang="zh-CN" altLang="en-US" sz="1200" b="0" i="0" kern="1200" dirty="0">
                <a:solidFill>
                  <a:srgbClr val="202122"/>
                </a:solidFill>
                <a:effectLst/>
                <a:latin typeface="Arial" panose="020B0604020202020204" pitchFamily="34" charset="0"/>
                <a:ea typeface="+mn-ea"/>
                <a:cs typeface="+mn-cs"/>
              </a:rPr>
              <a:t>开始</a:t>
            </a:r>
            <a:r>
              <a:rPr lang="zh-CN" altLang="en-US" b="0" i="0" dirty="0">
                <a:solidFill>
                  <a:srgbClr val="202122"/>
                </a:solidFill>
                <a:effectLst/>
                <a:latin typeface="Arial" panose="020B0604020202020204" pitchFamily="34" charset="0"/>
              </a:rPr>
              <a:t>的一系列计算机及与其兼容或同等级的计算机</a:t>
            </a:r>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a:t>
            </a:fld>
            <a:endParaRPr lang="zh-CN" altLang="en-US"/>
          </a:p>
        </p:txBody>
      </p:sp>
    </p:spTree>
    <p:extLst>
      <p:ext uri="{BB962C8B-B14F-4D97-AF65-F5344CB8AC3E}">
        <p14:creationId xmlns:p14="http://schemas.microsoft.com/office/powerpoint/2010/main" val="1813971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67</a:t>
            </a:fld>
            <a:endParaRPr lang="en-US" altLang="zh-CN" dirty="0"/>
          </a:p>
        </p:txBody>
      </p:sp>
    </p:spTree>
    <p:extLst>
      <p:ext uri="{BB962C8B-B14F-4D97-AF65-F5344CB8AC3E}">
        <p14:creationId xmlns:p14="http://schemas.microsoft.com/office/powerpoint/2010/main" val="309363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68</a:t>
            </a:fld>
            <a:endParaRPr lang="en-US" altLang="zh-CN" dirty="0"/>
          </a:p>
        </p:txBody>
      </p:sp>
    </p:spTree>
    <p:extLst>
      <p:ext uri="{BB962C8B-B14F-4D97-AF65-F5344CB8AC3E}">
        <p14:creationId xmlns:p14="http://schemas.microsoft.com/office/powerpoint/2010/main" val="2080105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69</a:t>
            </a:fld>
            <a:endParaRPr lang="en-US" altLang="zh-CN" dirty="0"/>
          </a:p>
        </p:txBody>
      </p:sp>
    </p:spTree>
    <p:extLst>
      <p:ext uri="{BB962C8B-B14F-4D97-AF65-F5344CB8AC3E}">
        <p14:creationId xmlns:p14="http://schemas.microsoft.com/office/powerpoint/2010/main" val="2557656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70</a:t>
            </a:fld>
            <a:endParaRPr lang="en-US" altLang="zh-CN" dirty="0"/>
          </a:p>
        </p:txBody>
      </p:sp>
    </p:spTree>
    <p:extLst>
      <p:ext uri="{BB962C8B-B14F-4D97-AF65-F5344CB8AC3E}">
        <p14:creationId xmlns:p14="http://schemas.microsoft.com/office/powerpoint/2010/main" val="1754108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71</a:t>
            </a:fld>
            <a:endParaRPr lang="en-US" altLang="zh-CN" dirty="0"/>
          </a:p>
        </p:txBody>
      </p:sp>
    </p:spTree>
    <p:extLst>
      <p:ext uri="{BB962C8B-B14F-4D97-AF65-F5344CB8AC3E}">
        <p14:creationId xmlns:p14="http://schemas.microsoft.com/office/powerpoint/2010/main" val="3081468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72</a:t>
            </a:fld>
            <a:endParaRPr lang="en-US" altLang="zh-CN" dirty="0"/>
          </a:p>
        </p:txBody>
      </p:sp>
    </p:spTree>
    <p:extLst>
      <p:ext uri="{BB962C8B-B14F-4D97-AF65-F5344CB8AC3E}">
        <p14:creationId xmlns:p14="http://schemas.microsoft.com/office/powerpoint/2010/main" val="1980368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9F8FF5-0571-4E6D-8576-103184813C9C}" type="slidenum">
              <a:rPr lang="en-US" altLang="zh-CN" smtClean="0"/>
              <a:pPr>
                <a:defRPr/>
              </a:pPr>
              <a:t>13</a:t>
            </a:fld>
            <a:endParaRPr lang="en-US" altLang="zh-CN" dirty="0"/>
          </a:p>
        </p:txBody>
      </p:sp>
    </p:spTree>
    <p:extLst>
      <p:ext uri="{BB962C8B-B14F-4D97-AF65-F5344CB8AC3E}">
        <p14:creationId xmlns:p14="http://schemas.microsoft.com/office/powerpoint/2010/main" val="89164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MB-GB-TB-PB-EB-ZB-YB-BB-NB-DB</a:t>
            </a:r>
          </a:p>
          <a:p>
            <a:endParaRPr lang="en-US" altLang="zh-CN" dirty="0"/>
          </a:p>
          <a:p>
            <a:r>
              <a:rPr lang="en-US" altLang="zh-CN" dirty="0"/>
              <a:t>MB(Megabyte)</a:t>
            </a:r>
          </a:p>
          <a:p>
            <a:r>
              <a:rPr lang="en-US" altLang="zh-CN" dirty="0"/>
              <a:t>GB(Gigabyte </a:t>
            </a:r>
            <a:r>
              <a:rPr lang="zh-CN" altLang="en-US" dirty="0"/>
              <a:t>吉字节</a:t>
            </a:r>
            <a:r>
              <a:rPr lang="en-US" altLang="zh-CN" dirty="0"/>
              <a:t>)</a:t>
            </a:r>
          </a:p>
          <a:p>
            <a:r>
              <a:rPr lang="en-US" altLang="zh-CN" dirty="0"/>
              <a:t>TB(</a:t>
            </a:r>
            <a:r>
              <a:rPr lang="en-US" altLang="zh-CN" dirty="0" err="1"/>
              <a:t>Trillionbyte</a:t>
            </a:r>
            <a:r>
              <a:rPr lang="en-US" altLang="zh-CN" dirty="0"/>
              <a:t> </a:t>
            </a:r>
            <a:r>
              <a:rPr lang="zh-CN" altLang="en-US" dirty="0"/>
              <a:t>太字节</a:t>
            </a:r>
            <a:r>
              <a:rPr lang="en-US" altLang="zh-CN" dirty="0"/>
              <a:t>)</a:t>
            </a:r>
          </a:p>
          <a:p>
            <a:r>
              <a:rPr lang="en-US" altLang="zh-CN" dirty="0"/>
              <a:t>PB(Petabyte </a:t>
            </a:r>
            <a:r>
              <a:rPr lang="zh-CN" altLang="en-US" dirty="0"/>
              <a:t>拍字节</a:t>
            </a:r>
            <a:r>
              <a:rPr lang="en-US" altLang="zh-CN" dirty="0"/>
              <a:t>)</a:t>
            </a:r>
          </a:p>
          <a:p>
            <a:r>
              <a:rPr lang="en-US" altLang="zh-CN" dirty="0"/>
              <a:t>EB(Exabyte </a:t>
            </a:r>
            <a:r>
              <a:rPr lang="zh-CN" altLang="en-US" dirty="0"/>
              <a:t>艾字节</a:t>
            </a:r>
            <a:r>
              <a:rPr lang="en-US" altLang="zh-CN" dirty="0"/>
              <a:t>)</a:t>
            </a:r>
          </a:p>
          <a:p>
            <a:r>
              <a:rPr lang="en-US" altLang="zh-CN" dirty="0"/>
              <a:t>ZB(Zettabyte </a:t>
            </a:r>
            <a:r>
              <a:rPr lang="zh-CN" altLang="en-US" dirty="0"/>
              <a:t>泽字节</a:t>
            </a:r>
            <a:r>
              <a:rPr lang="en-US" altLang="zh-CN" dirty="0"/>
              <a:t>) </a:t>
            </a:r>
          </a:p>
          <a:p>
            <a:r>
              <a:rPr lang="en-US" altLang="zh-CN" dirty="0"/>
              <a:t>YB(</a:t>
            </a:r>
            <a:r>
              <a:rPr lang="en-US" altLang="zh-CN" dirty="0" err="1"/>
              <a:t>YottaByte</a:t>
            </a:r>
            <a:r>
              <a:rPr lang="en-US" altLang="zh-CN" dirty="0"/>
              <a:t> </a:t>
            </a:r>
            <a:r>
              <a:rPr lang="zh-CN" altLang="en-US" dirty="0"/>
              <a:t>尧字节</a:t>
            </a:r>
            <a:r>
              <a:rPr lang="en-US" altLang="zh-CN" dirty="0"/>
              <a:t>)</a:t>
            </a:r>
          </a:p>
          <a:p>
            <a:r>
              <a:rPr lang="en-US" altLang="zh-CN" dirty="0"/>
              <a:t>BB(Brontobyte ) </a:t>
            </a:r>
          </a:p>
          <a:p>
            <a:r>
              <a:rPr lang="en-US" altLang="zh-CN" dirty="0"/>
              <a:t>NB(</a:t>
            </a:r>
            <a:r>
              <a:rPr lang="en-US" altLang="zh-CN" dirty="0" err="1"/>
              <a:t>NonaByte</a:t>
            </a:r>
            <a:r>
              <a:rPr lang="en-US" altLang="zh-CN" dirty="0"/>
              <a:t> )</a:t>
            </a:r>
          </a:p>
          <a:p>
            <a:r>
              <a:rPr lang="en-US" altLang="zh-CN" dirty="0"/>
              <a:t>DB(</a:t>
            </a:r>
            <a:r>
              <a:rPr lang="en-US" altLang="zh-CN" dirty="0" err="1"/>
              <a:t>DoggaByte</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16</a:t>
            </a:fld>
            <a:endParaRPr lang="zh-CN" altLang="en-US"/>
          </a:p>
        </p:txBody>
      </p:sp>
    </p:spTree>
    <p:extLst>
      <p:ext uri="{BB962C8B-B14F-4D97-AF65-F5344CB8AC3E}">
        <p14:creationId xmlns:p14="http://schemas.microsoft.com/office/powerpoint/2010/main" val="1035269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CRM</a:t>
            </a:r>
            <a:r>
              <a:rPr lang="zh-CN" altLang="en-US" dirty="0"/>
              <a:t>：</a:t>
            </a:r>
            <a:r>
              <a:rPr lang="en-US" altLang="zh-CN" b="0" i="0" dirty="0">
                <a:effectLst/>
                <a:latin typeface="Google Sans"/>
              </a:rPr>
              <a:t>Customer relationship management</a:t>
            </a:r>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25</a:t>
            </a:fld>
            <a:endParaRPr lang="zh-CN" altLang="en-US"/>
          </a:p>
        </p:txBody>
      </p:sp>
    </p:spTree>
    <p:extLst>
      <p:ext uri="{BB962C8B-B14F-4D97-AF65-F5344CB8AC3E}">
        <p14:creationId xmlns:p14="http://schemas.microsoft.com/office/powerpoint/2010/main" val="135338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27</a:t>
            </a:fld>
            <a:endParaRPr lang="zh-CN" altLang="en-US"/>
          </a:p>
        </p:txBody>
      </p:sp>
    </p:spTree>
    <p:extLst>
      <p:ext uri="{BB962C8B-B14F-4D97-AF65-F5344CB8AC3E}">
        <p14:creationId xmlns:p14="http://schemas.microsoft.com/office/powerpoint/2010/main" val="2495055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28</a:t>
            </a:fld>
            <a:endParaRPr lang="zh-CN" altLang="en-US"/>
          </a:p>
        </p:txBody>
      </p:sp>
    </p:spTree>
    <p:extLst>
      <p:ext uri="{BB962C8B-B14F-4D97-AF65-F5344CB8AC3E}">
        <p14:creationId xmlns:p14="http://schemas.microsoft.com/office/powerpoint/2010/main" val="2102726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29</a:t>
            </a:fld>
            <a:endParaRPr lang="zh-CN" altLang="en-US"/>
          </a:p>
        </p:txBody>
      </p:sp>
    </p:spTree>
    <p:extLst>
      <p:ext uri="{BB962C8B-B14F-4D97-AF65-F5344CB8AC3E}">
        <p14:creationId xmlns:p14="http://schemas.microsoft.com/office/powerpoint/2010/main" val="349854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CBF4C-D735-E941-A17B-741EBCE309C2}"/>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D7B5A4A-9F19-BA42-849A-6026928D73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39644E7-87AB-8849-948B-15EB8793B60A}"/>
              </a:ext>
            </a:extLst>
          </p:cNvPr>
          <p:cNvSpPr>
            <a:spLocks noGrp="1"/>
          </p:cNvSpPr>
          <p:nvPr>
            <p:ph type="dt" sz="half" idx="10"/>
          </p:nvPr>
        </p:nvSpPr>
        <p:spPr/>
        <p:txBody>
          <a:bodyPr/>
          <a:lstStyle/>
          <a:p>
            <a:fld id="{5B838D7F-C601-A04E-9991-AEFB0E3EB3A7}" type="datetimeFigureOut">
              <a:rPr kumimoji="1" lang="zh-CN" altLang="en-US" smtClean="0"/>
              <a:t>2021/3/6</a:t>
            </a:fld>
            <a:endParaRPr kumimoji="1" lang="zh-CN" altLang="en-US"/>
          </a:p>
        </p:txBody>
      </p:sp>
      <p:sp>
        <p:nvSpPr>
          <p:cNvPr id="5" name="页脚占位符 4">
            <a:extLst>
              <a:ext uri="{FF2B5EF4-FFF2-40B4-BE49-F238E27FC236}">
                <a16:creationId xmlns:a16="http://schemas.microsoft.com/office/drawing/2014/main" id="{0E1FDA20-3861-C044-A46B-2A9E163FDA9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E217B70-F626-F949-8FA5-A76C5D971EF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902147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E90-FC3B-034A-B437-D9FFBD14362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574E6FE-CC0E-0042-A822-094F072E55F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E5AAFD1-1432-6D4B-BE5F-06F9963DBEA2}"/>
              </a:ext>
            </a:extLst>
          </p:cNvPr>
          <p:cNvSpPr>
            <a:spLocks noGrp="1"/>
          </p:cNvSpPr>
          <p:nvPr>
            <p:ph type="dt" sz="half" idx="10"/>
          </p:nvPr>
        </p:nvSpPr>
        <p:spPr/>
        <p:txBody>
          <a:bodyPr/>
          <a:lstStyle/>
          <a:p>
            <a:fld id="{5B838D7F-C601-A04E-9991-AEFB0E3EB3A7}" type="datetimeFigureOut">
              <a:rPr kumimoji="1" lang="zh-CN" altLang="en-US" smtClean="0"/>
              <a:t>2021/3/6</a:t>
            </a:fld>
            <a:endParaRPr kumimoji="1" lang="zh-CN" altLang="en-US"/>
          </a:p>
        </p:txBody>
      </p:sp>
      <p:sp>
        <p:nvSpPr>
          <p:cNvPr id="5" name="页脚占位符 4">
            <a:extLst>
              <a:ext uri="{FF2B5EF4-FFF2-40B4-BE49-F238E27FC236}">
                <a16:creationId xmlns:a16="http://schemas.microsoft.com/office/drawing/2014/main" id="{32E1A01D-0D9D-DC43-90B4-1485A8A59D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3E9B493-09AA-2549-9E9F-5C118F03B84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3668009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86FB75-5429-C74A-B2CC-2A90216190D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6CDCBF5-4968-1B40-9AF0-DE28C90ABFC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BEF470C-E74E-DC4B-9B62-1A0DA608F7B3}"/>
              </a:ext>
            </a:extLst>
          </p:cNvPr>
          <p:cNvSpPr>
            <a:spLocks noGrp="1"/>
          </p:cNvSpPr>
          <p:nvPr>
            <p:ph type="dt" sz="half" idx="10"/>
          </p:nvPr>
        </p:nvSpPr>
        <p:spPr/>
        <p:txBody>
          <a:bodyPr/>
          <a:lstStyle/>
          <a:p>
            <a:fld id="{5B838D7F-C601-A04E-9991-AEFB0E3EB3A7}" type="datetimeFigureOut">
              <a:rPr kumimoji="1" lang="zh-CN" altLang="en-US" smtClean="0"/>
              <a:t>2021/3/6</a:t>
            </a:fld>
            <a:endParaRPr kumimoji="1" lang="zh-CN" altLang="en-US"/>
          </a:p>
        </p:txBody>
      </p:sp>
      <p:sp>
        <p:nvSpPr>
          <p:cNvPr id="5" name="页脚占位符 4">
            <a:extLst>
              <a:ext uri="{FF2B5EF4-FFF2-40B4-BE49-F238E27FC236}">
                <a16:creationId xmlns:a16="http://schemas.microsoft.com/office/drawing/2014/main" id="{F7CB4314-821B-2043-97D6-5E931699E77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691BE01-ED78-E140-91C8-BB0C23841700}"/>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12745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116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5" name="直接连接符 4"/>
          <p:cNvCxnSpPr/>
          <p:nvPr userDrawn="1"/>
        </p:nvCxnSpPr>
        <p:spPr>
          <a:xfrm>
            <a:off x="1280161" y="600376"/>
            <a:ext cx="162666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圆角 7"/>
          <p:cNvSpPr/>
          <p:nvPr userDrawn="1"/>
        </p:nvSpPr>
        <p:spPr>
          <a:xfrm>
            <a:off x="1288266" y="302457"/>
            <a:ext cx="1826519" cy="3161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日期占位符 3"/>
          <p:cNvSpPr>
            <a:spLocks noGrp="1"/>
          </p:cNvSpPr>
          <p:nvPr>
            <p:ph type="dt" sz="half" idx="10"/>
          </p:nvPr>
        </p:nvSpPr>
        <p:spPr>
          <a:xfrm>
            <a:off x="838200" y="6356350"/>
            <a:ext cx="2743200" cy="365125"/>
          </a:xfrm>
          <a:prstGeom prst="rect">
            <a:avLst/>
          </a:prstGeom>
        </p:spPr>
        <p:txBody>
          <a:bodyPr/>
          <a:lstStyle/>
          <a:p>
            <a:fld id="{D5B39E98-3F53-48B9-AA36-959170E8AC6C}" type="datetimeFigureOut">
              <a:rPr lang="zh-CN" altLang="en-US" smtClean="0">
                <a:solidFill>
                  <a:prstClr val="black">
                    <a:tint val="75000"/>
                  </a:prstClr>
                </a:solidFill>
              </a:rPr>
              <a:t>2021/3/6</a:t>
            </a:fld>
            <a:endParaRPr lang="zh-CN" altLang="en-US">
              <a:solidFill>
                <a:prstClr val="black">
                  <a:tint val="75000"/>
                </a:prstClr>
              </a:solidFill>
            </a:endParaRPr>
          </a:p>
        </p:txBody>
      </p:sp>
      <p:sp>
        <p:nvSpPr>
          <p:cNvPr id="11"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12" name="灯片编号占位符 5"/>
          <p:cNvSpPr>
            <a:spLocks noGrp="1"/>
          </p:cNvSpPr>
          <p:nvPr>
            <p:ph type="sldNum" sz="quarter" idx="12"/>
          </p:nvPr>
        </p:nvSpPr>
        <p:spPr>
          <a:xfrm>
            <a:off x="8610600" y="6356350"/>
            <a:ext cx="2743200" cy="365125"/>
          </a:xfrm>
          <a:prstGeom prst="rect">
            <a:avLst/>
          </a:prstGeom>
        </p:spPr>
        <p:txBody>
          <a:bodyPr/>
          <a:lstStyle/>
          <a:p>
            <a:fld id="{63023474-2D70-4FFC-BEDA-FAEF84E7081A}" type="slidenum">
              <a:rPr lang="zh-CN" altLang="en-US" smtClean="0">
                <a:solidFill>
                  <a:prstClr val="black">
                    <a:tint val="75000"/>
                  </a:prstClr>
                </a:solidFill>
              </a:rPr>
              <a:t>‹#›</a:t>
            </a:fld>
            <a:endParaRPr lang="zh-CN" altLang="en-US">
              <a:solidFill>
                <a:prstClr val="black">
                  <a:tint val="75000"/>
                </a:prstClr>
              </a:solidFill>
            </a:endParaRPr>
          </a:p>
        </p:txBody>
      </p:sp>
      <p:pic>
        <p:nvPicPr>
          <p:cNvPr id="7" name="Picture 2">
            <a:extLst>
              <a:ext uri="{FF2B5EF4-FFF2-40B4-BE49-F238E27FC236}">
                <a16:creationId xmlns:a16="http://schemas.microsoft.com/office/drawing/2014/main" id="{E66B03A4-11F1-44D6-A1D5-CE3E0DDB3C60}"/>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916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378" y="167700"/>
            <a:ext cx="10176934" cy="745784"/>
          </a:xfrm>
          <a:prstGeom prst="rect">
            <a:avLst/>
          </a:prstGeom>
        </p:spPr>
        <p:txBody>
          <a:bodyPr/>
          <a:lstStyle>
            <a:lvl1pPr marL="0" marR="0" indent="0" algn="l" defTabSz="1097269" rtl="0" eaLnBrk="0" fontAlgn="base" latinLnBrk="0" hangingPunct="0">
              <a:lnSpc>
                <a:spcPct val="100000"/>
              </a:lnSpc>
              <a:spcBef>
                <a:spcPct val="0"/>
              </a:spcBef>
              <a:spcAft>
                <a:spcPct val="0"/>
              </a:spcAft>
              <a:buClrTx/>
              <a:buSzTx/>
              <a:buFontTx/>
              <a:buNone/>
              <a:tabLst/>
              <a:defRPr kumimoji="0" lang="zh-CN" altLang="en-US" sz="2880" b="1" i="0" u="none" strike="noStrike" kern="0" cap="none" spc="0" normalizeH="0" baseline="0" noProof="0">
                <a:ln>
                  <a:noFill/>
                </a:ln>
                <a:solidFill>
                  <a:srgbClr val="C00000"/>
                </a:solidFill>
                <a:effectLst/>
                <a:uLnTx/>
                <a:uFillTx/>
                <a:ea typeface="微软雅黑" pitchFamily="34" charset="-122"/>
              </a:defRPr>
            </a:lvl1pPr>
          </a:lstStyle>
          <a:p>
            <a:r>
              <a:rPr lang="zh-CN" altLang="en-US" dirty="0"/>
              <a:t>标题</a:t>
            </a:r>
          </a:p>
        </p:txBody>
      </p:sp>
      <p:sp>
        <p:nvSpPr>
          <p:cNvPr id="3" name="标题 305"/>
          <p:cNvSpPr txBox="1">
            <a:spLocks/>
          </p:cNvSpPr>
          <p:nvPr userDrawn="1"/>
        </p:nvSpPr>
        <p:spPr>
          <a:xfrm>
            <a:off x="645160" y="145513"/>
            <a:ext cx="7889240" cy="626647"/>
          </a:xfrm>
          <a:prstGeom prst="rect">
            <a:avLst/>
          </a:prstGeom>
        </p:spPr>
        <p:txBody>
          <a:bodyPr/>
          <a:lstStyle/>
          <a:p>
            <a:pPr marL="0" marR="0" lvl="0" indent="0" algn="l" defTabSz="1097269" rtl="0" eaLnBrk="0" fontAlgn="base" latinLnBrk="0" hangingPunct="0">
              <a:lnSpc>
                <a:spcPct val="100000"/>
              </a:lnSpc>
              <a:spcBef>
                <a:spcPct val="0"/>
              </a:spcBef>
              <a:spcAft>
                <a:spcPct val="0"/>
              </a:spcAft>
              <a:buClrTx/>
              <a:buSzTx/>
              <a:buFontTx/>
              <a:buNone/>
              <a:tabLst/>
              <a:defRPr/>
            </a:pPr>
            <a:endParaRPr kumimoji="0" lang="zh-CN" altLang="en-US" sz="2880" b="1" i="0" u="none" strike="noStrike" kern="0" cap="none" spc="0" normalizeH="0" baseline="0" noProof="0" dirty="0">
              <a:ln>
                <a:noFill/>
              </a:ln>
              <a:solidFill>
                <a:srgbClr val="C00000"/>
              </a:solidFill>
              <a:effectLst/>
              <a:uLnTx/>
              <a:uFillTx/>
              <a:latin typeface="+mn-lt"/>
              <a:ea typeface="微软雅黑" pitchFamily="34" charset="-122"/>
              <a:cs typeface="+mn-cs"/>
            </a:endParaRPr>
          </a:p>
        </p:txBody>
      </p:sp>
      <p:pic>
        <p:nvPicPr>
          <p:cNvPr id="4" name="Picture 2">
            <a:extLst>
              <a:ext uri="{FF2B5EF4-FFF2-40B4-BE49-F238E27FC236}">
                <a16:creationId xmlns:a16="http://schemas.microsoft.com/office/drawing/2014/main" id="{7E04DF81-397B-47A8-8611-641AAA1ACDD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500299"/>
      </p:ext>
    </p:extLst>
  </p:cSld>
  <p:clrMapOvr>
    <a:masterClrMapping/>
  </p:clrMapOvr>
  <p:transition advClick="0" advTm="8000">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5917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cxnSp>
        <p:nvCxnSpPr>
          <p:cNvPr id="2" name="直接连接符 4"/>
          <p:cNvCxnSpPr>
            <a:cxnSpLocks noChangeShapeType="1"/>
          </p:cNvCxnSpPr>
          <p:nvPr userDrawn="1"/>
        </p:nvCxnSpPr>
        <p:spPr bwMode="auto">
          <a:xfrm>
            <a:off x="827622" y="754063"/>
            <a:ext cx="10960099" cy="0"/>
          </a:xfrm>
          <a:prstGeom prst="line">
            <a:avLst/>
          </a:prstGeom>
          <a:noFill/>
          <a:ln w="28575" algn="ctr">
            <a:solidFill>
              <a:srgbClr val="C00000"/>
            </a:solidFill>
            <a:round/>
            <a:headEnd/>
            <a:tailEnd/>
          </a:ln>
        </p:spPr>
      </p:cxnSp>
      <p:sp>
        <p:nvSpPr>
          <p:cNvPr id="3" name="标题 1"/>
          <p:cNvSpPr>
            <a:spLocks noGrp="1"/>
          </p:cNvSpPr>
          <p:nvPr>
            <p:ph type="title"/>
          </p:nvPr>
        </p:nvSpPr>
        <p:spPr>
          <a:xfrm>
            <a:off x="726425" y="161932"/>
            <a:ext cx="10959762" cy="869345"/>
          </a:xfrm>
          <a:prstGeom prst="rect">
            <a:avLst/>
          </a:prstGeom>
        </p:spPr>
        <p:txBody>
          <a:bodyPr/>
          <a:lstStyle>
            <a:lvl1pPr>
              <a:defRPr sz="3360" b="0">
                <a:solidFill>
                  <a:srgbClr val="C00000"/>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763224780"/>
      </p:ext>
    </p:extLst>
  </p:cSld>
  <p:clrMapOvr>
    <a:masterClrMapping/>
  </p:clrMapOvr>
  <p:transition advClick="0" advTm="800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4" name="五边形 3"/>
          <p:cNvSpPr/>
          <p:nvPr userDrawn="1"/>
        </p:nvSpPr>
        <p:spPr>
          <a:xfrm>
            <a:off x="-27038" y="0"/>
            <a:ext cx="3742101" cy="761008"/>
          </a:xfrm>
          <a:prstGeom prst="homePlate">
            <a:avLst/>
          </a:prstGeom>
          <a:solidFill>
            <a:srgbClr val="941F2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7">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103446" y="35669"/>
            <a:ext cx="5376597" cy="758560"/>
          </a:xfrm>
          <a:prstGeom prst="rect">
            <a:avLst/>
          </a:prstGeom>
        </p:spPr>
        <p:txBody>
          <a:bodyPr>
            <a:noAutofit/>
          </a:bodyPr>
          <a:lstStyle>
            <a:lvl1pPr marL="0" indent="0" algn="l">
              <a:buFont typeface="+mj-lt"/>
              <a:buNone/>
              <a:defRPr sz="3061"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7" name="直接连接符 6"/>
          <p:cNvCxnSpPr/>
          <p:nvPr userDrawn="1"/>
        </p:nvCxnSpPr>
        <p:spPr>
          <a:xfrm>
            <a:off x="3407701" y="749168"/>
            <a:ext cx="7920203"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文本占位符 7"/>
          <p:cNvSpPr>
            <a:spLocks noGrp="1"/>
          </p:cNvSpPr>
          <p:nvPr>
            <p:ph type="body" sz="quarter" idx="10"/>
          </p:nvPr>
        </p:nvSpPr>
        <p:spPr>
          <a:xfrm>
            <a:off x="3825217" y="260649"/>
            <a:ext cx="8223445" cy="577123"/>
          </a:xfrm>
        </p:spPr>
        <p:txBody>
          <a:bodyPr>
            <a:noAutofit/>
          </a:bodyPr>
          <a:lstStyle>
            <a:lvl1pPr>
              <a:defRPr sz="2297" b="1">
                <a:solidFill>
                  <a:srgbClr val="941F23"/>
                </a:solidFill>
                <a:latin typeface="微软雅黑 Light" panose="020B0502040204020203" pitchFamily="34" charset="-122"/>
                <a:ea typeface="微软雅黑 Light" panose="020B0502040204020203" pitchFamily="34" charset="-122"/>
              </a:defRPr>
            </a:lvl1pPr>
          </a:lstStyle>
          <a:p>
            <a:pPr lvl="0"/>
            <a:r>
              <a:rPr lang="zh-CN" altLang="en-US" dirty="0"/>
              <a:t>编辑母版文本样式</a:t>
            </a:r>
          </a:p>
        </p:txBody>
      </p:sp>
    </p:spTree>
    <p:extLst>
      <p:ext uri="{BB962C8B-B14F-4D97-AF65-F5344CB8AC3E}">
        <p14:creationId xmlns:p14="http://schemas.microsoft.com/office/powerpoint/2010/main" val="845140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4" name="五边形 3"/>
          <p:cNvSpPr/>
          <p:nvPr userDrawn="1"/>
        </p:nvSpPr>
        <p:spPr>
          <a:xfrm>
            <a:off x="-29630" y="-11840"/>
            <a:ext cx="3742101" cy="761008"/>
          </a:xfrm>
          <a:prstGeom prst="homePlate">
            <a:avLst/>
          </a:prstGeom>
          <a:solidFill>
            <a:srgbClr val="941F2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7">
              <a:latin typeface="微软雅黑" panose="020B0503020204020204" pitchFamily="34" charset="-122"/>
              <a:ea typeface="微软雅黑" panose="020B0503020204020204" pitchFamily="34" charset="-122"/>
            </a:endParaRPr>
          </a:p>
        </p:txBody>
      </p:sp>
      <p:cxnSp>
        <p:nvCxnSpPr>
          <p:cNvPr id="7" name="直接连接符 6"/>
          <p:cNvCxnSpPr/>
          <p:nvPr userDrawn="1"/>
        </p:nvCxnSpPr>
        <p:spPr>
          <a:xfrm>
            <a:off x="3407701" y="749168"/>
            <a:ext cx="7920203"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文本占位符 7"/>
          <p:cNvSpPr>
            <a:spLocks noGrp="1"/>
          </p:cNvSpPr>
          <p:nvPr>
            <p:ph type="body" sz="quarter" idx="10" hasCustomPrompt="1"/>
          </p:nvPr>
        </p:nvSpPr>
        <p:spPr>
          <a:xfrm>
            <a:off x="3712470" y="80104"/>
            <a:ext cx="6565219" cy="577123"/>
          </a:xfrm>
        </p:spPr>
        <p:txBody>
          <a:bodyPr anchor="ctr">
            <a:noAutofit/>
          </a:bodyPr>
          <a:lstStyle>
            <a:lvl1pPr marL="0" indent="0">
              <a:buNone/>
              <a:defRPr sz="2678" b="1">
                <a:solidFill>
                  <a:srgbClr val="941F23"/>
                </a:solidFill>
                <a:latin typeface="微软雅黑 Light" panose="020B0502040204020203" pitchFamily="34" charset="-122"/>
                <a:ea typeface="微软雅黑 Light" panose="020B0502040204020203" pitchFamily="34" charset="-122"/>
              </a:defRPr>
            </a:lvl1pPr>
          </a:lstStyle>
          <a:p>
            <a:pPr lvl="0"/>
            <a:r>
              <a:rPr lang="zh-CN" altLang="en-US" dirty="0"/>
              <a:t>编辑母版文本样式</a:t>
            </a:r>
          </a:p>
        </p:txBody>
      </p:sp>
      <p:sp>
        <p:nvSpPr>
          <p:cNvPr id="10" name="文本占位符 9"/>
          <p:cNvSpPr>
            <a:spLocks noGrp="1"/>
          </p:cNvSpPr>
          <p:nvPr>
            <p:ph type="body" sz="quarter" idx="11" hasCustomPrompt="1"/>
          </p:nvPr>
        </p:nvSpPr>
        <p:spPr>
          <a:xfrm>
            <a:off x="1" y="-11841"/>
            <a:ext cx="3318320" cy="761002"/>
          </a:xfrm>
        </p:spPr>
        <p:txBody>
          <a:bodyPr anchor="ctr">
            <a:noAutofit/>
          </a:bodyPr>
          <a:lstStyle>
            <a:lvl1pPr marL="0" indent="0" algn="ctr">
              <a:buFontTx/>
              <a:buNone/>
              <a:defRPr sz="3253" b="1">
                <a:solidFill>
                  <a:schemeClr val="bg1"/>
                </a:solidFill>
                <a:latin typeface="Stencil" panose="040409050D0802020404" pitchFamily="82" charset="0"/>
                <a:ea typeface="微软雅黑" panose="020B0503020204020204" pitchFamily="34" charset="-122"/>
              </a:defRPr>
            </a:lvl1pPr>
          </a:lstStyle>
          <a:p>
            <a:pPr lvl="0"/>
            <a:r>
              <a:rPr lang="zh-CN" altLang="en-US" dirty="0"/>
              <a:t>编辑文本样式</a:t>
            </a:r>
          </a:p>
        </p:txBody>
      </p:sp>
      <p:sp>
        <p:nvSpPr>
          <p:cNvPr id="11" name="内容占位符 10">
            <a:extLst>
              <a:ext uri="{FF2B5EF4-FFF2-40B4-BE49-F238E27FC236}">
                <a16:creationId xmlns:a16="http://schemas.microsoft.com/office/drawing/2014/main" id="{A45D5999-274A-4177-A1DC-04CE885B023C}"/>
              </a:ext>
            </a:extLst>
          </p:cNvPr>
          <p:cNvSpPr>
            <a:spLocks noGrp="1"/>
          </p:cNvSpPr>
          <p:nvPr>
            <p:ph sz="quarter" idx="12"/>
          </p:nvPr>
        </p:nvSpPr>
        <p:spPr>
          <a:xfrm>
            <a:off x="206878" y="969821"/>
            <a:ext cx="11778245" cy="5641570"/>
          </a:xfrm>
        </p:spPr>
        <p:txBody>
          <a:bodyPr/>
          <a:lstStyle>
            <a:lvl1pPr marL="437431" indent="-437431">
              <a:buClr>
                <a:srgbClr val="743281"/>
              </a:buClr>
              <a:buSzPct val="80000"/>
              <a:buFont typeface="Wingdings" panose="05000000000000000000" pitchFamily="2" charset="2"/>
              <a:buChar char="n"/>
              <a:defRPr sz="2678">
                <a:latin typeface="微软雅黑 Light" panose="020B0502040204020203" pitchFamily="34" charset="-122"/>
                <a:ea typeface="微软雅黑 Light" panose="020B0502040204020203" pitchFamily="34" charset="-122"/>
              </a:defRPr>
            </a:lvl1pPr>
            <a:lvl2pPr marL="656146" indent="-218716">
              <a:buClr>
                <a:srgbClr val="743481"/>
              </a:buClr>
              <a:buSzPct val="80000"/>
              <a:buFont typeface="Wingdings" panose="05000000000000000000" pitchFamily="2" charset="2"/>
              <a:buChar char="Ø"/>
              <a:defRPr sz="2297">
                <a:latin typeface="微软雅黑 Light" panose="020B0502040204020203" pitchFamily="34" charset="-122"/>
                <a:ea typeface="微软雅黑 Light" panose="020B0502040204020203" pitchFamily="34" charset="-122"/>
              </a:defRPr>
            </a:lvl2pPr>
            <a:lvl3pPr marL="1093577" indent="-218716">
              <a:buClr>
                <a:srgbClr val="743481"/>
              </a:buClr>
              <a:buSzPct val="60000"/>
              <a:buFont typeface="Wingdings" panose="05000000000000000000" pitchFamily="2" charset="2"/>
              <a:buChar char="u"/>
              <a:defRPr sz="1914">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二级</a:t>
            </a:r>
          </a:p>
          <a:p>
            <a:pPr lvl="2"/>
            <a:r>
              <a:rPr lang="zh-CN" altLang="en-US" dirty="0"/>
              <a:t>三级</a:t>
            </a:r>
          </a:p>
        </p:txBody>
      </p:sp>
      <p:sp>
        <p:nvSpPr>
          <p:cNvPr id="5" name="灯片编号占位符 4">
            <a:extLst>
              <a:ext uri="{FF2B5EF4-FFF2-40B4-BE49-F238E27FC236}">
                <a16:creationId xmlns:a16="http://schemas.microsoft.com/office/drawing/2014/main" id="{0C607916-696F-4DCD-9F94-3799A9F0F5C4}"/>
              </a:ext>
            </a:extLst>
          </p:cNvPr>
          <p:cNvSpPr>
            <a:spLocks noGrp="1"/>
          </p:cNvSpPr>
          <p:nvPr>
            <p:ph type="sldNum" sz="quarter" idx="15"/>
          </p:nvPr>
        </p:nvSpPr>
        <p:spPr>
          <a:xfrm>
            <a:off x="11519716" y="6358405"/>
            <a:ext cx="465406" cy="365125"/>
          </a:xfrm>
        </p:spPr>
        <p:txBody>
          <a:bodyPr/>
          <a:lstStyle>
            <a:lvl1pPr>
              <a:defRPr sz="1148">
                <a:latin typeface="+mj-ea"/>
                <a:ea typeface="+mj-ea"/>
              </a:defRPr>
            </a:lvl1pPr>
          </a:lstStyle>
          <a:p>
            <a:pPr defTabSz="437431"/>
            <a:fld id="{48F63A3B-78C7-47BE-AE5E-E10140E04643}" type="slidenum">
              <a:rPr lang="en-US" smtClean="0">
                <a:solidFill>
                  <a:prstClr val="black">
                    <a:tint val="75000"/>
                  </a:prstClr>
                </a:solidFill>
              </a:rPr>
              <a:pPr defTabSz="437431"/>
              <a:t>‹#›</a:t>
            </a:fld>
            <a:endParaRPr lang="en-US" dirty="0">
              <a:solidFill>
                <a:prstClr val="black">
                  <a:tint val="75000"/>
                </a:prstClr>
              </a:solidFill>
            </a:endParaRPr>
          </a:p>
        </p:txBody>
      </p:sp>
    </p:spTree>
    <p:extLst>
      <p:ext uri="{BB962C8B-B14F-4D97-AF65-F5344CB8AC3E}">
        <p14:creationId xmlns:p14="http://schemas.microsoft.com/office/powerpoint/2010/main" val="900649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4" name="五边形 3"/>
          <p:cNvSpPr/>
          <p:nvPr userDrawn="1"/>
        </p:nvSpPr>
        <p:spPr>
          <a:xfrm>
            <a:off x="-29630" y="-11840"/>
            <a:ext cx="3742101" cy="761008"/>
          </a:xfrm>
          <a:prstGeom prst="homePlate">
            <a:avLst/>
          </a:prstGeom>
          <a:solidFill>
            <a:srgbClr val="941F2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7">
              <a:latin typeface="微软雅黑" panose="020B0503020204020204" pitchFamily="34" charset="-122"/>
              <a:ea typeface="微软雅黑" panose="020B0503020204020204" pitchFamily="34" charset="-122"/>
            </a:endParaRPr>
          </a:p>
        </p:txBody>
      </p:sp>
      <p:cxnSp>
        <p:nvCxnSpPr>
          <p:cNvPr id="7" name="直接连接符 6"/>
          <p:cNvCxnSpPr/>
          <p:nvPr userDrawn="1"/>
        </p:nvCxnSpPr>
        <p:spPr>
          <a:xfrm>
            <a:off x="3407701" y="749168"/>
            <a:ext cx="7920203"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文本占位符 7"/>
          <p:cNvSpPr>
            <a:spLocks noGrp="1"/>
          </p:cNvSpPr>
          <p:nvPr>
            <p:ph type="body" sz="quarter" idx="10" hasCustomPrompt="1"/>
          </p:nvPr>
        </p:nvSpPr>
        <p:spPr>
          <a:xfrm>
            <a:off x="3712470" y="80104"/>
            <a:ext cx="6565219" cy="577123"/>
          </a:xfrm>
        </p:spPr>
        <p:txBody>
          <a:bodyPr anchor="ctr">
            <a:noAutofit/>
          </a:bodyPr>
          <a:lstStyle>
            <a:lvl1pPr marL="0" indent="0">
              <a:buNone/>
              <a:defRPr sz="2678" b="1">
                <a:solidFill>
                  <a:srgbClr val="941F23"/>
                </a:solidFill>
                <a:latin typeface="微软雅黑 Light" panose="020B0502040204020203" pitchFamily="34" charset="-122"/>
                <a:ea typeface="微软雅黑 Light" panose="020B0502040204020203" pitchFamily="34" charset="-122"/>
              </a:defRPr>
            </a:lvl1pPr>
          </a:lstStyle>
          <a:p>
            <a:pPr lvl="0"/>
            <a:r>
              <a:rPr lang="zh-CN" altLang="en-US" dirty="0"/>
              <a:t>编辑母版文本样式</a:t>
            </a:r>
          </a:p>
        </p:txBody>
      </p:sp>
      <p:sp>
        <p:nvSpPr>
          <p:cNvPr id="10" name="文本占位符 9"/>
          <p:cNvSpPr>
            <a:spLocks noGrp="1"/>
          </p:cNvSpPr>
          <p:nvPr>
            <p:ph type="body" sz="quarter" idx="11" hasCustomPrompt="1"/>
          </p:nvPr>
        </p:nvSpPr>
        <p:spPr>
          <a:xfrm>
            <a:off x="1" y="-11841"/>
            <a:ext cx="3318320" cy="761002"/>
          </a:xfrm>
        </p:spPr>
        <p:txBody>
          <a:bodyPr anchor="ctr">
            <a:noAutofit/>
          </a:bodyPr>
          <a:lstStyle>
            <a:lvl1pPr marL="0" indent="0" algn="ctr">
              <a:buFontTx/>
              <a:buNone/>
              <a:defRPr sz="3253" b="1">
                <a:solidFill>
                  <a:schemeClr val="bg1"/>
                </a:solidFill>
                <a:latin typeface="Stencil" panose="040409050D0802020404" pitchFamily="82" charset="0"/>
                <a:ea typeface="微软雅黑" panose="020B0503020204020204" pitchFamily="34" charset="-122"/>
              </a:defRPr>
            </a:lvl1pPr>
          </a:lstStyle>
          <a:p>
            <a:pPr lvl="0"/>
            <a:r>
              <a:rPr lang="zh-CN" altLang="en-US" dirty="0"/>
              <a:t>编辑文本样式</a:t>
            </a:r>
          </a:p>
        </p:txBody>
      </p:sp>
      <p:sp>
        <p:nvSpPr>
          <p:cNvPr id="11" name="内容占位符 10">
            <a:extLst>
              <a:ext uri="{FF2B5EF4-FFF2-40B4-BE49-F238E27FC236}">
                <a16:creationId xmlns:a16="http://schemas.microsoft.com/office/drawing/2014/main" id="{A45D5999-274A-4177-A1DC-04CE885B023C}"/>
              </a:ext>
            </a:extLst>
          </p:cNvPr>
          <p:cNvSpPr>
            <a:spLocks noGrp="1"/>
          </p:cNvSpPr>
          <p:nvPr>
            <p:ph sz="quarter" idx="12"/>
          </p:nvPr>
        </p:nvSpPr>
        <p:spPr>
          <a:xfrm>
            <a:off x="206878" y="969821"/>
            <a:ext cx="11778245" cy="5641570"/>
          </a:xfrm>
        </p:spPr>
        <p:txBody>
          <a:bodyPr/>
          <a:lstStyle>
            <a:lvl1pPr marL="437431" indent="-437431">
              <a:buClr>
                <a:srgbClr val="743281"/>
              </a:buClr>
              <a:buSzPct val="80000"/>
              <a:buFont typeface="Wingdings" panose="05000000000000000000" pitchFamily="2" charset="2"/>
              <a:buChar char="n"/>
              <a:defRPr sz="2678">
                <a:latin typeface="微软雅黑 Light" panose="020B0502040204020203" pitchFamily="34" charset="-122"/>
                <a:ea typeface="微软雅黑 Light" panose="020B0502040204020203" pitchFamily="34" charset="-122"/>
              </a:defRPr>
            </a:lvl1pPr>
            <a:lvl2pPr marL="656146" indent="-218716">
              <a:buClr>
                <a:srgbClr val="743481"/>
              </a:buClr>
              <a:buSzPct val="80000"/>
              <a:buFont typeface="Wingdings" panose="05000000000000000000" pitchFamily="2" charset="2"/>
              <a:buChar char="Ø"/>
              <a:defRPr sz="2297">
                <a:latin typeface="微软雅黑 Light" panose="020B0502040204020203" pitchFamily="34" charset="-122"/>
                <a:ea typeface="微软雅黑 Light" panose="020B0502040204020203" pitchFamily="34" charset="-122"/>
              </a:defRPr>
            </a:lvl2pPr>
            <a:lvl3pPr marL="1093577" indent="-218716">
              <a:buClr>
                <a:srgbClr val="743481"/>
              </a:buClr>
              <a:buSzPct val="60000"/>
              <a:buFont typeface="Wingdings" panose="05000000000000000000" pitchFamily="2" charset="2"/>
              <a:buChar char="u"/>
              <a:defRPr sz="1914">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二级</a:t>
            </a:r>
          </a:p>
          <a:p>
            <a:pPr lvl="2"/>
            <a:r>
              <a:rPr lang="zh-CN" altLang="en-US" dirty="0"/>
              <a:t>三级</a:t>
            </a:r>
          </a:p>
        </p:txBody>
      </p:sp>
      <p:sp>
        <p:nvSpPr>
          <p:cNvPr id="5" name="灯片编号占位符 4">
            <a:extLst>
              <a:ext uri="{FF2B5EF4-FFF2-40B4-BE49-F238E27FC236}">
                <a16:creationId xmlns:a16="http://schemas.microsoft.com/office/drawing/2014/main" id="{0C607916-696F-4DCD-9F94-3799A9F0F5C4}"/>
              </a:ext>
            </a:extLst>
          </p:cNvPr>
          <p:cNvSpPr>
            <a:spLocks noGrp="1"/>
          </p:cNvSpPr>
          <p:nvPr>
            <p:ph type="sldNum" sz="quarter" idx="15"/>
          </p:nvPr>
        </p:nvSpPr>
        <p:spPr>
          <a:xfrm>
            <a:off x="11519716" y="6358405"/>
            <a:ext cx="465406" cy="365125"/>
          </a:xfrm>
        </p:spPr>
        <p:txBody>
          <a:bodyPr/>
          <a:lstStyle>
            <a:lvl1pPr>
              <a:defRPr sz="1148">
                <a:latin typeface="+mj-ea"/>
                <a:ea typeface="+mj-ea"/>
              </a:defRPr>
            </a:lvl1pPr>
          </a:lstStyle>
          <a:p>
            <a:pPr defTabSz="437431"/>
            <a:fld id="{48F63A3B-78C7-47BE-AE5E-E10140E04643}" type="slidenum">
              <a:rPr lang="en-US" smtClean="0">
                <a:solidFill>
                  <a:prstClr val="black">
                    <a:tint val="75000"/>
                  </a:prstClr>
                </a:solidFill>
              </a:rPr>
              <a:pPr defTabSz="437431"/>
              <a:t>‹#›</a:t>
            </a:fld>
            <a:endParaRPr lang="en-US" dirty="0">
              <a:solidFill>
                <a:prstClr val="black">
                  <a:tint val="75000"/>
                </a:prstClr>
              </a:solidFill>
            </a:endParaRPr>
          </a:p>
        </p:txBody>
      </p:sp>
    </p:spTree>
    <p:extLst>
      <p:ext uri="{BB962C8B-B14F-4D97-AF65-F5344CB8AC3E}">
        <p14:creationId xmlns:p14="http://schemas.microsoft.com/office/powerpoint/2010/main" val="3554523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65803-2FF9-F74D-AFBB-30C0C5FEE9B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E576164-02C0-A940-B772-F52C020E4B9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AD28B46-89FD-1844-984E-0AC8E374E55E}"/>
              </a:ext>
            </a:extLst>
          </p:cNvPr>
          <p:cNvSpPr>
            <a:spLocks noGrp="1"/>
          </p:cNvSpPr>
          <p:nvPr>
            <p:ph type="dt" sz="half" idx="10"/>
          </p:nvPr>
        </p:nvSpPr>
        <p:spPr/>
        <p:txBody>
          <a:bodyPr/>
          <a:lstStyle/>
          <a:p>
            <a:fld id="{5B838D7F-C601-A04E-9991-AEFB0E3EB3A7}" type="datetimeFigureOut">
              <a:rPr kumimoji="1" lang="zh-CN" altLang="en-US" smtClean="0"/>
              <a:t>2021/3/6</a:t>
            </a:fld>
            <a:endParaRPr kumimoji="1" lang="zh-CN" altLang="en-US"/>
          </a:p>
        </p:txBody>
      </p:sp>
      <p:sp>
        <p:nvSpPr>
          <p:cNvPr id="5" name="页脚占位符 4">
            <a:extLst>
              <a:ext uri="{FF2B5EF4-FFF2-40B4-BE49-F238E27FC236}">
                <a16:creationId xmlns:a16="http://schemas.microsoft.com/office/drawing/2014/main" id="{90302324-14E0-E445-9F49-D6C6761D00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2572F2F-5AB3-4D43-85C4-243A6DCCC4D5}"/>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7803301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4" name="五边形 3"/>
          <p:cNvSpPr/>
          <p:nvPr userDrawn="1"/>
        </p:nvSpPr>
        <p:spPr>
          <a:xfrm>
            <a:off x="-29630" y="0"/>
            <a:ext cx="3742101" cy="761008"/>
          </a:xfrm>
          <a:prstGeom prst="homePlate">
            <a:avLst/>
          </a:prstGeom>
          <a:solidFill>
            <a:srgbClr val="941F2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7">
              <a:latin typeface="微软雅黑" panose="020B0503020204020204" pitchFamily="34" charset="-122"/>
              <a:ea typeface="微软雅黑" panose="020B0503020204020204" pitchFamily="34" charset="-122"/>
            </a:endParaRPr>
          </a:p>
        </p:txBody>
      </p:sp>
      <p:cxnSp>
        <p:nvCxnSpPr>
          <p:cNvPr id="7" name="直接连接符 6"/>
          <p:cNvCxnSpPr/>
          <p:nvPr userDrawn="1"/>
        </p:nvCxnSpPr>
        <p:spPr>
          <a:xfrm>
            <a:off x="3407701" y="749168"/>
            <a:ext cx="7920203"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文本占位符 7"/>
          <p:cNvSpPr>
            <a:spLocks noGrp="1"/>
          </p:cNvSpPr>
          <p:nvPr>
            <p:ph type="body" sz="quarter" idx="10" hasCustomPrompt="1"/>
          </p:nvPr>
        </p:nvSpPr>
        <p:spPr>
          <a:xfrm>
            <a:off x="3826800" y="172800"/>
            <a:ext cx="8222400" cy="577123"/>
          </a:xfrm>
        </p:spPr>
        <p:txBody>
          <a:bodyPr anchor="t">
            <a:noAutofit/>
          </a:bodyPr>
          <a:lstStyle>
            <a:lvl1pPr marL="0" indent="0">
              <a:buNone/>
              <a:defRPr sz="3061" b="1">
                <a:solidFill>
                  <a:srgbClr val="941F23"/>
                </a:solidFill>
                <a:latin typeface="微软雅黑 Light" panose="020B0502040204020203" pitchFamily="34" charset="-122"/>
                <a:ea typeface="微软雅黑 Light" panose="020B0502040204020203" pitchFamily="34" charset="-122"/>
              </a:defRPr>
            </a:lvl1pPr>
          </a:lstStyle>
          <a:p>
            <a:pPr lvl="0"/>
            <a:r>
              <a:rPr lang="zh-CN" altLang="en-US" dirty="0"/>
              <a:t>编辑母版文本样式</a:t>
            </a:r>
          </a:p>
        </p:txBody>
      </p:sp>
      <p:sp>
        <p:nvSpPr>
          <p:cNvPr id="10" name="文本占位符 9"/>
          <p:cNvSpPr>
            <a:spLocks noGrp="1"/>
          </p:cNvSpPr>
          <p:nvPr>
            <p:ph type="body" sz="quarter" idx="11" hasCustomPrompt="1"/>
          </p:nvPr>
        </p:nvSpPr>
        <p:spPr>
          <a:xfrm>
            <a:off x="10801" y="39600"/>
            <a:ext cx="3484800" cy="761002"/>
          </a:xfrm>
        </p:spPr>
        <p:txBody>
          <a:bodyPr anchor="ctr">
            <a:noAutofit/>
          </a:bodyPr>
          <a:lstStyle>
            <a:lvl1pPr marL="0" indent="0" algn="ctr">
              <a:buFontTx/>
              <a:buNone/>
              <a:defRPr sz="3253" b="1">
                <a:solidFill>
                  <a:schemeClr val="bg1"/>
                </a:solidFill>
                <a:latin typeface="Stencil" panose="040409050D0802020404" pitchFamily="82" charset="0"/>
                <a:ea typeface="微软雅黑" panose="020B0503020204020204" pitchFamily="34" charset="-122"/>
              </a:defRPr>
            </a:lvl1pPr>
          </a:lstStyle>
          <a:p>
            <a:pPr lvl="0"/>
            <a:r>
              <a:rPr lang="zh-CN" altLang="en-US" dirty="0"/>
              <a:t>编辑文本样式</a:t>
            </a:r>
          </a:p>
        </p:txBody>
      </p:sp>
      <p:sp>
        <p:nvSpPr>
          <p:cNvPr id="11" name="内容占位符 10">
            <a:extLst>
              <a:ext uri="{FF2B5EF4-FFF2-40B4-BE49-F238E27FC236}">
                <a16:creationId xmlns:a16="http://schemas.microsoft.com/office/drawing/2014/main" id="{A45D5999-274A-4177-A1DC-04CE885B023C}"/>
              </a:ext>
            </a:extLst>
          </p:cNvPr>
          <p:cNvSpPr>
            <a:spLocks noGrp="1"/>
          </p:cNvSpPr>
          <p:nvPr>
            <p:ph sz="quarter" idx="12"/>
          </p:nvPr>
        </p:nvSpPr>
        <p:spPr>
          <a:xfrm>
            <a:off x="206878" y="969821"/>
            <a:ext cx="11778245" cy="5641570"/>
          </a:xfrm>
        </p:spPr>
        <p:txBody>
          <a:bodyPr/>
          <a:lstStyle>
            <a:lvl1pPr marL="437431" indent="-437431">
              <a:buClr>
                <a:srgbClr val="743281"/>
              </a:buClr>
              <a:buSzPct val="80000"/>
              <a:buFont typeface="Wingdings" panose="05000000000000000000" pitchFamily="2" charset="2"/>
              <a:buChar char="n"/>
              <a:defRPr sz="2678">
                <a:latin typeface="微软雅黑 Light" panose="020B0502040204020203" pitchFamily="34" charset="-122"/>
                <a:ea typeface="微软雅黑 Light" panose="020B0502040204020203" pitchFamily="34" charset="-122"/>
              </a:defRPr>
            </a:lvl1pPr>
            <a:lvl2pPr marL="656146" indent="-218716">
              <a:buClr>
                <a:srgbClr val="743481"/>
              </a:buClr>
              <a:buSzPct val="80000"/>
              <a:buFont typeface="Wingdings" panose="05000000000000000000" pitchFamily="2" charset="2"/>
              <a:buChar char="Ø"/>
              <a:defRPr sz="2297">
                <a:latin typeface="微软雅黑 Light" panose="020B0502040204020203" pitchFamily="34" charset="-122"/>
                <a:ea typeface="微软雅黑 Light" panose="020B0502040204020203" pitchFamily="34" charset="-122"/>
              </a:defRPr>
            </a:lvl2pPr>
            <a:lvl3pPr marL="1093577" indent="-218716">
              <a:buClr>
                <a:srgbClr val="743481"/>
              </a:buClr>
              <a:buSzPct val="60000"/>
              <a:buFont typeface="Wingdings" panose="05000000000000000000" pitchFamily="2" charset="2"/>
              <a:buChar char="u"/>
              <a:defRPr sz="1914">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二级</a:t>
            </a:r>
          </a:p>
          <a:p>
            <a:pPr lvl="2"/>
            <a:r>
              <a:rPr lang="zh-CN" altLang="en-US" dirty="0"/>
              <a:t>三级</a:t>
            </a:r>
          </a:p>
        </p:txBody>
      </p:sp>
      <p:sp>
        <p:nvSpPr>
          <p:cNvPr id="5" name="灯片编号占位符 4">
            <a:extLst>
              <a:ext uri="{FF2B5EF4-FFF2-40B4-BE49-F238E27FC236}">
                <a16:creationId xmlns:a16="http://schemas.microsoft.com/office/drawing/2014/main" id="{0C607916-696F-4DCD-9F94-3799A9F0F5C4}"/>
              </a:ext>
            </a:extLst>
          </p:cNvPr>
          <p:cNvSpPr>
            <a:spLocks noGrp="1"/>
          </p:cNvSpPr>
          <p:nvPr>
            <p:ph type="sldNum" sz="quarter" idx="15"/>
          </p:nvPr>
        </p:nvSpPr>
        <p:spPr>
          <a:xfrm>
            <a:off x="11519716" y="6358405"/>
            <a:ext cx="465406" cy="365125"/>
          </a:xfrm>
        </p:spPr>
        <p:txBody>
          <a:bodyPr/>
          <a:lstStyle>
            <a:lvl1pPr>
              <a:defRPr sz="1148">
                <a:latin typeface="+mj-ea"/>
                <a:ea typeface="+mj-ea"/>
              </a:defRPr>
            </a:lvl1pPr>
          </a:lstStyle>
          <a:p>
            <a:pPr defTabSz="437431"/>
            <a:fld id="{48F63A3B-78C7-47BE-AE5E-E10140E04643}" type="slidenum">
              <a:rPr lang="en-US" smtClean="0">
                <a:solidFill>
                  <a:prstClr val="black">
                    <a:tint val="75000"/>
                  </a:prstClr>
                </a:solidFill>
              </a:rPr>
              <a:pPr defTabSz="437431"/>
              <a:t>‹#›</a:t>
            </a:fld>
            <a:endParaRPr lang="en-US" dirty="0">
              <a:solidFill>
                <a:prstClr val="black">
                  <a:tint val="75000"/>
                </a:prstClr>
              </a:solidFill>
            </a:endParaRPr>
          </a:p>
        </p:txBody>
      </p:sp>
    </p:spTree>
    <p:extLst>
      <p:ext uri="{BB962C8B-B14F-4D97-AF65-F5344CB8AC3E}">
        <p14:creationId xmlns:p14="http://schemas.microsoft.com/office/powerpoint/2010/main" val="1185099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DBAE4-D610-B540-ABDE-D44D4AE457C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467FCBF-E176-1541-A09A-4238A8BE59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98E8CDB-44EB-414F-B63E-DA1E14B1E77F}"/>
              </a:ext>
            </a:extLst>
          </p:cNvPr>
          <p:cNvSpPr>
            <a:spLocks noGrp="1"/>
          </p:cNvSpPr>
          <p:nvPr>
            <p:ph type="dt" sz="half" idx="10"/>
          </p:nvPr>
        </p:nvSpPr>
        <p:spPr/>
        <p:txBody>
          <a:bodyPr/>
          <a:lstStyle/>
          <a:p>
            <a:fld id="{5B838D7F-C601-A04E-9991-AEFB0E3EB3A7}" type="datetimeFigureOut">
              <a:rPr kumimoji="1" lang="zh-CN" altLang="en-US" smtClean="0"/>
              <a:t>2021/3/6</a:t>
            </a:fld>
            <a:endParaRPr kumimoji="1" lang="zh-CN" altLang="en-US"/>
          </a:p>
        </p:txBody>
      </p:sp>
      <p:sp>
        <p:nvSpPr>
          <p:cNvPr id="5" name="页脚占位符 4">
            <a:extLst>
              <a:ext uri="{FF2B5EF4-FFF2-40B4-BE49-F238E27FC236}">
                <a16:creationId xmlns:a16="http://schemas.microsoft.com/office/drawing/2014/main" id="{9A5C5244-77E3-2043-AF56-264E96CFE1E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68B8585-0792-614C-A697-2989A0E1BB9D}"/>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402925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72290-43A4-3648-AC80-18422BF8903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41E57C1-7EE7-C843-90A3-78DB927BE98B}"/>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7D2E616-3C99-5A46-9335-00FB157EA3A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5F55B77-B9E8-6549-9FC1-065E393B2E56}"/>
              </a:ext>
            </a:extLst>
          </p:cNvPr>
          <p:cNvSpPr>
            <a:spLocks noGrp="1"/>
          </p:cNvSpPr>
          <p:nvPr>
            <p:ph type="dt" sz="half" idx="10"/>
          </p:nvPr>
        </p:nvSpPr>
        <p:spPr/>
        <p:txBody>
          <a:bodyPr/>
          <a:lstStyle/>
          <a:p>
            <a:fld id="{5B838D7F-C601-A04E-9991-AEFB0E3EB3A7}" type="datetimeFigureOut">
              <a:rPr kumimoji="1" lang="zh-CN" altLang="en-US" smtClean="0"/>
              <a:t>2021/3/6</a:t>
            </a:fld>
            <a:endParaRPr kumimoji="1" lang="zh-CN" altLang="en-US"/>
          </a:p>
        </p:txBody>
      </p:sp>
      <p:sp>
        <p:nvSpPr>
          <p:cNvPr id="6" name="页脚占位符 5">
            <a:extLst>
              <a:ext uri="{FF2B5EF4-FFF2-40B4-BE49-F238E27FC236}">
                <a16:creationId xmlns:a16="http://schemas.microsoft.com/office/drawing/2014/main" id="{A7D839E9-7E15-DE43-BEE5-B6BE1F695A1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A19A144-0A60-A745-8C9B-B087006ADF84}"/>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303380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2707F-7D47-2644-9B65-EF249EA00C4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77F1D95-C617-C244-8DA6-1390B4226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710303A-3F2B-3A49-A82A-89B83A504BA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4A65F01F-59CC-754E-BF58-C41163CB19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8F4AD7A-9F7F-984B-8E76-252F5C5F8EB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A2E15E9-520F-1348-8894-028648AEAA80}"/>
              </a:ext>
            </a:extLst>
          </p:cNvPr>
          <p:cNvSpPr>
            <a:spLocks noGrp="1"/>
          </p:cNvSpPr>
          <p:nvPr>
            <p:ph type="dt" sz="half" idx="10"/>
          </p:nvPr>
        </p:nvSpPr>
        <p:spPr/>
        <p:txBody>
          <a:bodyPr/>
          <a:lstStyle/>
          <a:p>
            <a:fld id="{5B838D7F-C601-A04E-9991-AEFB0E3EB3A7}" type="datetimeFigureOut">
              <a:rPr kumimoji="1" lang="zh-CN" altLang="en-US" smtClean="0"/>
              <a:t>2021/3/6</a:t>
            </a:fld>
            <a:endParaRPr kumimoji="1" lang="zh-CN" altLang="en-US"/>
          </a:p>
        </p:txBody>
      </p:sp>
      <p:sp>
        <p:nvSpPr>
          <p:cNvPr id="8" name="页脚占位符 7">
            <a:extLst>
              <a:ext uri="{FF2B5EF4-FFF2-40B4-BE49-F238E27FC236}">
                <a16:creationId xmlns:a16="http://schemas.microsoft.com/office/drawing/2014/main" id="{85DF0A15-0D35-0345-B123-F093E260D816}"/>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F0D7BE0-1CFE-9341-8E4D-EF84392181B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01870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6548A7-789D-8544-84AE-A78D499D3C9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50081A3-22A1-924C-8933-2E70E194ADF3}"/>
              </a:ext>
            </a:extLst>
          </p:cNvPr>
          <p:cNvSpPr>
            <a:spLocks noGrp="1"/>
          </p:cNvSpPr>
          <p:nvPr>
            <p:ph type="dt" sz="half" idx="10"/>
          </p:nvPr>
        </p:nvSpPr>
        <p:spPr/>
        <p:txBody>
          <a:bodyPr/>
          <a:lstStyle/>
          <a:p>
            <a:fld id="{530820CF-B880-4189-942D-D702A7CBA730}" type="datetimeFigureOut">
              <a:rPr lang="zh-CN" altLang="en-US" smtClean="0"/>
              <a:t>2021/3/6</a:t>
            </a:fld>
            <a:endParaRPr lang="zh-CN" altLang="en-US"/>
          </a:p>
        </p:txBody>
      </p:sp>
      <p:sp>
        <p:nvSpPr>
          <p:cNvPr id="4" name="页脚占位符 3">
            <a:extLst>
              <a:ext uri="{FF2B5EF4-FFF2-40B4-BE49-F238E27FC236}">
                <a16:creationId xmlns:a16="http://schemas.microsoft.com/office/drawing/2014/main" id="{6AF810A1-4B83-FA4B-9399-EE573CBD8A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D5E9EB4-37A0-D541-BF98-2D94FF8967E6}"/>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Picture 2">
            <a:extLst>
              <a:ext uri="{FF2B5EF4-FFF2-40B4-BE49-F238E27FC236}">
                <a16:creationId xmlns:a16="http://schemas.microsoft.com/office/drawing/2014/main" id="{B00C9F8C-7686-47C2-8801-DE746C54E3D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D80BE1-CEAD-8942-94F6-E79BDB072CD5}"/>
              </a:ext>
            </a:extLst>
          </p:cNvPr>
          <p:cNvSpPr>
            <a:spLocks noGrp="1"/>
          </p:cNvSpPr>
          <p:nvPr>
            <p:ph type="dt" sz="half" idx="10"/>
          </p:nvPr>
        </p:nvSpPr>
        <p:spPr/>
        <p:txBody>
          <a:bodyPr/>
          <a:lstStyle/>
          <a:p>
            <a:fld id="{530820CF-B880-4189-942D-D702A7CBA730}" type="datetimeFigureOut">
              <a:rPr lang="zh-CN" altLang="en-US" smtClean="0"/>
              <a:t>2021/3/6</a:t>
            </a:fld>
            <a:endParaRPr lang="zh-CN" altLang="en-US"/>
          </a:p>
        </p:txBody>
      </p:sp>
      <p:sp>
        <p:nvSpPr>
          <p:cNvPr id="3" name="页脚占位符 2">
            <a:extLst>
              <a:ext uri="{FF2B5EF4-FFF2-40B4-BE49-F238E27FC236}">
                <a16:creationId xmlns:a16="http://schemas.microsoft.com/office/drawing/2014/main" id="{5EBDFB2A-3BB3-804D-8646-A2A0D2C83E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A11A5F4-AA57-1144-A623-3A0F48C6FAF4}"/>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9989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CD430-48C7-D347-A4F8-BC502101CFD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058B230-2E26-A540-9267-69132C3786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6CCB6C8-AAD8-2B46-9F30-B09E6EFB35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0FCEDB8-AFE5-A345-A665-E1E7981598C6}"/>
              </a:ext>
            </a:extLst>
          </p:cNvPr>
          <p:cNvSpPr>
            <a:spLocks noGrp="1"/>
          </p:cNvSpPr>
          <p:nvPr>
            <p:ph type="dt" sz="half" idx="10"/>
          </p:nvPr>
        </p:nvSpPr>
        <p:spPr/>
        <p:txBody>
          <a:bodyPr/>
          <a:lstStyle/>
          <a:p>
            <a:fld id="{5B838D7F-C601-A04E-9991-AEFB0E3EB3A7}" type="datetimeFigureOut">
              <a:rPr kumimoji="1" lang="zh-CN" altLang="en-US" smtClean="0"/>
              <a:t>2021/3/6</a:t>
            </a:fld>
            <a:endParaRPr kumimoji="1" lang="zh-CN" altLang="en-US"/>
          </a:p>
        </p:txBody>
      </p:sp>
      <p:sp>
        <p:nvSpPr>
          <p:cNvPr id="6" name="页脚占位符 5">
            <a:extLst>
              <a:ext uri="{FF2B5EF4-FFF2-40B4-BE49-F238E27FC236}">
                <a16:creationId xmlns:a16="http://schemas.microsoft.com/office/drawing/2014/main" id="{F0E3ABEF-10D0-374C-93EB-2235F7AFF32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3AE97A9-5F0E-6546-B484-887F216EA6FB}"/>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76156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9DDF1-6528-5547-9552-E2CE95B6744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0C3C6A0-63C8-D24B-BA6B-8B5936B4E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DBBD2D2-0875-7040-85B6-752DC5A1C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ED047DE-5649-7C4A-A46F-83D8DFC46804}"/>
              </a:ext>
            </a:extLst>
          </p:cNvPr>
          <p:cNvSpPr>
            <a:spLocks noGrp="1"/>
          </p:cNvSpPr>
          <p:nvPr>
            <p:ph type="dt" sz="half" idx="10"/>
          </p:nvPr>
        </p:nvSpPr>
        <p:spPr/>
        <p:txBody>
          <a:bodyPr/>
          <a:lstStyle/>
          <a:p>
            <a:fld id="{5B838D7F-C601-A04E-9991-AEFB0E3EB3A7}" type="datetimeFigureOut">
              <a:rPr kumimoji="1" lang="zh-CN" altLang="en-US" smtClean="0"/>
              <a:t>2021/3/6</a:t>
            </a:fld>
            <a:endParaRPr kumimoji="1" lang="zh-CN" altLang="en-US"/>
          </a:p>
        </p:txBody>
      </p:sp>
      <p:sp>
        <p:nvSpPr>
          <p:cNvPr id="6" name="页脚占位符 5">
            <a:extLst>
              <a:ext uri="{FF2B5EF4-FFF2-40B4-BE49-F238E27FC236}">
                <a16:creationId xmlns:a16="http://schemas.microsoft.com/office/drawing/2014/main" id="{AF84E58D-D5D4-EC46-8805-6FDDCB0BEC2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4F931D1-B2B5-8F47-9ED7-53BA9E928CA5}"/>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418713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w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0D41A14-93F9-024E-A2F5-F0C0D22D36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437A724-FAC4-FD4B-8C86-BD116A287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7E5E95-9484-8647-B6C3-239FCFDC4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38D7F-C601-A04E-9991-AEFB0E3EB3A7}" type="datetimeFigureOut">
              <a:rPr kumimoji="1" lang="zh-CN" altLang="en-US" smtClean="0"/>
              <a:t>2021/3/6</a:t>
            </a:fld>
            <a:endParaRPr kumimoji="1" lang="zh-CN" altLang="en-US"/>
          </a:p>
        </p:txBody>
      </p:sp>
      <p:sp>
        <p:nvSpPr>
          <p:cNvPr id="5" name="页脚占位符 4">
            <a:extLst>
              <a:ext uri="{FF2B5EF4-FFF2-40B4-BE49-F238E27FC236}">
                <a16:creationId xmlns:a16="http://schemas.microsoft.com/office/drawing/2014/main" id="{0EE61DC8-15CA-FE4A-BBD8-2B73EA1B78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6121EA1-4A25-F44F-B5A6-D295DA0AF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E85A6-C9FF-3B43-91E6-FBF0C10872E9}" type="slidenum">
              <a:rPr kumimoji="1" lang="zh-CN" altLang="en-US" smtClean="0"/>
              <a:t>‹#›</a:t>
            </a:fld>
            <a:endParaRPr kumimoji="1" lang="zh-CN" altLang="en-US"/>
          </a:p>
        </p:txBody>
      </p:sp>
      <p:cxnSp>
        <p:nvCxnSpPr>
          <p:cNvPr id="11" name="直接连接符 30">
            <a:extLst>
              <a:ext uri="{FF2B5EF4-FFF2-40B4-BE49-F238E27FC236}">
                <a16:creationId xmlns:a16="http://schemas.microsoft.com/office/drawing/2014/main" id="{81181929-B1D0-F547-819B-515184CA37AC}"/>
              </a:ext>
            </a:extLst>
          </p:cNvPr>
          <p:cNvCxnSpPr>
            <a:cxnSpLocks/>
          </p:cNvCxnSpPr>
          <p:nvPr userDrawn="1"/>
        </p:nvCxnSpPr>
        <p:spPr>
          <a:xfrm>
            <a:off x="335360" y="836712"/>
            <a:ext cx="1149145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151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70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6" name="矩形 5"/>
          <p:cNvSpPr/>
          <p:nvPr userDrawn="1"/>
        </p:nvSpPr>
        <p:spPr bwMode="auto">
          <a:xfrm>
            <a:off x="2" y="0"/>
            <a:ext cx="12192000" cy="6858000"/>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a:buClr>
                <a:srgbClr val="CC9900"/>
              </a:buClr>
              <a:buFont typeface="Wingdings" pitchFamily="2" charset="2"/>
              <a:buChar char="n"/>
            </a:pPr>
            <a:endParaRPr lang="zh-CN" altLang="en-US" sz="2160" b="0">
              <a:solidFill>
                <a:srgbClr val="000000"/>
              </a:solidFill>
              <a:latin typeface="Arial" charset="0"/>
              <a:ea typeface="宋体" charset="-122"/>
            </a:endParaRPr>
          </a:p>
        </p:txBody>
      </p:sp>
    </p:spTree>
    <p:extLst>
      <p:ext uri="{BB962C8B-B14F-4D97-AF65-F5344CB8AC3E}">
        <p14:creationId xmlns:p14="http://schemas.microsoft.com/office/powerpoint/2010/main" val="928677723"/>
      </p:ext>
    </p:extLst>
  </p:cSld>
  <p:clrMap bg1="lt1" tx1="dk1" bg2="lt2" tx2="dk2" accent1="accent1" accent2="accent2" accent3="accent3" accent4="accent4" accent5="accent5" accent6="accent6" hlink="hlink" folHlink="folHlink"/>
  <p:sldLayoutIdLst>
    <p:sldLayoutId id="2147483696" r:id="rId1"/>
  </p:sldLayoutIdLst>
  <p:transition>
    <p:fade/>
  </p:transition>
  <p:txStyles>
    <p:titleStyle>
      <a:lvl1pPr algn="ctr" defTabSz="961961" rtl="0" eaLnBrk="0" fontAlgn="base" hangingPunct="0">
        <a:spcBef>
          <a:spcPct val="0"/>
        </a:spcBef>
        <a:spcAft>
          <a:spcPct val="0"/>
        </a:spcAft>
        <a:defRPr sz="4560">
          <a:solidFill>
            <a:schemeClr val="tx2"/>
          </a:solidFill>
          <a:latin typeface="+mj-lt"/>
          <a:ea typeface="+mj-ea"/>
          <a:cs typeface="+mj-cs"/>
        </a:defRPr>
      </a:lvl1pPr>
      <a:lvl2pPr algn="ctr" defTabSz="961961" rtl="0" eaLnBrk="0" fontAlgn="base" hangingPunct="0">
        <a:spcBef>
          <a:spcPct val="0"/>
        </a:spcBef>
        <a:spcAft>
          <a:spcPct val="0"/>
        </a:spcAft>
        <a:defRPr sz="4560">
          <a:solidFill>
            <a:schemeClr val="tx2"/>
          </a:solidFill>
          <a:latin typeface="Arial" charset="0"/>
          <a:ea typeface="宋体" pitchFamily="2" charset="-122"/>
        </a:defRPr>
      </a:lvl2pPr>
      <a:lvl3pPr algn="ctr" defTabSz="961961" rtl="0" eaLnBrk="0" fontAlgn="base" hangingPunct="0">
        <a:spcBef>
          <a:spcPct val="0"/>
        </a:spcBef>
        <a:spcAft>
          <a:spcPct val="0"/>
        </a:spcAft>
        <a:defRPr sz="4560">
          <a:solidFill>
            <a:schemeClr val="tx2"/>
          </a:solidFill>
          <a:latin typeface="Arial" charset="0"/>
          <a:ea typeface="宋体" pitchFamily="2" charset="-122"/>
        </a:defRPr>
      </a:lvl3pPr>
      <a:lvl4pPr algn="ctr" defTabSz="961961" rtl="0" eaLnBrk="0" fontAlgn="base" hangingPunct="0">
        <a:spcBef>
          <a:spcPct val="0"/>
        </a:spcBef>
        <a:spcAft>
          <a:spcPct val="0"/>
        </a:spcAft>
        <a:defRPr sz="4560">
          <a:solidFill>
            <a:schemeClr val="tx2"/>
          </a:solidFill>
          <a:latin typeface="Arial" charset="0"/>
          <a:ea typeface="宋体" pitchFamily="2" charset="-122"/>
        </a:defRPr>
      </a:lvl4pPr>
      <a:lvl5pPr algn="ctr" defTabSz="961961" rtl="0" eaLnBrk="0" fontAlgn="base" hangingPunct="0">
        <a:spcBef>
          <a:spcPct val="0"/>
        </a:spcBef>
        <a:spcAft>
          <a:spcPct val="0"/>
        </a:spcAft>
        <a:defRPr sz="4560">
          <a:solidFill>
            <a:schemeClr val="tx2"/>
          </a:solidFill>
          <a:latin typeface="Arial" charset="0"/>
          <a:ea typeface="宋体" pitchFamily="2" charset="-122"/>
        </a:defRPr>
      </a:lvl5pPr>
      <a:lvl6pPr marL="548604" algn="ctr" defTabSz="961961" rtl="0" fontAlgn="base">
        <a:spcBef>
          <a:spcPct val="0"/>
        </a:spcBef>
        <a:spcAft>
          <a:spcPct val="0"/>
        </a:spcAft>
        <a:defRPr sz="4560">
          <a:solidFill>
            <a:schemeClr val="tx2"/>
          </a:solidFill>
          <a:latin typeface="Arial" charset="0"/>
          <a:ea typeface="宋体" pitchFamily="2" charset="-122"/>
        </a:defRPr>
      </a:lvl6pPr>
      <a:lvl7pPr marL="1097206" algn="ctr" defTabSz="961961" rtl="0" fontAlgn="base">
        <a:spcBef>
          <a:spcPct val="0"/>
        </a:spcBef>
        <a:spcAft>
          <a:spcPct val="0"/>
        </a:spcAft>
        <a:defRPr sz="4560">
          <a:solidFill>
            <a:schemeClr val="tx2"/>
          </a:solidFill>
          <a:latin typeface="Arial" charset="0"/>
          <a:ea typeface="宋体" pitchFamily="2" charset="-122"/>
        </a:defRPr>
      </a:lvl7pPr>
      <a:lvl8pPr marL="1645811" algn="ctr" defTabSz="961961" rtl="0" fontAlgn="base">
        <a:spcBef>
          <a:spcPct val="0"/>
        </a:spcBef>
        <a:spcAft>
          <a:spcPct val="0"/>
        </a:spcAft>
        <a:defRPr sz="4560">
          <a:solidFill>
            <a:schemeClr val="tx2"/>
          </a:solidFill>
          <a:latin typeface="Arial" charset="0"/>
          <a:ea typeface="宋体" pitchFamily="2" charset="-122"/>
        </a:defRPr>
      </a:lvl8pPr>
      <a:lvl9pPr marL="2194414" algn="ctr" defTabSz="961961" rtl="0" fontAlgn="base">
        <a:spcBef>
          <a:spcPct val="0"/>
        </a:spcBef>
        <a:spcAft>
          <a:spcPct val="0"/>
        </a:spcAft>
        <a:defRPr sz="4560">
          <a:solidFill>
            <a:schemeClr val="tx2"/>
          </a:solidFill>
          <a:latin typeface="Arial" charset="0"/>
          <a:ea typeface="宋体" pitchFamily="2" charset="-122"/>
        </a:defRPr>
      </a:lvl9pPr>
    </p:titleStyle>
    <p:bodyStyle>
      <a:lvl1pPr marL="360022" indent="-360022" algn="l" defTabSz="961961" rtl="0" eaLnBrk="0" fontAlgn="base" hangingPunct="0">
        <a:spcBef>
          <a:spcPct val="20000"/>
        </a:spcBef>
        <a:spcAft>
          <a:spcPct val="0"/>
        </a:spcAft>
        <a:buChar char="•"/>
        <a:defRPr sz="3360">
          <a:solidFill>
            <a:schemeClr val="tx1"/>
          </a:solidFill>
          <a:latin typeface="+mn-lt"/>
          <a:ea typeface="+mn-ea"/>
          <a:cs typeface="+mn-cs"/>
        </a:defRPr>
      </a:lvl1pPr>
      <a:lvl2pPr marL="782904" indent="-300970" algn="l" defTabSz="961961" rtl="0" eaLnBrk="0" fontAlgn="base" hangingPunct="0">
        <a:spcBef>
          <a:spcPct val="20000"/>
        </a:spcBef>
        <a:spcAft>
          <a:spcPct val="0"/>
        </a:spcAft>
        <a:buChar char="–"/>
        <a:defRPr sz="3000">
          <a:solidFill>
            <a:schemeClr val="tx1"/>
          </a:solidFill>
          <a:latin typeface="+mn-lt"/>
          <a:ea typeface="+mn-ea"/>
        </a:defRPr>
      </a:lvl2pPr>
      <a:lvl3pPr marL="1203880" indent="-241920" algn="l" defTabSz="961961" rtl="0" eaLnBrk="0" fontAlgn="base" hangingPunct="0">
        <a:spcBef>
          <a:spcPct val="20000"/>
        </a:spcBef>
        <a:spcAft>
          <a:spcPct val="0"/>
        </a:spcAft>
        <a:buChar char="•"/>
        <a:defRPr sz="2639">
          <a:solidFill>
            <a:schemeClr val="tx1"/>
          </a:solidFill>
          <a:latin typeface="+mn-lt"/>
          <a:ea typeface="+mn-ea"/>
        </a:defRPr>
      </a:lvl3pPr>
      <a:lvl4pPr marL="1682003" indent="-240014" algn="l" defTabSz="961961" rtl="0" eaLnBrk="0" fontAlgn="base" hangingPunct="0">
        <a:spcBef>
          <a:spcPct val="20000"/>
        </a:spcBef>
        <a:spcAft>
          <a:spcPct val="0"/>
        </a:spcAft>
        <a:buChar char="–"/>
        <a:defRPr sz="2040">
          <a:solidFill>
            <a:schemeClr val="tx1"/>
          </a:solidFill>
          <a:latin typeface="+mn-lt"/>
          <a:ea typeface="+mn-ea"/>
        </a:defRPr>
      </a:lvl4pPr>
      <a:lvl5pPr marL="2163935" indent="-241920" algn="l" defTabSz="961961" rtl="0" eaLnBrk="0" fontAlgn="base" hangingPunct="0">
        <a:spcBef>
          <a:spcPct val="20000"/>
        </a:spcBef>
        <a:spcAft>
          <a:spcPct val="0"/>
        </a:spcAft>
        <a:buChar char="»"/>
        <a:defRPr sz="2040">
          <a:solidFill>
            <a:schemeClr val="tx1"/>
          </a:solidFill>
          <a:latin typeface="+mn-lt"/>
          <a:ea typeface="+mn-ea"/>
        </a:defRPr>
      </a:lvl5pPr>
      <a:lvl6pPr marL="2712539" indent="-241920" algn="l" defTabSz="961961" rtl="0" fontAlgn="base">
        <a:spcBef>
          <a:spcPct val="20000"/>
        </a:spcBef>
        <a:spcAft>
          <a:spcPct val="0"/>
        </a:spcAft>
        <a:buChar char="»"/>
        <a:defRPr sz="2040">
          <a:solidFill>
            <a:schemeClr val="tx1"/>
          </a:solidFill>
          <a:latin typeface="+mn-lt"/>
          <a:ea typeface="+mn-ea"/>
        </a:defRPr>
      </a:lvl6pPr>
      <a:lvl7pPr marL="3261140" indent="-241920" algn="l" defTabSz="961961" rtl="0" fontAlgn="base">
        <a:spcBef>
          <a:spcPct val="20000"/>
        </a:spcBef>
        <a:spcAft>
          <a:spcPct val="0"/>
        </a:spcAft>
        <a:buChar char="»"/>
        <a:defRPr sz="2040">
          <a:solidFill>
            <a:schemeClr val="tx1"/>
          </a:solidFill>
          <a:latin typeface="+mn-lt"/>
          <a:ea typeface="+mn-ea"/>
        </a:defRPr>
      </a:lvl7pPr>
      <a:lvl8pPr marL="3809746" indent="-241920" algn="l" defTabSz="961961" rtl="0" fontAlgn="base">
        <a:spcBef>
          <a:spcPct val="20000"/>
        </a:spcBef>
        <a:spcAft>
          <a:spcPct val="0"/>
        </a:spcAft>
        <a:buChar char="»"/>
        <a:defRPr sz="2040">
          <a:solidFill>
            <a:schemeClr val="tx1"/>
          </a:solidFill>
          <a:latin typeface="+mn-lt"/>
          <a:ea typeface="+mn-ea"/>
        </a:defRPr>
      </a:lvl8pPr>
      <a:lvl9pPr marL="4358347" indent="-241920" algn="l" defTabSz="961961" rtl="0" fontAlgn="base">
        <a:spcBef>
          <a:spcPct val="20000"/>
        </a:spcBef>
        <a:spcAft>
          <a:spcPct val="0"/>
        </a:spcAft>
        <a:buChar char="»"/>
        <a:defRPr sz="2040">
          <a:solidFill>
            <a:schemeClr val="tx1"/>
          </a:solidFill>
          <a:latin typeface="+mn-lt"/>
          <a:ea typeface="+mn-ea"/>
        </a:defRPr>
      </a:lvl9pPr>
    </p:bodyStyle>
    <p:otherStyle>
      <a:defPPr>
        <a:defRPr lang="zh-CN"/>
      </a:defPPr>
      <a:lvl1pPr marL="0" algn="l" defTabSz="1097206" rtl="0" eaLnBrk="1" latinLnBrk="0" hangingPunct="1">
        <a:defRPr sz="2160" kern="1200">
          <a:solidFill>
            <a:schemeClr val="tx1"/>
          </a:solidFill>
          <a:latin typeface="+mn-lt"/>
          <a:ea typeface="+mn-ea"/>
          <a:cs typeface="+mn-cs"/>
        </a:defRPr>
      </a:lvl1pPr>
      <a:lvl2pPr marL="548604" algn="l" defTabSz="1097206" rtl="0" eaLnBrk="1" latinLnBrk="0" hangingPunct="1">
        <a:defRPr sz="2160" kern="1200">
          <a:solidFill>
            <a:schemeClr val="tx1"/>
          </a:solidFill>
          <a:latin typeface="+mn-lt"/>
          <a:ea typeface="+mn-ea"/>
          <a:cs typeface="+mn-cs"/>
        </a:defRPr>
      </a:lvl2pPr>
      <a:lvl3pPr marL="1097206" algn="l" defTabSz="1097206" rtl="0" eaLnBrk="1" latinLnBrk="0" hangingPunct="1">
        <a:defRPr sz="2160" kern="1200">
          <a:solidFill>
            <a:schemeClr val="tx1"/>
          </a:solidFill>
          <a:latin typeface="+mn-lt"/>
          <a:ea typeface="+mn-ea"/>
          <a:cs typeface="+mn-cs"/>
        </a:defRPr>
      </a:lvl3pPr>
      <a:lvl4pPr marL="1645811" algn="l" defTabSz="1097206" rtl="0" eaLnBrk="1" latinLnBrk="0" hangingPunct="1">
        <a:defRPr sz="2160" kern="1200">
          <a:solidFill>
            <a:schemeClr val="tx1"/>
          </a:solidFill>
          <a:latin typeface="+mn-lt"/>
          <a:ea typeface="+mn-ea"/>
          <a:cs typeface="+mn-cs"/>
        </a:defRPr>
      </a:lvl4pPr>
      <a:lvl5pPr marL="2194414" algn="l" defTabSz="1097206" rtl="0" eaLnBrk="1" latinLnBrk="0" hangingPunct="1">
        <a:defRPr sz="2160" kern="1200">
          <a:solidFill>
            <a:schemeClr val="tx1"/>
          </a:solidFill>
          <a:latin typeface="+mn-lt"/>
          <a:ea typeface="+mn-ea"/>
          <a:cs typeface="+mn-cs"/>
        </a:defRPr>
      </a:lvl5pPr>
      <a:lvl6pPr marL="2743016" algn="l" defTabSz="1097206" rtl="0" eaLnBrk="1" latinLnBrk="0" hangingPunct="1">
        <a:defRPr sz="2160" kern="1200">
          <a:solidFill>
            <a:schemeClr val="tx1"/>
          </a:solidFill>
          <a:latin typeface="+mn-lt"/>
          <a:ea typeface="+mn-ea"/>
          <a:cs typeface="+mn-cs"/>
        </a:defRPr>
      </a:lvl6pPr>
      <a:lvl7pPr marL="3291619" algn="l" defTabSz="1097206" rtl="0" eaLnBrk="1" latinLnBrk="0" hangingPunct="1">
        <a:defRPr sz="2160" kern="1200">
          <a:solidFill>
            <a:schemeClr val="tx1"/>
          </a:solidFill>
          <a:latin typeface="+mn-lt"/>
          <a:ea typeface="+mn-ea"/>
          <a:cs typeface="+mn-cs"/>
        </a:defRPr>
      </a:lvl7pPr>
      <a:lvl8pPr marL="3840222" algn="l" defTabSz="1097206" rtl="0" eaLnBrk="1" latinLnBrk="0" hangingPunct="1">
        <a:defRPr sz="2160" kern="1200">
          <a:solidFill>
            <a:schemeClr val="tx1"/>
          </a:solidFill>
          <a:latin typeface="+mn-lt"/>
          <a:ea typeface="+mn-ea"/>
          <a:cs typeface="+mn-cs"/>
        </a:defRPr>
      </a:lvl8pPr>
      <a:lvl9pPr marL="4388825" algn="l" defTabSz="1097206"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 name="矩形 74"/>
          <p:cNvSpPr/>
          <p:nvPr userDrawn="1"/>
        </p:nvSpPr>
        <p:spPr bwMode="auto">
          <a:xfrm>
            <a:off x="1" y="0"/>
            <a:ext cx="12192000" cy="6858000"/>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a:buClr>
                <a:srgbClr val="CC9900"/>
              </a:buClr>
              <a:buFont typeface="Wingdings" pitchFamily="2" charset="2"/>
              <a:buChar char="n"/>
            </a:pPr>
            <a:endParaRPr lang="zh-CN" altLang="en-US" sz="2160" b="0">
              <a:solidFill>
                <a:srgbClr val="000000"/>
              </a:solidFill>
              <a:latin typeface="Arial" charset="0"/>
              <a:ea typeface="宋体" charset="-122"/>
            </a:endParaRPr>
          </a:p>
        </p:txBody>
      </p:sp>
      <p:sp>
        <p:nvSpPr>
          <p:cNvPr id="12" name="Rectangle 5"/>
          <p:cNvSpPr>
            <a:spLocks noChangeArrowheads="1"/>
          </p:cNvSpPr>
          <p:nvPr userDrawn="1"/>
        </p:nvSpPr>
        <p:spPr bwMode="auto">
          <a:xfrm>
            <a:off x="4054031" y="6500748"/>
            <a:ext cx="362740" cy="261257"/>
          </a:xfrm>
          <a:prstGeom prst="rect">
            <a:avLst/>
          </a:prstGeom>
          <a:noFill/>
          <a:ln w="9525">
            <a:noFill/>
            <a:miter lim="800000"/>
            <a:headEnd/>
            <a:tailEnd/>
          </a:ln>
        </p:spPr>
        <p:txBody>
          <a:bodyPr lIns="0" tIns="0" rIns="0" bIns="0"/>
          <a:lstStyle/>
          <a:p>
            <a:pPr eaLnBrk="0" hangingPunct="0">
              <a:lnSpc>
                <a:spcPct val="85000"/>
              </a:lnSpc>
              <a:defRPr/>
            </a:pPr>
            <a:fld id="{F350CB96-EF0E-44F1-90D2-2D2DCEB1810F}" type="slidenum">
              <a:rPr lang="de-DE" altLang="zh-CN" sz="1080" b="0" smtClean="0">
                <a:solidFill>
                  <a:srgbClr val="FFFFFF">
                    <a:lumMod val="65000"/>
                  </a:srgbClr>
                </a:solidFill>
                <a:latin typeface="FrutigerNext LT Medium"/>
                <a:ea typeface="华文细黑"/>
              </a:rPr>
              <a:pPr eaLnBrk="0" hangingPunct="0">
                <a:lnSpc>
                  <a:spcPct val="85000"/>
                </a:lnSpc>
                <a:defRPr/>
              </a:pPr>
              <a:t>‹#›</a:t>
            </a:fld>
            <a:endParaRPr lang="en-GB" altLang="zh-CN" sz="1080" b="0" dirty="0">
              <a:solidFill>
                <a:srgbClr val="FFFFFF">
                  <a:lumMod val="65000"/>
                </a:srgbClr>
              </a:solidFill>
              <a:latin typeface="FrutigerNext LT Medium"/>
              <a:ea typeface="华文细黑"/>
            </a:endParaRPr>
          </a:p>
        </p:txBody>
      </p:sp>
      <p:pic>
        <p:nvPicPr>
          <p:cNvPr id="15" name="Picture 14" descr="C:\Users\z00124665\Desktop\color bar [转换].wmf"/>
          <p:cNvPicPr>
            <a:picLocks noChangeAspect="1" noChangeArrowheads="1"/>
          </p:cNvPicPr>
          <p:nvPr userDrawn="1"/>
        </p:nvPicPr>
        <p:blipFill>
          <a:blip r:embed="rId7" cstate="print"/>
          <a:srcRect/>
          <a:stretch>
            <a:fillRect/>
          </a:stretch>
        </p:blipFill>
        <p:spPr bwMode="auto">
          <a:xfrm>
            <a:off x="5" y="6771534"/>
            <a:ext cx="12192001" cy="99166"/>
          </a:xfrm>
          <a:prstGeom prst="rect">
            <a:avLst/>
          </a:prstGeom>
          <a:noFill/>
        </p:spPr>
      </p:pic>
      <p:sp>
        <p:nvSpPr>
          <p:cNvPr id="5" name="矩形 4">
            <a:extLst>
              <a:ext uri="{FF2B5EF4-FFF2-40B4-BE49-F238E27FC236}">
                <a16:creationId xmlns:a16="http://schemas.microsoft.com/office/drawing/2014/main" id="{F14BD21E-9685-4E84-A458-F69A6CFC2B94}"/>
              </a:ext>
            </a:extLst>
          </p:cNvPr>
          <p:cNvSpPr/>
          <p:nvPr userDrawn="1"/>
        </p:nvSpPr>
        <p:spPr bwMode="auto">
          <a:xfrm>
            <a:off x="1" y="-91440"/>
            <a:ext cx="12192000" cy="6858000"/>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a:buClr>
                <a:srgbClr val="CC9900"/>
              </a:buClr>
              <a:buFont typeface="Wingdings" pitchFamily="2" charset="2"/>
              <a:buChar char="n"/>
            </a:pPr>
            <a:endParaRPr lang="zh-CN" altLang="en-US" sz="2160" b="0">
              <a:solidFill>
                <a:srgbClr val="000000"/>
              </a:solidFill>
              <a:latin typeface="Arial" charset="0"/>
              <a:ea typeface="宋体" charset="-122"/>
            </a:endParaRPr>
          </a:p>
        </p:txBody>
      </p:sp>
    </p:spTree>
    <p:extLst>
      <p:ext uri="{BB962C8B-B14F-4D97-AF65-F5344CB8AC3E}">
        <p14:creationId xmlns:p14="http://schemas.microsoft.com/office/powerpoint/2010/main" val="124369038"/>
      </p:ext>
    </p:extLst>
  </p:cSld>
  <p:clrMap bg1="lt1" tx1="dk1" bg2="lt2" tx2="dk2" accent1="accent1" accent2="accent2" accent3="accent3" accent4="accent4" accent5="accent5" accent6="accent6" hlink="hlink" folHlink="folHlink"/>
  <p:sldLayoutIdLst>
    <p:sldLayoutId id="2147483698" r:id="rId1"/>
    <p:sldLayoutId id="2147483700" r:id="rId2"/>
    <p:sldLayoutId id="2147483701" r:id="rId3"/>
    <p:sldLayoutId id="2147483702" r:id="rId4"/>
    <p:sldLayoutId id="2147483703" r:id="rId5"/>
  </p:sldLayoutIdLst>
  <p:transition advClick="0" advTm="8000">
    <p:fade thruBlk="1"/>
  </p:transition>
  <p:txStyles>
    <p:titleStyle>
      <a:lvl1pPr algn="l" rtl="0" eaLnBrk="0" fontAlgn="base" hangingPunct="0">
        <a:spcBef>
          <a:spcPct val="0"/>
        </a:spcBef>
        <a:spcAft>
          <a:spcPct val="0"/>
        </a:spcAft>
        <a:defRPr sz="384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36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36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36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360" b="1">
          <a:solidFill>
            <a:srgbClr val="990000"/>
          </a:solidFill>
          <a:latin typeface="FrutigerNext LT Medium" pitchFamily="34" charset="0"/>
          <a:ea typeface="黑体" pitchFamily="49" charset="-122"/>
          <a:cs typeface="宋体" charset="-122"/>
        </a:defRPr>
      </a:lvl5pPr>
      <a:lvl6pPr marL="548635"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69"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04"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38"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75" indent="-411475" algn="l" rtl="0" eaLnBrk="0" fontAlgn="base" hangingPunct="0">
        <a:lnSpc>
          <a:spcPct val="140000"/>
        </a:lnSpc>
        <a:spcBef>
          <a:spcPct val="0"/>
        </a:spcBef>
        <a:spcAft>
          <a:spcPct val="0"/>
        </a:spcAft>
        <a:buClr>
          <a:srgbClr val="777777"/>
        </a:buClr>
        <a:buSzPct val="60000"/>
        <a:buFont typeface="Wingdings" pitchFamily="2" charset="2"/>
        <a:buChar char="l"/>
        <a:defRPr sz="2400" b="1">
          <a:solidFill>
            <a:schemeClr val="tx1"/>
          </a:solidFill>
          <a:latin typeface="FrutigerNext LT Regular" pitchFamily="34" charset="0"/>
          <a:ea typeface="黑体" pitchFamily="49" charset="-122"/>
          <a:cs typeface="+mn-cs"/>
        </a:defRPr>
      </a:lvl1pPr>
      <a:lvl2pPr marL="891532" indent="-34289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371586" indent="-274316"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FrutigerNext LT Regular" pitchFamily="34" charset="0"/>
          <a:ea typeface="+mn-ea"/>
          <a:cs typeface="+mn-cs"/>
        </a:defRPr>
      </a:lvl3pPr>
      <a:lvl4pPr marL="1920221" indent="-274316" algn="l" rtl="0" eaLnBrk="0" fontAlgn="base" hangingPunct="0">
        <a:lnSpc>
          <a:spcPct val="140000"/>
        </a:lnSpc>
        <a:spcBef>
          <a:spcPct val="0"/>
        </a:spcBef>
        <a:spcAft>
          <a:spcPct val="0"/>
        </a:spcAft>
        <a:buChar char="–"/>
        <a:defRPr sz="1680">
          <a:solidFill>
            <a:schemeClr val="tx1"/>
          </a:solidFill>
          <a:latin typeface="FrutigerNext LT Regular" pitchFamily="34" charset="0"/>
          <a:ea typeface="+mn-ea"/>
          <a:cs typeface="+mn-cs"/>
        </a:defRPr>
      </a:lvl4pPr>
      <a:lvl5pPr marL="2468855" indent="-274316" algn="l" rtl="0" eaLnBrk="0" fontAlgn="base" hangingPunct="0">
        <a:lnSpc>
          <a:spcPct val="140000"/>
        </a:lnSpc>
        <a:spcBef>
          <a:spcPct val="0"/>
        </a:spcBef>
        <a:spcAft>
          <a:spcPct val="0"/>
        </a:spcAft>
        <a:buFont typeface="Arial" pitchFamily="34" charset="0"/>
        <a:buChar char="~"/>
        <a:defRPr sz="1440">
          <a:solidFill>
            <a:schemeClr val="tx1"/>
          </a:solidFill>
          <a:latin typeface="FrutigerNext LT Regular" pitchFamily="34" charset="0"/>
          <a:ea typeface="+mn-ea"/>
          <a:cs typeface="+mn-cs"/>
        </a:defRPr>
      </a:lvl5pPr>
      <a:lvl6pPr marL="3017490" indent="-274316"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24" indent="-274316"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759" indent="-274316"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393" indent="-274316"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69" rtl="0" eaLnBrk="1" latinLnBrk="0" hangingPunct="1">
        <a:defRPr sz="2160" kern="1200">
          <a:solidFill>
            <a:schemeClr val="tx1"/>
          </a:solidFill>
          <a:latin typeface="+mn-lt"/>
          <a:ea typeface="+mn-ea"/>
          <a:cs typeface="+mn-cs"/>
        </a:defRPr>
      </a:lvl1pPr>
      <a:lvl2pPr marL="548635" algn="l" defTabSz="1097269" rtl="0" eaLnBrk="1" latinLnBrk="0" hangingPunct="1">
        <a:defRPr sz="2160" kern="1200">
          <a:solidFill>
            <a:schemeClr val="tx1"/>
          </a:solidFill>
          <a:latin typeface="+mn-lt"/>
          <a:ea typeface="+mn-ea"/>
          <a:cs typeface="+mn-cs"/>
        </a:defRPr>
      </a:lvl2pPr>
      <a:lvl3pPr marL="1097269" algn="l" defTabSz="1097269" rtl="0" eaLnBrk="1" latinLnBrk="0" hangingPunct="1">
        <a:defRPr sz="2160" kern="1200">
          <a:solidFill>
            <a:schemeClr val="tx1"/>
          </a:solidFill>
          <a:latin typeface="+mn-lt"/>
          <a:ea typeface="+mn-ea"/>
          <a:cs typeface="+mn-cs"/>
        </a:defRPr>
      </a:lvl3pPr>
      <a:lvl4pPr marL="1645904" algn="l" defTabSz="1097269" rtl="0" eaLnBrk="1" latinLnBrk="0" hangingPunct="1">
        <a:defRPr sz="2160" kern="1200">
          <a:solidFill>
            <a:schemeClr val="tx1"/>
          </a:solidFill>
          <a:latin typeface="+mn-lt"/>
          <a:ea typeface="+mn-ea"/>
          <a:cs typeface="+mn-cs"/>
        </a:defRPr>
      </a:lvl4pPr>
      <a:lvl5pPr marL="2194538" algn="l" defTabSz="1097269" rtl="0" eaLnBrk="1" latinLnBrk="0" hangingPunct="1">
        <a:defRPr sz="2160" kern="1200">
          <a:solidFill>
            <a:schemeClr val="tx1"/>
          </a:solidFill>
          <a:latin typeface="+mn-lt"/>
          <a:ea typeface="+mn-ea"/>
          <a:cs typeface="+mn-cs"/>
        </a:defRPr>
      </a:lvl5pPr>
      <a:lvl6pPr marL="2743174" algn="l" defTabSz="1097269" rtl="0" eaLnBrk="1" latinLnBrk="0" hangingPunct="1">
        <a:defRPr sz="2160" kern="1200">
          <a:solidFill>
            <a:schemeClr val="tx1"/>
          </a:solidFill>
          <a:latin typeface="+mn-lt"/>
          <a:ea typeface="+mn-ea"/>
          <a:cs typeface="+mn-cs"/>
        </a:defRPr>
      </a:lvl6pPr>
      <a:lvl7pPr marL="3291808" algn="l" defTabSz="1097269" rtl="0" eaLnBrk="1" latinLnBrk="0" hangingPunct="1">
        <a:defRPr sz="2160" kern="1200">
          <a:solidFill>
            <a:schemeClr val="tx1"/>
          </a:solidFill>
          <a:latin typeface="+mn-lt"/>
          <a:ea typeface="+mn-ea"/>
          <a:cs typeface="+mn-cs"/>
        </a:defRPr>
      </a:lvl7pPr>
      <a:lvl8pPr marL="3840442" algn="l" defTabSz="1097269" rtl="0" eaLnBrk="1" latinLnBrk="0" hangingPunct="1">
        <a:defRPr sz="2160" kern="1200">
          <a:solidFill>
            <a:schemeClr val="tx1"/>
          </a:solidFill>
          <a:latin typeface="+mn-lt"/>
          <a:ea typeface="+mn-ea"/>
          <a:cs typeface="+mn-cs"/>
        </a:defRPr>
      </a:lvl8pPr>
      <a:lvl9pPr marL="4389076" algn="l" defTabSz="1097269"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wang@sei.ecnu.edu.cn"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www.seagate.com/files/www-content/our-story/trends/files/data-age-2025-white-paper-simplified-chinese.pdf"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13.xml"/><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1.bin"/><Relationship Id="rId7" Type="http://schemas.openxmlformats.org/officeDocument/2006/relationships/oleObject" Target="../embeddings/oleObject4.bin"/><Relationship Id="rId12" Type="http://schemas.openxmlformats.org/officeDocument/2006/relationships/image" Target="../media/image87.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oleObject" Target="../embeddings/oleObject3.bin"/><Relationship Id="rId11" Type="http://schemas.openxmlformats.org/officeDocument/2006/relationships/hyperlink" Target="https://www.google.com.hk/imgres?imgurl=http://vaks.in/wp-content/uploads/2012/07/e13c.png&amp;imgrefurl=http://vaks.in/index.php/2012/07/emoji-smiley-icons-big-images-high-quality-icons/&amp;docid=_vcukKykC9B2EM&amp;tbnid=wAdQev8kDSVjfM:&amp;w=120&amp;h=120&amp;ei=vYg9UbbwKvHsmAWkrYHoCA&amp;ved=0CAIQxiAwAA&amp;iact=rics" TargetMode="External"/><Relationship Id="rId5" Type="http://schemas.openxmlformats.org/officeDocument/2006/relationships/oleObject" Target="../embeddings/oleObject2.bin"/><Relationship Id="rId10" Type="http://schemas.openxmlformats.org/officeDocument/2006/relationships/image" Target="../media/image86.emf"/><Relationship Id="rId4" Type="http://schemas.openxmlformats.org/officeDocument/2006/relationships/image" Target="../media/image85.emf"/><Relationship Id="rId9" Type="http://schemas.openxmlformats.org/officeDocument/2006/relationships/oleObject" Target="../embeddings/oleObject6.bin"/></Relationships>
</file>

<file path=ppt/slides/_rels/slide5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1.png"/><Relationship Id="rId7" Type="http://schemas.openxmlformats.org/officeDocument/2006/relationships/image" Target="../media/image92.jpe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 Id="rId9" Type="http://schemas.openxmlformats.org/officeDocument/2006/relationships/image" Target="../media/image94.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8.jpe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00.jpeg"/><Relationship Id="rId4" Type="http://schemas.openxmlformats.org/officeDocument/2006/relationships/image" Target="../media/image99.jpeg"/></Relationships>
</file>

<file path=ppt/slides/_rels/slide5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png"/><Relationship Id="rId7" Type="http://schemas.openxmlformats.org/officeDocument/2006/relationships/image" Target="../media/image104.jpe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06.jpe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108.jpeg"/><Relationship Id="rId4" Type="http://schemas.openxmlformats.org/officeDocument/2006/relationships/image" Target="../media/image107.wmf"/></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109.emf"/><Relationship Id="rId4" Type="http://schemas.openxmlformats.org/officeDocument/2006/relationships/oleObject" Target="../embeddings/oleObject7.bin"/></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112.emf"/><Relationship Id="rId5" Type="http://schemas.openxmlformats.org/officeDocument/2006/relationships/image" Target="../media/image111.jpe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116.jpe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1269896" y="1809945"/>
            <a:ext cx="9664803" cy="4315552"/>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云计算技术</a:t>
            </a:r>
            <a:endParaRPr lang="en-US" altLang="zh-CN" sz="4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4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Cloud Computing Technology</a:t>
            </a:r>
          </a:p>
          <a:p>
            <a:endParaRPr lang="en-US" altLang="zh-CN" sz="3200" b="1" dirty="0">
              <a:solidFill>
                <a:schemeClr val="accent1">
                  <a:lumMod val="75000"/>
                </a:schemeClr>
              </a:solidFill>
              <a:latin typeface="微软雅黑" panose="020B0503020204020204" pitchFamily="34" charset="-122"/>
              <a:ea typeface="微软雅黑" panose="020B0503020204020204" pitchFamily="34" charset="-122"/>
            </a:endParaRPr>
          </a:p>
          <a:p>
            <a:r>
              <a:rPr lang="zh-CN" altLang="en-US" sz="3200" b="1" dirty="0">
                <a:solidFill>
                  <a:srgbClr val="C00000"/>
                </a:solidFill>
                <a:latin typeface="微软雅黑" panose="020B0503020204020204" pitchFamily="34" charset="-122"/>
                <a:ea typeface="微软雅黑" panose="020B0503020204020204" pitchFamily="34" charset="-122"/>
              </a:rPr>
              <a:t>云计算与数据中心基础知识介绍</a:t>
            </a:r>
            <a:endParaRPr lang="en-US" altLang="zh-CN" sz="3200" b="1" dirty="0">
              <a:solidFill>
                <a:srgbClr val="C00000"/>
              </a:solidFill>
              <a:latin typeface="微软雅黑" panose="020B0503020204020204" pitchFamily="34" charset="-122"/>
              <a:ea typeface="微软雅黑" panose="020B0503020204020204" pitchFamily="34" charset="-122"/>
            </a:endParaRPr>
          </a:p>
          <a:p>
            <a:endParaRPr lang="en-US" altLang="zh-CN" sz="2800" dirty="0">
              <a:latin typeface="Arial" panose="020B0604020202020204" pitchFamily="34" charset="0"/>
              <a:ea typeface="微软雅黑" pitchFamily="34" charset="-122"/>
              <a:cs typeface="Arial" panose="020B0604020202020204" pitchFamily="34" charset="0"/>
            </a:endParaRPr>
          </a:p>
          <a:p>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主讲教师：王  廷</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8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华东师范大学 软件工程学院</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Intelligent Computing and Networking</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 </a:t>
            </a: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RG</a:t>
            </a:r>
            <a:br>
              <a:rPr lang="en-US" altLang="zh-CN" sz="1800" dirty="0">
                <a:solidFill>
                  <a:schemeClr val="accent1">
                    <a:lumMod val="75000"/>
                  </a:schemeClr>
                </a:solidFill>
                <a:latin typeface="微软雅黑" panose="020B0503020204020204" pitchFamily="34" charset="-122"/>
                <a:ea typeface="微软雅黑" panose="020B0503020204020204" pitchFamily="34" charset="-122"/>
              </a:rPr>
            </a:b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Email: </a:t>
            </a:r>
            <a:r>
              <a:rPr lang="en-US" altLang="zh-CN" sz="1800" dirty="0">
                <a:solidFill>
                  <a:schemeClr val="accent1">
                    <a:lumMod val="75000"/>
                  </a:schemeClr>
                </a:solidFill>
                <a:latin typeface="微软雅黑" panose="020B0503020204020204" pitchFamily="34" charset="-122"/>
                <a:ea typeface="微软雅黑" panose="020B0503020204020204" pitchFamily="34" charset="-122"/>
                <a:hlinkClick r:id="rId3"/>
              </a:rPr>
              <a:t>twang@sei.ecnu.edu.cn</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Office: </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理科大楼</a:t>
            </a: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B1116</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室</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641EE069-8A59-4920-A968-AB4C9AE166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云计算概念的演进历程</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pic>
        <p:nvPicPr>
          <p:cNvPr id="23" name="内容占位符 3" descr="并行计算.jpg">
            <a:extLst>
              <a:ext uri="{FF2B5EF4-FFF2-40B4-BE49-F238E27FC236}">
                <a16:creationId xmlns:a16="http://schemas.microsoft.com/office/drawing/2014/main" id="{8424BAB7-B7DD-43CE-A675-B375B7EBF5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788" y="1170557"/>
            <a:ext cx="1728787"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4" descr="分布式计算.jpg">
            <a:extLst>
              <a:ext uri="{FF2B5EF4-FFF2-40B4-BE49-F238E27FC236}">
                <a16:creationId xmlns:a16="http://schemas.microsoft.com/office/drawing/2014/main" id="{AFFC2A33-A304-4D3F-BC89-FD88052417A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0151" y="1174526"/>
            <a:ext cx="1773237"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5" descr="网格计算.jpg">
            <a:extLst>
              <a:ext uri="{FF2B5EF4-FFF2-40B4-BE49-F238E27FC236}">
                <a16:creationId xmlns:a16="http://schemas.microsoft.com/office/drawing/2014/main" id="{96A5BD6C-BCDD-4DBB-AE89-78502F2E29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64362" y="1175936"/>
            <a:ext cx="1820069" cy="136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6" descr="云计算.jpg">
            <a:extLst>
              <a:ext uri="{FF2B5EF4-FFF2-40B4-BE49-F238E27FC236}">
                <a16:creationId xmlns:a16="http://schemas.microsoft.com/office/drawing/2014/main" id="{78AF4708-B3E2-46BB-9911-C1501ACD225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936162" y="1138807"/>
            <a:ext cx="162560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直接箭头连接符 21">
            <a:extLst>
              <a:ext uri="{FF2B5EF4-FFF2-40B4-BE49-F238E27FC236}">
                <a16:creationId xmlns:a16="http://schemas.microsoft.com/office/drawing/2014/main" id="{F1364F6E-85F5-4E13-8DB4-7B028BDD3907}"/>
              </a:ext>
            </a:extLst>
          </p:cNvPr>
          <p:cNvCxnSpPr>
            <a:cxnSpLocks noChangeShapeType="1"/>
          </p:cNvCxnSpPr>
          <p:nvPr/>
        </p:nvCxnSpPr>
        <p:spPr bwMode="auto">
          <a:xfrm>
            <a:off x="2622550" y="1831975"/>
            <a:ext cx="900113" cy="0"/>
          </a:xfrm>
          <a:prstGeom prst="straightConnector1">
            <a:avLst/>
          </a:prstGeom>
          <a:noFill/>
          <a:ln w="57150" algn="ctr">
            <a:solidFill>
              <a:srgbClr val="C00000"/>
            </a:solidFill>
            <a:round/>
            <a:headEnd/>
            <a:tailEnd type="triangle" w="med" len="lg"/>
          </a:ln>
          <a:extLst>
            <a:ext uri="{909E8E84-426E-40DD-AFC4-6F175D3DCCD1}">
              <a14:hiddenFill xmlns:a14="http://schemas.microsoft.com/office/drawing/2010/main">
                <a:noFill/>
              </a14:hiddenFill>
            </a:ext>
          </a:extLst>
        </p:spPr>
      </p:cxnSp>
      <p:sp>
        <p:nvSpPr>
          <p:cNvPr id="30" name="TextBox 9">
            <a:extLst>
              <a:ext uri="{FF2B5EF4-FFF2-40B4-BE49-F238E27FC236}">
                <a16:creationId xmlns:a16="http://schemas.microsoft.com/office/drawing/2014/main" id="{C3FCDC2D-9541-43D1-8C6C-2E146F24FFFF}"/>
              </a:ext>
            </a:extLst>
          </p:cNvPr>
          <p:cNvSpPr txBox="1"/>
          <p:nvPr/>
        </p:nvSpPr>
        <p:spPr>
          <a:xfrm>
            <a:off x="944959" y="2656458"/>
            <a:ext cx="1010444" cy="338137"/>
          </a:xfrm>
          <a:prstGeom prst="rect">
            <a:avLst/>
          </a:prstGeom>
          <a:noFill/>
        </p:spPr>
        <p:txBody>
          <a:bodyPr wrap="square">
            <a:spAutoFit/>
          </a:bodyPr>
          <a:lstStyle/>
          <a:p>
            <a:pPr>
              <a:defRPr/>
            </a:pPr>
            <a:r>
              <a:rPr lang="zh-CN" altLang="en-US" sz="1600" b="1" dirty="0">
                <a:latin typeface="微软雅黑" panose="020B0503020204020204" pitchFamily="34" charset="-122"/>
                <a:ea typeface="微软雅黑" panose="020B0503020204020204" pitchFamily="34" charset="-122"/>
              </a:rPr>
              <a:t>并行计算</a:t>
            </a:r>
          </a:p>
        </p:txBody>
      </p:sp>
      <p:sp>
        <p:nvSpPr>
          <p:cNvPr id="31" name="TextBox 10">
            <a:extLst>
              <a:ext uri="{FF2B5EF4-FFF2-40B4-BE49-F238E27FC236}">
                <a16:creationId xmlns:a16="http://schemas.microsoft.com/office/drawing/2014/main" id="{7893338D-35C2-49A8-8517-4EEEF6658911}"/>
              </a:ext>
            </a:extLst>
          </p:cNvPr>
          <p:cNvSpPr txBox="1"/>
          <p:nvPr/>
        </p:nvSpPr>
        <p:spPr>
          <a:xfrm>
            <a:off x="4038600" y="2656249"/>
            <a:ext cx="1474788" cy="338554"/>
          </a:xfrm>
          <a:prstGeom prst="rect">
            <a:avLst/>
          </a:prstGeom>
          <a:noFill/>
        </p:spPr>
        <p:txBody>
          <a:bodyPr>
            <a:spAutoFit/>
          </a:bodyPr>
          <a:lstStyle/>
          <a:p>
            <a:pPr>
              <a:defRPr/>
            </a:pPr>
            <a:r>
              <a:rPr lang="zh-CN" altLang="en-US" sz="1600" b="1" dirty="0">
                <a:latin typeface="微软雅黑" panose="020B0503020204020204" pitchFamily="34" charset="-122"/>
                <a:ea typeface="微软雅黑" panose="020B0503020204020204" pitchFamily="34" charset="-122"/>
              </a:rPr>
              <a:t>分布式计算</a:t>
            </a:r>
          </a:p>
        </p:txBody>
      </p:sp>
      <p:sp>
        <p:nvSpPr>
          <p:cNvPr id="32" name="TextBox 11">
            <a:extLst>
              <a:ext uri="{FF2B5EF4-FFF2-40B4-BE49-F238E27FC236}">
                <a16:creationId xmlns:a16="http://schemas.microsoft.com/office/drawing/2014/main" id="{84A86067-65C1-4880-901C-EAC62287F542}"/>
              </a:ext>
            </a:extLst>
          </p:cNvPr>
          <p:cNvSpPr txBox="1"/>
          <p:nvPr/>
        </p:nvSpPr>
        <p:spPr>
          <a:xfrm>
            <a:off x="7298532" y="2655664"/>
            <a:ext cx="1187450" cy="339725"/>
          </a:xfrm>
          <a:prstGeom prst="rect">
            <a:avLst/>
          </a:prstGeom>
          <a:noFill/>
        </p:spPr>
        <p:txBody>
          <a:bodyPr>
            <a:spAutoFit/>
          </a:bodyPr>
          <a:lstStyle/>
          <a:p>
            <a:pPr>
              <a:defRPr/>
            </a:pPr>
            <a:r>
              <a:rPr lang="zh-CN" altLang="en-US" sz="1600" b="1" dirty="0">
                <a:latin typeface="微软雅黑" panose="020B0503020204020204" pitchFamily="34" charset="-122"/>
                <a:ea typeface="微软雅黑" panose="020B0503020204020204" pitchFamily="34" charset="-122"/>
              </a:rPr>
              <a:t>网格计算</a:t>
            </a:r>
          </a:p>
        </p:txBody>
      </p:sp>
      <p:sp>
        <p:nvSpPr>
          <p:cNvPr id="33" name="TextBox 12">
            <a:extLst>
              <a:ext uri="{FF2B5EF4-FFF2-40B4-BE49-F238E27FC236}">
                <a16:creationId xmlns:a16="http://schemas.microsoft.com/office/drawing/2014/main" id="{BF7E9832-DA4C-4D9A-B56C-28D52D156B8F}"/>
              </a:ext>
            </a:extLst>
          </p:cNvPr>
          <p:cNvSpPr txBox="1"/>
          <p:nvPr/>
        </p:nvSpPr>
        <p:spPr>
          <a:xfrm>
            <a:off x="10188575" y="2656458"/>
            <a:ext cx="1189037" cy="338137"/>
          </a:xfrm>
          <a:prstGeom prst="rect">
            <a:avLst/>
          </a:prstGeom>
          <a:noFill/>
        </p:spPr>
        <p:txBody>
          <a:bodyPr>
            <a:spAutoFit/>
          </a:bodyPr>
          <a:lstStyle/>
          <a:p>
            <a:pPr>
              <a:defRPr/>
            </a:pPr>
            <a:r>
              <a:rPr lang="zh-CN" altLang="en-US" sz="1600" b="1" dirty="0">
                <a:latin typeface="微软雅黑" panose="020B0503020204020204" pitchFamily="34" charset="-122"/>
                <a:ea typeface="微软雅黑" panose="020B0503020204020204" pitchFamily="34" charset="-122"/>
              </a:rPr>
              <a:t>云计算</a:t>
            </a:r>
          </a:p>
        </p:txBody>
      </p:sp>
      <p:cxnSp>
        <p:nvCxnSpPr>
          <p:cNvPr id="34" name="直接箭头连接符 21">
            <a:extLst>
              <a:ext uri="{FF2B5EF4-FFF2-40B4-BE49-F238E27FC236}">
                <a16:creationId xmlns:a16="http://schemas.microsoft.com/office/drawing/2014/main" id="{974DD836-0792-4F69-9E75-45D28F83C911}"/>
              </a:ext>
            </a:extLst>
          </p:cNvPr>
          <p:cNvCxnSpPr>
            <a:cxnSpLocks noChangeShapeType="1"/>
          </p:cNvCxnSpPr>
          <p:nvPr/>
        </p:nvCxnSpPr>
        <p:spPr bwMode="auto">
          <a:xfrm>
            <a:off x="5946775" y="1831975"/>
            <a:ext cx="900113" cy="0"/>
          </a:xfrm>
          <a:prstGeom prst="straightConnector1">
            <a:avLst/>
          </a:prstGeom>
          <a:noFill/>
          <a:ln w="57150" algn="ctr">
            <a:solidFill>
              <a:srgbClr val="C00000"/>
            </a:solidFill>
            <a:round/>
            <a:headEnd/>
            <a:tailEnd type="triangle" w="med" len="lg"/>
          </a:ln>
          <a:extLst>
            <a:ext uri="{909E8E84-426E-40DD-AFC4-6F175D3DCCD1}">
              <a14:hiddenFill xmlns:a14="http://schemas.microsoft.com/office/drawing/2010/main">
                <a:noFill/>
              </a14:hiddenFill>
            </a:ext>
          </a:extLst>
        </p:spPr>
      </p:cxnSp>
      <p:cxnSp>
        <p:nvCxnSpPr>
          <p:cNvPr id="35" name="直接箭头连接符 21">
            <a:extLst>
              <a:ext uri="{FF2B5EF4-FFF2-40B4-BE49-F238E27FC236}">
                <a16:creationId xmlns:a16="http://schemas.microsoft.com/office/drawing/2014/main" id="{0300925A-83D4-4E5F-84F5-06DC79023B22}"/>
              </a:ext>
            </a:extLst>
          </p:cNvPr>
          <p:cNvCxnSpPr>
            <a:cxnSpLocks noChangeShapeType="1"/>
          </p:cNvCxnSpPr>
          <p:nvPr/>
        </p:nvCxnSpPr>
        <p:spPr bwMode="auto">
          <a:xfrm>
            <a:off x="8918575" y="1831975"/>
            <a:ext cx="900113" cy="0"/>
          </a:xfrm>
          <a:prstGeom prst="straightConnector1">
            <a:avLst/>
          </a:prstGeom>
          <a:noFill/>
          <a:ln w="57150" algn="ctr">
            <a:solidFill>
              <a:srgbClr val="C00000"/>
            </a:solidFill>
            <a:round/>
            <a:headEnd/>
            <a:tailEnd type="triangle" w="med" len="lg"/>
          </a:ln>
          <a:extLst>
            <a:ext uri="{909E8E84-426E-40DD-AFC4-6F175D3DCCD1}">
              <a14:hiddenFill xmlns:a14="http://schemas.microsoft.com/office/drawing/2010/main">
                <a:noFill/>
              </a14:hiddenFill>
            </a:ext>
          </a:extLst>
        </p:spPr>
      </p:cxnSp>
      <p:graphicFrame>
        <p:nvGraphicFramePr>
          <p:cNvPr id="36" name="内容占位符 5">
            <a:extLst>
              <a:ext uri="{FF2B5EF4-FFF2-40B4-BE49-F238E27FC236}">
                <a16:creationId xmlns:a16="http://schemas.microsoft.com/office/drawing/2014/main" id="{FC490E30-78DA-4F71-8ED8-3E193D4003CE}"/>
              </a:ext>
            </a:extLst>
          </p:cNvPr>
          <p:cNvGraphicFramePr>
            <a:graphicFrameLocks/>
          </p:cNvGraphicFramePr>
          <p:nvPr>
            <p:extLst>
              <p:ext uri="{D42A27DB-BD31-4B8C-83A1-F6EECF244321}">
                <p14:modId xmlns:p14="http://schemas.microsoft.com/office/powerpoint/2010/main" val="1842419270"/>
              </p:ext>
            </p:extLst>
          </p:nvPr>
        </p:nvGraphicFramePr>
        <p:xfrm>
          <a:off x="391318" y="3253768"/>
          <a:ext cx="11409363" cy="3190638"/>
        </p:xfrm>
        <a:graphic>
          <a:graphicData uri="http://schemas.openxmlformats.org/drawingml/2006/table">
            <a:tbl>
              <a:tblPr firstRow="1" bandRow="1">
                <a:tableStyleId>{21E4AEA4-8DFA-4A89-87EB-49C32662AFE0}</a:tableStyleId>
              </a:tblPr>
              <a:tblGrid>
                <a:gridCol w="2360558">
                  <a:extLst>
                    <a:ext uri="{9D8B030D-6E8A-4147-A177-3AD203B41FA5}">
                      <a16:colId xmlns:a16="http://schemas.microsoft.com/office/drawing/2014/main" val="20000"/>
                    </a:ext>
                  </a:extLst>
                </a:gridCol>
                <a:gridCol w="5803038">
                  <a:extLst>
                    <a:ext uri="{9D8B030D-6E8A-4147-A177-3AD203B41FA5}">
                      <a16:colId xmlns:a16="http://schemas.microsoft.com/office/drawing/2014/main" val="20001"/>
                    </a:ext>
                  </a:extLst>
                </a:gridCol>
                <a:gridCol w="3245767">
                  <a:extLst>
                    <a:ext uri="{9D8B030D-6E8A-4147-A177-3AD203B41FA5}">
                      <a16:colId xmlns:a16="http://schemas.microsoft.com/office/drawing/2014/main" val="20002"/>
                    </a:ext>
                  </a:extLst>
                </a:gridCol>
              </a:tblGrid>
              <a:tr h="40513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计算模式</a:t>
                      </a:r>
                    </a:p>
                  </a:txBody>
                  <a:tcPr marL="92383" marR="92383" marT="45716" marB="45716" anchor="ctr"/>
                </a:tc>
                <a:tc>
                  <a:txBody>
                    <a:bodyPr/>
                    <a:lstStyle/>
                    <a:p>
                      <a:pPr marL="0" algn="ctr" defTabSz="914400" rtl="0" eaLnBrk="1" latinLnBrk="0" hangingPunct="1"/>
                      <a:r>
                        <a:rPr lang="zh-CN" altLang="en-US" sz="1800" b="1" kern="1200" dirty="0">
                          <a:solidFill>
                            <a:schemeClr val="tx1"/>
                          </a:solidFill>
                          <a:latin typeface="微软雅黑" panose="020B0503020204020204" pitchFamily="34" charset="-122"/>
                          <a:ea typeface="微软雅黑" panose="020B0503020204020204" pitchFamily="34" charset="-122"/>
                          <a:cs typeface="+mn-cs"/>
                        </a:rPr>
                        <a:t>定义</a:t>
                      </a:r>
                    </a:p>
                  </a:txBody>
                  <a:tcPr marL="92383" marR="92383" marT="45716" marB="45716" anchor="ctr"/>
                </a:tc>
                <a:tc>
                  <a:txBody>
                    <a:bodyPr/>
                    <a:lstStyle/>
                    <a:p>
                      <a:pPr algn="ctr"/>
                      <a:r>
                        <a:rPr lang="zh-CN" altLang="en-US" sz="1800" b="1" kern="1200" dirty="0">
                          <a:solidFill>
                            <a:schemeClr val="tx1"/>
                          </a:solidFill>
                          <a:latin typeface="微软雅黑" panose="020B0503020204020204" pitchFamily="34" charset="-122"/>
                          <a:ea typeface="微软雅黑" panose="020B0503020204020204" pitchFamily="34" charset="-122"/>
                          <a:cs typeface="+mn-cs"/>
                        </a:rPr>
                        <a:t>特点</a:t>
                      </a:r>
                    </a:p>
                  </a:txBody>
                  <a:tcPr marL="92383" marR="92383" marT="45716" marB="45716" anchor="ctr"/>
                </a:tc>
                <a:extLst>
                  <a:ext uri="{0D108BD9-81ED-4DB2-BD59-A6C34878D82A}">
                    <a16:rowId xmlns:a16="http://schemas.microsoft.com/office/drawing/2014/main" val="10000"/>
                  </a:ext>
                </a:extLst>
              </a:tr>
              <a:tr h="624400">
                <a:tc>
                  <a:txBody>
                    <a:bodyPr/>
                    <a:lstStyle/>
                    <a:p>
                      <a:r>
                        <a:rPr lang="zh-CN" altLang="en-US" sz="1600" dirty="0">
                          <a:latin typeface="微软雅黑" panose="020B0503020204020204" pitchFamily="34" charset="-122"/>
                          <a:ea typeface="微软雅黑" panose="020B0503020204020204" pitchFamily="34" charset="-122"/>
                        </a:rPr>
                        <a:t>并行计算</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(Parallel</a:t>
                      </a:r>
                      <a:r>
                        <a:rPr lang="en-US" altLang="zh-CN" sz="1600" baseline="0" dirty="0">
                          <a:latin typeface="微软雅黑" panose="020B0503020204020204" pitchFamily="34" charset="-122"/>
                          <a:ea typeface="微软雅黑" panose="020B0503020204020204" pitchFamily="34" charset="-122"/>
                        </a:rPr>
                        <a:t> Computing)</a:t>
                      </a:r>
                      <a:endParaRPr lang="zh-CN" altLang="en-US" sz="1600" dirty="0">
                        <a:latin typeface="微软雅黑" panose="020B0503020204020204" pitchFamily="34" charset="-122"/>
                        <a:ea typeface="微软雅黑" panose="020B0503020204020204" pitchFamily="34" charset="-122"/>
                      </a:endParaRPr>
                    </a:p>
                  </a:txBody>
                  <a:tcPr marL="92383" marR="92383" marT="45716" marB="45716"/>
                </a:tc>
                <a:tc>
                  <a:txBody>
                    <a:bodyPr/>
                    <a:lstStyle/>
                    <a:p>
                      <a:r>
                        <a:rPr lang="zh-CN" altLang="en-US" sz="1600" dirty="0">
                          <a:latin typeface="微软雅黑" panose="020B0503020204020204" pitchFamily="34" charset="-122"/>
                          <a:ea typeface="微软雅黑" panose="020B0503020204020204" pitchFamily="34" charset="-122"/>
                        </a:rPr>
                        <a:t>同时使用多种计算资源解决计算问题的过程，主要目的是快速解决大型且复杂的计算问题。</a:t>
                      </a:r>
                    </a:p>
                  </a:txBody>
                  <a:tcPr marL="92383" marR="92383" marT="45716" marB="45716"/>
                </a:tc>
                <a:tc>
                  <a:txBody>
                    <a:bodyPr/>
                    <a:lstStyle/>
                    <a:p>
                      <a:r>
                        <a:rPr lang="zh-CN" altLang="en-US" sz="1600" dirty="0">
                          <a:latin typeface="微软雅黑" panose="020B0503020204020204" pitchFamily="34" charset="-122"/>
                          <a:ea typeface="微软雅黑" panose="020B0503020204020204" pitchFamily="34" charset="-122"/>
                        </a:rPr>
                        <a:t>把计算任务分派给系统内的</a:t>
                      </a:r>
                      <a:r>
                        <a:rPr lang="zh-CN" altLang="en-US" sz="1600" b="1" dirty="0">
                          <a:solidFill>
                            <a:srgbClr val="C00000"/>
                          </a:solidFill>
                          <a:latin typeface="微软雅黑" panose="020B0503020204020204" pitchFamily="34" charset="-122"/>
                          <a:ea typeface="微软雅黑" panose="020B0503020204020204" pitchFamily="34" charset="-122"/>
                        </a:rPr>
                        <a:t>多个运算单元。</a:t>
                      </a:r>
                    </a:p>
                  </a:txBody>
                  <a:tcPr marL="92383" marR="92383" marT="45716" marB="45716"/>
                </a:tc>
                <a:extLst>
                  <a:ext uri="{0D108BD9-81ED-4DB2-BD59-A6C34878D82A}">
                    <a16:rowId xmlns:a16="http://schemas.microsoft.com/office/drawing/2014/main" val="10001"/>
                  </a:ext>
                </a:extLst>
              </a:tr>
              <a:tr h="887309">
                <a:tc>
                  <a:txBody>
                    <a:bodyPr/>
                    <a:lstStyle/>
                    <a:p>
                      <a:pPr marL="0" algn="l" defTabSz="914400" rtl="0" eaLnBrk="1" latinLnBrk="0" hangingPunct="1"/>
                      <a:r>
                        <a:rPr lang="zh-CN" altLang="en-US" sz="1600" kern="1200" dirty="0">
                          <a:solidFill>
                            <a:schemeClr val="dk1"/>
                          </a:solidFill>
                          <a:latin typeface="微软雅黑" panose="020B0503020204020204" pitchFamily="34" charset="-122"/>
                          <a:ea typeface="微软雅黑" panose="020B0503020204020204" pitchFamily="34" charset="-122"/>
                          <a:cs typeface="+mn-cs"/>
                        </a:rPr>
                        <a:t>分布式计算</a:t>
                      </a:r>
                      <a:endParaRPr lang="en-US" altLang="zh-CN" sz="1600" kern="1200" dirty="0">
                        <a:solidFill>
                          <a:schemeClr val="dk1"/>
                        </a:solidFill>
                        <a:latin typeface="微软雅黑" panose="020B0503020204020204" pitchFamily="34" charset="-122"/>
                        <a:ea typeface="微软雅黑" panose="020B0503020204020204" pitchFamily="34" charset="-122"/>
                        <a:cs typeface="+mn-cs"/>
                      </a:endParaRPr>
                    </a:p>
                    <a:p>
                      <a:r>
                        <a:rPr lang="en-US" altLang="zh-CN" sz="1600" dirty="0">
                          <a:latin typeface="微软雅黑" panose="020B0503020204020204" pitchFamily="34" charset="-122"/>
                          <a:ea typeface="微软雅黑" panose="020B0503020204020204" pitchFamily="34" charset="-122"/>
                        </a:rPr>
                        <a:t>(Distributed Computing)</a:t>
                      </a:r>
                      <a:endParaRPr lang="zh-CN" altLang="en-US" sz="1600" dirty="0">
                        <a:latin typeface="微软雅黑" panose="020B0503020204020204" pitchFamily="34" charset="-122"/>
                        <a:ea typeface="微软雅黑" panose="020B0503020204020204" pitchFamily="34" charset="-122"/>
                      </a:endParaRPr>
                    </a:p>
                  </a:txBody>
                  <a:tcPr marL="92383" marR="92383" marT="45716" marB="45716"/>
                </a:tc>
                <a:tc>
                  <a:txBody>
                    <a:bodyPr/>
                    <a:lstStyle/>
                    <a:p>
                      <a:r>
                        <a:rPr lang="zh-CN" altLang="en-US" sz="1600" dirty="0">
                          <a:latin typeface="微软雅黑" panose="020B0503020204020204" pitchFamily="34" charset="-122"/>
                          <a:ea typeface="微软雅黑" panose="020B0503020204020204" pitchFamily="34" charset="-122"/>
                        </a:rPr>
                        <a:t>把一个需要巨大的计算能力才能解决的问题分成多个小部分，把这些小部分分配给多个计算进行处理，最后综合这些计算结果得到最终结果。</a:t>
                      </a:r>
                    </a:p>
                  </a:txBody>
                  <a:tcPr marL="92383" marR="92383" marT="45716" marB="45716"/>
                </a:tc>
                <a:tc>
                  <a:txBody>
                    <a:bodyPr/>
                    <a:lstStyle/>
                    <a:p>
                      <a:r>
                        <a:rPr lang="zh-CN" altLang="en-US" sz="1600" dirty="0">
                          <a:latin typeface="微软雅黑" panose="020B0503020204020204" pitchFamily="34" charset="-122"/>
                          <a:ea typeface="微软雅黑" panose="020B0503020204020204" pitchFamily="34" charset="-122"/>
                        </a:rPr>
                        <a:t>把计算任务分派给网络中</a:t>
                      </a:r>
                      <a:r>
                        <a:rPr lang="zh-CN" altLang="en-US" sz="1600" b="1" dirty="0">
                          <a:solidFill>
                            <a:srgbClr val="C00000"/>
                          </a:solidFill>
                          <a:latin typeface="微软雅黑" panose="020B0503020204020204" pitchFamily="34" charset="-122"/>
                          <a:ea typeface="微软雅黑" panose="020B0503020204020204" pitchFamily="34" charset="-122"/>
                        </a:rPr>
                        <a:t>多台独立的机器。</a:t>
                      </a:r>
                    </a:p>
                  </a:txBody>
                  <a:tcPr marL="92383" marR="92383" marT="45716" marB="45716"/>
                </a:tc>
                <a:extLst>
                  <a:ext uri="{0D108BD9-81ED-4DB2-BD59-A6C34878D82A}">
                    <a16:rowId xmlns:a16="http://schemas.microsoft.com/office/drawing/2014/main" val="10002"/>
                  </a:ext>
                </a:extLst>
              </a:tr>
              <a:tr h="624400">
                <a:tc>
                  <a:txBody>
                    <a:bodyPr/>
                    <a:lstStyle/>
                    <a:p>
                      <a:r>
                        <a:rPr lang="zh-CN" altLang="en-US" sz="1600" dirty="0">
                          <a:latin typeface="微软雅黑" panose="020B0503020204020204" pitchFamily="34" charset="-122"/>
                          <a:ea typeface="微软雅黑" panose="020B0503020204020204" pitchFamily="34" charset="-122"/>
                        </a:rPr>
                        <a:t>网格计算</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(Grid Computing)</a:t>
                      </a:r>
                      <a:endParaRPr lang="zh-CN" altLang="en-US" sz="1600" dirty="0">
                        <a:latin typeface="微软雅黑" panose="020B0503020204020204" pitchFamily="34" charset="-122"/>
                        <a:ea typeface="微软雅黑" panose="020B0503020204020204" pitchFamily="34" charset="-122"/>
                      </a:endParaRPr>
                    </a:p>
                  </a:txBody>
                  <a:tcPr marL="92383" marR="92383" marT="45716" marB="45716"/>
                </a:tc>
                <a:tc>
                  <a:txBody>
                    <a:bodyPr/>
                    <a:lstStyle/>
                    <a:p>
                      <a:r>
                        <a:rPr lang="zh-CN" altLang="en-US" sz="1600" dirty="0">
                          <a:latin typeface="微软雅黑" panose="020B0503020204020204" pitchFamily="34" charset="-122"/>
                          <a:ea typeface="微软雅黑" panose="020B0503020204020204" pitchFamily="34" charset="-122"/>
                        </a:rPr>
                        <a:t>利用互联网把地理上广泛分布的各种资源连成一个逻辑的整体，就像一台超级计算机一样。</a:t>
                      </a:r>
                    </a:p>
                  </a:txBody>
                  <a:tcPr marL="92383" marR="92383" marT="45716" marB="45716"/>
                </a:tc>
                <a:tc>
                  <a:txBody>
                    <a:bodyPr/>
                    <a:lstStyle/>
                    <a:p>
                      <a:r>
                        <a:rPr lang="zh-CN" altLang="en-US" sz="1600" dirty="0">
                          <a:latin typeface="微软雅黑" panose="020B0503020204020204" pitchFamily="34" charset="-122"/>
                          <a:ea typeface="微软雅黑" panose="020B0503020204020204" pitchFamily="34" charset="-122"/>
                        </a:rPr>
                        <a:t>分布式计算的一种。为用户提供</a:t>
                      </a:r>
                      <a:r>
                        <a:rPr lang="zh-CN" altLang="en-US" sz="1600" b="1" dirty="0">
                          <a:solidFill>
                            <a:srgbClr val="C00000"/>
                          </a:solidFill>
                          <a:latin typeface="微软雅黑" panose="020B0503020204020204" pitchFamily="34" charset="-122"/>
                          <a:ea typeface="微软雅黑" panose="020B0503020204020204" pitchFamily="34" charset="-122"/>
                        </a:rPr>
                        <a:t>一体化的信息和应用服务。</a:t>
                      </a:r>
                    </a:p>
                  </a:txBody>
                  <a:tcPr marL="92383" marR="92383" marT="45716" marB="45716"/>
                </a:tc>
                <a:extLst>
                  <a:ext uri="{0D108BD9-81ED-4DB2-BD59-A6C34878D82A}">
                    <a16:rowId xmlns:a16="http://schemas.microsoft.com/office/drawing/2014/main" val="10003"/>
                  </a:ext>
                </a:extLst>
              </a:tr>
              <a:tr h="649393">
                <a:tc>
                  <a:txBody>
                    <a:bodyPr/>
                    <a:lstStyle/>
                    <a:p>
                      <a:r>
                        <a:rPr lang="zh-CN" altLang="en-US" sz="1600" dirty="0">
                          <a:latin typeface="微软雅黑" panose="020B0503020204020204" pitchFamily="34" charset="-122"/>
                          <a:ea typeface="微软雅黑" panose="020B0503020204020204" pitchFamily="34" charset="-122"/>
                        </a:rPr>
                        <a:t>云计算</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(Cloud Computing)</a:t>
                      </a:r>
                      <a:endParaRPr lang="zh-CN" altLang="en-US" sz="1600" dirty="0">
                        <a:latin typeface="微软雅黑" panose="020B0503020204020204" pitchFamily="34" charset="-122"/>
                        <a:ea typeface="微软雅黑" panose="020B0503020204020204" pitchFamily="34" charset="-122"/>
                      </a:endParaRPr>
                    </a:p>
                  </a:txBody>
                  <a:tcPr marL="92383" marR="92383" marT="45716" marB="45716"/>
                </a:tc>
                <a:tc>
                  <a:txBody>
                    <a:bodyPr/>
                    <a:lstStyle/>
                    <a:p>
                      <a:r>
                        <a:rPr lang="zh-CN" altLang="en-US" sz="1600" kern="1200" dirty="0">
                          <a:solidFill>
                            <a:schemeClr val="dk1"/>
                          </a:solidFill>
                          <a:latin typeface="微软雅黑" panose="020B0503020204020204" pitchFamily="34" charset="-122"/>
                          <a:ea typeface="微软雅黑" panose="020B0503020204020204" pitchFamily="34" charset="-122"/>
                          <a:cs typeface="+mn-cs"/>
                        </a:rPr>
                        <a:t>一种基于互联网的计算方式，通过这种方式，共享的软硬件资源和信息可以按需提供给计算机和其它设备。</a:t>
                      </a:r>
                    </a:p>
                  </a:txBody>
                  <a:tcPr marL="92383" marR="92383" marT="45716" marB="45716"/>
                </a:tc>
                <a:tc>
                  <a:txBody>
                    <a:bodyPr/>
                    <a:lstStyle/>
                    <a:p>
                      <a:r>
                        <a:rPr lang="zh-CN" altLang="en-US" sz="1600" dirty="0">
                          <a:latin typeface="微软雅黑" panose="020B0503020204020204" pitchFamily="34" charset="-122"/>
                          <a:ea typeface="微软雅黑" panose="020B0503020204020204" pitchFamily="34" charset="-122"/>
                        </a:rPr>
                        <a:t>通过网络，提供</a:t>
                      </a:r>
                      <a:r>
                        <a:rPr lang="zh-CN" altLang="en-US" sz="1600" b="1" dirty="0">
                          <a:solidFill>
                            <a:srgbClr val="C00000"/>
                          </a:solidFill>
                          <a:latin typeface="微软雅黑" panose="020B0503020204020204" pitchFamily="34" charset="-122"/>
                          <a:ea typeface="微软雅黑" panose="020B0503020204020204" pitchFamily="34" charset="-122"/>
                        </a:rPr>
                        <a:t>按需、且易扩展的弹性计算以及应用服务。</a:t>
                      </a:r>
                    </a:p>
                  </a:txBody>
                  <a:tcPr marL="92383" marR="92383" marT="45716" marB="45716"/>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65238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云计算的四个特征</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41">
            <a:extLst>
              <a:ext uri="{FF2B5EF4-FFF2-40B4-BE49-F238E27FC236}">
                <a16:creationId xmlns:a16="http://schemas.microsoft.com/office/drawing/2014/main" id="{1971855C-6BEC-49C9-9229-E5FB08EC8E39}"/>
              </a:ext>
            </a:extLst>
          </p:cNvPr>
          <p:cNvSpPr txBox="1">
            <a:spLocks noChangeArrowheads="1"/>
          </p:cNvSpPr>
          <p:nvPr/>
        </p:nvSpPr>
        <p:spPr bwMode="auto">
          <a:xfrm>
            <a:off x="611981" y="964472"/>
            <a:ext cx="10968038" cy="5632311"/>
          </a:xfrm>
          <a:prstGeom prst="rect">
            <a:avLst/>
          </a:prstGeom>
          <a:noFill/>
          <a:ln w="9525">
            <a:no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i="1">
                <a:solidFill>
                  <a:schemeClr val="tx1"/>
                </a:solidFill>
                <a:latin typeface="Arial" pitchFamily="34" charset="0"/>
                <a:ea typeface="宋体" pitchFamily="2" charset="-122"/>
              </a:defRPr>
            </a:lvl1pPr>
            <a:lvl2pPr marL="742950" indent="-285750" eaLnBrk="0" hangingPunct="0">
              <a:defRPr i="1">
                <a:solidFill>
                  <a:schemeClr val="tx1"/>
                </a:solidFill>
                <a:latin typeface="Arial" pitchFamily="34" charset="0"/>
                <a:ea typeface="宋体" pitchFamily="2" charset="-122"/>
              </a:defRPr>
            </a:lvl2pPr>
            <a:lvl3pPr marL="1143000" indent="-228600" eaLnBrk="0" hangingPunct="0">
              <a:defRPr i="1">
                <a:solidFill>
                  <a:schemeClr val="tx1"/>
                </a:solidFill>
                <a:latin typeface="Arial" pitchFamily="34" charset="0"/>
                <a:ea typeface="宋体" pitchFamily="2" charset="-122"/>
              </a:defRPr>
            </a:lvl3pPr>
            <a:lvl4pPr marL="1600200" indent="-228600" eaLnBrk="0" hangingPunct="0">
              <a:defRPr i="1">
                <a:solidFill>
                  <a:schemeClr val="tx1"/>
                </a:solidFill>
                <a:latin typeface="Arial" pitchFamily="34" charset="0"/>
                <a:ea typeface="宋体" pitchFamily="2" charset="-122"/>
              </a:defRPr>
            </a:lvl4pPr>
            <a:lvl5pPr marL="2057400" indent="-228600" eaLnBrk="0" hangingPunct="0">
              <a:defRPr i="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i="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i="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i="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i="1">
                <a:solidFill>
                  <a:schemeClr val="tx1"/>
                </a:solidFill>
                <a:latin typeface="Arial" pitchFamily="34" charset="0"/>
                <a:ea typeface="宋体" pitchFamily="2" charset="-122"/>
              </a:defRPr>
            </a:lvl9pPr>
          </a:lstStyle>
          <a:p>
            <a:pPr marL="285750" indent="-285750" algn="l" eaLnBrk="1" hangingPunct="1">
              <a:spcBef>
                <a:spcPts val="600"/>
              </a:spcBef>
              <a:buFont typeface="Arial" panose="020B0604020202020204" pitchFamily="34" charset="0"/>
              <a:buChar char="•"/>
            </a:pPr>
            <a:r>
              <a:rPr lang="zh-CN" altLang="en-US" b="1" i="0" dirty="0">
                <a:solidFill>
                  <a:srgbClr val="333333"/>
                </a:solidFill>
                <a:latin typeface="微软雅黑" panose="020B0503020204020204" pitchFamily="34" charset="-122"/>
                <a:ea typeface="微软雅黑" panose="020B0503020204020204" pitchFamily="34" charset="-122"/>
              </a:rPr>
              <a:t>硬件和软件都是资源</a:t>
            </a:r>
            <a:endParaRPr lang="en-US" altLang="zh-CN" b="1" i="0" dirty="0">
              <a:solidFill>
                <a:srgbClr val="333333"/>
              </a:solidFill>
              <a:latin typeface="微软雅黑" panose="020B0503020204020204" pitchFamily="34" charset="-122"/>
              <a:ea typeface="微软雅黑" panose="020B0503020204020204" pitchFamily="34" charset="-12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rPr>
              <a:t>通过互联网以服务方式获得</a:t>
            </a:r>
            <a:endParaRPr lang="en-US" altLang="zh-CN" sz="1600" i="0" dirty="0">
              <a:solidFill>
                <a:srgbClr val="333333"/>
              </a:solidFill>
              <a:latin typeface="微软雅黑" panose="020B0503020204020204" pitchFamily="34" charset="-122"/>
              <a:ea typeface="微软雅黑" panose="020B0503020204020204" pitchFamily="34" charset="-12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rPr>
              <a:t>资源不仅包括处理器机时、网络带宽等物理范畴，还包括软件平台、</a:t>
            </a:r>
            <a:r>
              <a:rPr lang="en-US" altLang="zh-CN" sz="1600" i="0" dirty="0">
                <a:solidFill>
                  <a:srgbClr val="333333"/>
                </a:solidFill>
                <a:latin typeface="微软雅黑" panose="020B0503020204020204" pitchFamily="34" charset="-122"/>
                <a:ea typeface="微软雅黑" panose="020B0503020204020204" pitchFamily="34" charset="-122"/>
              </a:rPr>
              <a:t>Web</a:t>
            </a:r>
            <a:r>
              <a:rPr lang="zh-CN" altLang="en-US" sz="1600" i="0" dirty="0">
                <a:solidFill>
                  <a:srgbClr val="333333"/>
                </a:solidFill>
                <a:latin typeface="微软雅黑" panose="020B0503020204020204" pitchFamily="34" charset="-122"/>
                <a:ea typeface="微软雅黑" panose="020B0503020204020204" pitchFamily="34" charset="-122"/>
              </a:rPr>
              <a:t>服务和应用程序等；</a:t>
            </a:r>
            <a:endParaRPr lang="en-US" altLang="zh-CN" sz="1600" i="0" dirty="0">
              <a:solidFill>
                <a:srgbClr val="333333"/>
              </a:solidFill>
              <a:latin typeface="微软雅黑" panose="020B0503020204020204" pitchFamily="34" charset="-122"/>
              <a:ea typeface="微软雅黑" panose="020B0503020204020204" pitchFamily="34" charset="-12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rPr>
              <a:t>传统自给自足的</a:t>
            </a:r>
            <a:r>
              <a:rPr lang="en-US" altLang="zh-CN" sz="1600" i="0" dirty="0">
                <a:solidFill>
                  <a:srgbClr val="333333"/>
                </a:solidFill>
                <a:latin typeface="微软雅黑" panose="020B0503020204020204" pitchFamily="34" charset="-122"/>
                <a:ea typeface="微软雅黑" panose="020B0503020204020204" pitchFamily="34" charset="-122"/>
              </a:rPr>
              <a:t>IT</a:t>
            </a:r>
            <a:r>
              <a:rPr lang="zh-CN" altLang="en-US" sz="1600" i="0" dirty="0">
                <a:solidFill>
                  <a:srgbClr val="333333"/>
                </a:solidFill>
                <a:latin typeface="微软雅黑" panose="020B0503020204020204" pitchFamily="34" charset="-122"/>
                <a:ea typeface="微软雅黑" panose="020B0503020204020204" pitchFamily="34" charset="-122"/>
              </a:rPr>
              <a:t>模式 </a:t>
            </a:r>
            <a:r>
              <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网络化分工专业、协同配合模式</a:t>
            </a:r>
            <a:endPar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将</a:t>
            </a:r>
            <a:r>
              <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IT</a:t>
            </a: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交由他人管理</a:t>
            </a:r>
            <a:endPar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eaLnBrk="1" hangingPunct="1">
              <a:spcBef>
                <a:spcPts val="600"/>
              </a:spcBef>
              <a:buFont typeface="Arial" panose="020B0604020202020204" pitchFamily="34" charset="0"/>
              <a:buChar char="•"/>
            </a:pPr>
            <a:r>
              <a:rPr lang="zh-CN" altLang="en-US"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资源可以根据需要进行动态扩展与配置</a:t>
            </a:r>
            <a:endParaRPr lang="en-US" altLang="zh-CN"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按需分配，需要多少使用多少</a:t>
            </a:r>
            <a:endPar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取之不尽用之不竭</a:t>
            </a:r>
            <a:endPar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避免无谓的浪费</a:t>
            </a:r>
            <a:endPar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eaLnBrk="1" hangingPunct="1">
              <a:spcBef>
                <a:spcPts val="600"/>
              </a:spcBef>
              <a:buFont typeface="Arial" panose="020B0604020202020204" pitchFamily="34" charset="0"/>
              <a:buChar char="•"/>
            </a:pPr>
            <a:r>
              <a:rPr lang="zh-CN" altLang="en-US"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按用计费、无需管理</a:t>
            </a:r>
            <a:endParaRPr lang="en-US" altLang="zh-CN"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租用式、用多少交多少钱</a:t>
            </a:r>
            <a:endPar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只负责使用，无需管理</a:t>
            </a:r>
            <a:endPar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eaLnBrk="1" hangingPunct="1">
              <a:spcBef>
                <a:spcPts val="600"/>
              </a:spcBef>
              <a:buFont typeface="Arial" panose="020B0604020202020204" pitchFamily="34" charset="0"/>
              <a:buChar char="•"/>
            </a:pPr>
            <a:r>
              <a:rPr lang="zh-CN" altLang="en-US"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物理上分布式共享，逻辑上以单一整体呈现</a:t>
            </a:r>
            <a:endParaRPr lang="en-US" altLang="zh-CN"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计算密集型需要并行计算提高效率</a:t>
            </a:r>
            <a:endPar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地域上的分布式</a:t>
            </a:r>
            <a:endPar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合作共享机制</a:t>
            </a:r>
            <a:endParaRPr lang="en-US" altLang="zh-CN"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1028700" lvl="1" eaLnBrk="1" hangingPunct="1">
              <a:spcBef>
                <a:spcPts val="600"/>
              </a:spcBef>
              <a:buFont typeface="Wingdings" panose="05000000000000000000" pitchFamily="2" charset="2"/>
              <a:buChar char="ü"/>
            </a:pPr>
            <a:r>
              <a:rPr lang="zh-CN" altLang="en-US" sz="1600"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实现机制对用户不可见</a:t>
            </a:r>
            <a:endParaRPr lang="zh-CN" altLang="en-US" sz="1600" i="0" dirty="0">
              <a:solidFill>
                <a:srgbClr val="333333"/>
              </a:solidFill>
              <a:latin typeface="微软雅黑" panose="020B0503020204020204" pitchFamily="34" charset="-122"/>
              <a:ea typeface="微软雅黑" panose="020B0503020204020204" pitchFamily="34" charset="-122"/>
            </a:endParaRPr>
          </a:p>
        </p:txBody>
      </p:sp>
      <p:pic>
        <p:nvPicPr>
          <p:cNvPr id="5" name="Picture 2">
            <a:extLst>
              <a:ext uri="{FF2B5EF4-FFF2-40B4-BE49-F238E27FC236}">
                <a16:creationId xmlns:a16="http://schemas.microsoft.com/office/drawing/2014/main" id="{48CEF52D-6BFB-44D9-93F4-610DB7447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1142" y="2923718"/>
            <a:ext cx="4089675" cy="273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112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云计算的五大优势</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41">
            <a:extLst>
              <a:ext uri="{FF2B5EF4-FFF2-40B4-BE49-F238E27FC236}">
                <a16:creationId xmlns:a16="http://schemas.microsoft.com/office/drawing/2014/main" id="{1971855C-6BEC-49C9-9229-E5FB08EC8E39}"/>
              </a:ext>
            </a:extLst>
          </p:cNvPr>
          <p:cNvSpPr txBox="1">
            <a:spLocks noChangeArrowheads="1"/>
          </p:cNvSpPr>
          <p:nvPr/>
        </p:nvSpPr>
        <p:spPr bwMode="auto">
          <a:xfrm>
            <a:off x="532076" y="1056412"/>
            <a:ext cx="6486402" cy="5447645"/>
          </a:xfrm>
          <a:prstGeom prst="rect">
            <a:avLst/>
          </a:prstGeom>
          <a:noFill/>
          <a:ln w="9525">
            <a:no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i="1">
                <a:solidFill>
                  <a:schemeClr val="tx1"/>
                </a:solidFill>
                <a:latin typeface="Arial" pitchFamily="34" charset="0"/>
                <a:ea typeface="宋体" pitchFamily="2" charset="-122"/>
              </a:defRPr>
            </a:lvl1pPr>
            <a:lvl2pPr marL="742950" indent="-285750" eaLnBrk="0" hangingPunct="0">
              <a:defRPr i="1">
                <a:solidFill>
                  <a:schemeClr val="tx1"/>
                </a:solidFill>
                <a:latin typeface="Arial" pitchFamily="34" charset="0"/>
                <a:ea typeface="宋体" pitchFamily="2" charset="-122"/>
              </a:defRPr>
            </a:lvl2pPr>
            <a:lvl3pPr marL="1143000" indent="-228600" eaLnBrk="0" hangingPunct="0">
              <a:defRPr i="1">
                <a:solidFill>
                  <a:schemeClr val="tx1"/>
                </a:solidFill>
                <a:latin typeface="Arial" pitchFamily="34" charset="0"/>
                <a:ea typeface="宋体" pitchFamily="2" charset="-122"/>
              </a:defRPr>
            </a:lvl3pPr>
            <a:lvl4pPr marL="1600200" indent="-228600" eaLnBrk="0" hangingPunct="0">
              <a:defRPr i="1">
                <a:solidFill>
                  <a:schemeClr val="tx1"/>
                </a:solidFill>
                <a:latin typeface="Arial" pitchFamily="34" charset="0"/>
                <a:ea typeface="宋体" pitchFamily="2" charset="-122"/>
              </a:defRPr>
            </a:lvl4pPr>
            <a:lvl5pPr marL="2057400" indent="-228600" eaLnBrk="0" hangingPunct="0">
              <a:defRPr i="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i="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i="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i="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i="1">
                <a:solidFill>
                  <a:schemeClr val="tx1"/>
                </a:solidFill>
                <a:latin typeface="Arial" pitchFamily="34" charset="0"/>
                <a:ea typeface="宋体" pitchFamily="2" charset="-122"/>
              </a:defRPr>
            </a:lvl9pPr>
          </a:lstStyle>
          <a:p>
            <a:pPr marL="285750" indent="-285750" algn="l" eaLnBrk="1" hangingPunct="1">
              <a:spcBef>
                <a:spcPts val="600"/>
              </a:spcBef>
              <a:buFont typeface="Arial" panose="020B0604020202020204" pitchFamily="34" charset="0"/>
              <a:buChar char="•"/>
            </a:pPr>
            <a:r>
              <a:rPr lang="zh-CN" altLang="en-US" sz="2000" b="1" i="0" dirty="0">
                <a:solidFill>
                  <a:srgbClr val="333333"/>
                </a:solidFill>
                <a:latin typeface="微软雅黑" panose="020B0503020204020204" pitchFamily="34" charset="-122"/>
                <a:ea typeface="微软雅黑" panose="020B0503020204020204" pitchFamily="34" charset="-122"/>
              </a:rPr>
              <a:t>优化产业布局</a:t>
            </a:r>
            <a:endParaRPr lang="en-US" altLang="zh-CN" sz="2000" b="1" i="0" dirty="0">
              <a:solidFill>
                <a:srgbClr val="333333"/>
              </a:solidFill>
              <a:latin typeface="微软雅黑" panose="020B0503020204020204" pitchFamily="34" charset="-122"/>
              <a:ea typeface="微软雅黑" panose="020B0503020204020204" pitchFamily="34" charset="-122"/>
            </a:endParaRPr>
          </a:p>
          <a:p>
            <a:pPr marL="900000" lvl="1" eaLnBrk="1" hangingPunct="1">
              <a:spcBef>
                <a:spcPts val="600"/>
              </a:spcBef>
              <a:buFont typeface="Wingdings" panose="05000000000000000000" pitchFamily="2" charset="2"/>
              <a:buChar char="ü"/>
            </a:pPr>
            <a:r>
              <a:rPr lang="zh-CN" altLang="en-US" i="0" dirty="0">
                <a:solidFill>
                  <a:srgbClr val="333333"/>
                </a:solidFill>
                <a:latin typeface="微软雅黑" panose="020B0503020204020204" pitchFamily="34" charset="-122"/>
                <a:ea typeface="微软雅黑" panose="020B0503020204020204" pitchFamily="34" charset="-122"/>
              </a:rPr>
              <a:t>成本关键由硬件成本转为电力成本、散热成本</a:t>
            </a:r>
            <a:endParaRPr lang="en-US" altLang="zh-CN" i="0" dirty="0">
              <a:solidFill>
                <a:srgbClr val="333333"/>
              </a:solidFill>
              <a:latin typeface="微软雅黑" panose="020B0503020204020204" pitchFamily="34" charset="-122"/>
              <a:ea typeface="微软雅黑" panose="020B0503020204020204" pitchFamily="34" charset="-122"/>
            </a:endParaRPr>
          </a:p>
          <a:p>
            <a:pPr marL="900000" lvl="1" eaLnBrk="1" hangingPunct="1">
              <a:spcBef>
                <a:spcPts val="600"/>
              </a:spcBef>
              <a:buFont typeface="Wingdings" panose="05000000000000000000" pitchFamily="2" charset="2"/>
              <a:buChar char="ü"/>
            </a:pPr>
            <a:r>
              <a:rPr lang="zh-CN" altLang="en-US"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分散的、高能耗模式转变为集中的、资源友好的模式</a:t>
            </a:r>
            <a:endParaRPr lang="en-US" altLang="zh-CN"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eaLnBrk="1" hangingPunct="1">
              <a:spcBef>
                <a:spcPts val="600"/>
              </a:spcBef>
              <a:buFont typeface="Wingdings" panose="05000000000000000000" pitchFamily="2" charset="2"/>
              <a:buChar char="ü"/>
            </a:pPr>
            <a:r>
              <a:rPr lang="zh-CN" altLang="en-US"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自给自足资源作坊转变为规模效应的工业化资源工厂</a:t>
            </a:r>
            <a:endParaRPr lang="en-US" altLang="zh-CN"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eaLnBrk="1" hangingPunct="1">
              <a:spcBef>
                <a:spcPts val="600"/>
              </a:spcBef>
              <a:buFont typeface="Arial" panose="020B0604020202020204" pitchFamily="34" charset="0"/>
              <a:buChar char="•"/>
            </a:pPr>
            <a:endParaRPr lang="en-US" altLang="zh-CN" sz="2000"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eaLnBrk="1" hangingPunct="1">
              <a:spcBef>
                <a:spcPts val="600"/>
              </a:spcBef>
              <a:buFont typeface="Arial" panose="020B0604020202020204" pitchFamily="34" charset="0"/>
              <a:buChar char="•"/>
            </a:pPr>
            <a:r>
              <a:rPr lang="zh-CN" altLang="en-US" sz="2000"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推进专业分工</a:t>
            </a:r>
            <a:endParaRPr lang="en-US" altLang="zh-CN" sz="2000"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eaLnBrk="1" hangingPunct="1">
              <a:spcBef>
                <a:spcPts val="600"/>
              </a:spcBef>
              <a:buFont typeface="Wingdings" panose="05000000000000000000" pitchFamily="2" charset="2"/>
              <a:buChar char="ü"/>
            </a:pPr>
            <a:r>
              <a:rPr lang="zh-CN" altLang="en-US"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专业的大型云计算厂商</a:t>
            </a:r>
            <a:endParaRPr lang="en-US" altLang="zh-CN"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eaLnBrk="1" hangingPunct="1">
              <a:spcBef>
                <a:spcPts val="600"/>
              </a:spcBef>
              <a:buFont typeface="Wingdings" panose="05000000000000000000" pitchFamily="2" charset="2"/>
              <a:buChar char="ü"/>
            </a:pPr>
            <a:r>
              <a:rPr lang="zh-CN" altLang="en-US"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实力雄厚的科研技术团队推动硬件技术革新</a:t>
            </a:r>
            <a:endParaRPr lang="en-US" altLang="zh-CN"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eaLnBrk="1" hangingPunct="1">
              <a:spcBef>
                <a:spcPts val="600"/>
              </a:spcBef>
              <a:buFont typeface="Wingdings" panose="05000000000000000000" pitchFamily="2" charset="2"/>
              <a:buChar char="ü"/>
            </a:pPr>
            <a:r>
              <a:rPr lang="zh-CN" altLang="en-US"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具有丰富知识和经验的维护管理团队和配套软件</a:t>
            </a:r>
            <a:endParaRPr lang="en-US" altLang="zh-CN"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eaLnBrk="1" hangingPunct="1">
              <a:spcBef>
                <a:spcPts val="600"/>
              </a:spcBef>
              <a:buFont typeface="Wingdings" panose="05000000000000000000" pitchFamily="2" charset="2"/>
              <a:buChar char="ü"/>
            </a:pPr>
            <a:r>
              <a:rPr lang="zh-CN" altLang="en-US"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产业链中的新产业契机</a:t>
            </a:r>
            <a:endParaRPr lang="en-US" altLang="zh-CN"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1028700" lvl="1" eaLnBrk="1" hangingPunct="1">
              <a:spcBef>
                <a:spcPts val="600"/>
              </a:spcBef>
              <a:buFont typeface="Wingdings" panose="05000000000000000000" pitchFamily="2" charset="2"/>
              <a:buChar char="ü"/>
            </a:pPr>
            <a:endParaRPr lang="en-US" altLang="zh-CN"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eaLnBrk="1" hangingPunct="1">
              <a:spcBef>
                <a:spcPts val="600"/>
              </a:spcBef>
              <a:buFont typeface="Arial" panose="020B0604020202020204" pitchFamily="34" charset="0"/>
              <a:buChar char="•"/>
            </a:pPr>
            <a:r>
              <a:rPr lang="zh-CN" altLang="en-US" sz="2000"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提升资源利用率</a:t>
            </a:r>
            <a:endParaRPr lang="en-US" altLang="zh-CN" sz="2000"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eaLnBrk="1" hangingPunct="1">
              <a:spcBef>
                <a:spcPts val="600"/>
              </a:spcBef>
              <a:buFont typeface="Wingdings" panose="05000000000000000000" pitchFamily="2" charset="2"/>
              <a:buChar char="ü"/>
            </a:pPr>
            <a:r>
              <a:rPr lang="zh-CN" altLang="en-US"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更加高效的解决常规业务</a:t>
            </a:r>
            <a:endParaRPr lang="en-US" altLang="zh-CN"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eaLnBrk="1" hangingPunct="1">
              <a:spcBef>
                <a:spcPts val="600"/>
              </a:spcBef>
              <a:buFont typeface="Wingdings" panose="05000000000000000000" pitchFamily="2" charset="2"/>
              <a:buChar char="ü"/>
            </a:pPr>
            <a:r>
              <a:rPr lang="zh-CN" altLang="en-US"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更好的应对突发任务或事件</a:t>
            </a:r>
            <a:endParaRPr lang="en-US" altLang="zh-CN"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eaLnBrk="1" hangingPunct="1">
              <a:spcBef>
                <a:spcPts val="600"/>
              </a:spcBef>
              <a:buFont typeface="Wingdings" panose="05000000000000000000" pitchFamily="2" charset="2"/>
              <a:buChar char="ü"/>
            </a:pPr>
            <a:r>
              <a:rPr lang="zh-CN" altLang="en-US"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更加平衡的资源分配和负载</a:t>
            </a:r>
            <a:endParaRPr lang="en-US" altLang="zh-CN"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 name="文本框 5">
            <a:extLst>
              <a:ext uri="{FF2B5EF4-FFF2-40B4-BE49-F238E27FC236}">
                <a16:creationId xmlns:a16="http://schemas.microsoft.com/office/drawing/2014/main" id="{5A97A4B4-86B5-42C9-BEB0-325F47E5BAEA}"/>
              </a:ext>
            </a:extLst>
          </p:cNvPr>
          <p:cNvSpPr txBox="1"/>
          <p:nvPr/>
        </p:nvSpPr>
        <p:spPr>
          <a:xfrm>
            <a:off x="7473401" y="1056412"/>
            <a:ext cx="4374528" cy="4985980"/>
          </a:xfrm>
          <a:prstGeom prst="rect">
            <a:avLst/>
          </a:prstGeom>
          <a:noFill/>
        </p:spPr>
        <p:txBody>
          <a:bodyPr wrap="square">
            <a:spAutoFit/>
          </a:bodyPr>
          <a:lstStyle/>
          <a:p>
            <a:pPr marL="285750" indent="-285750" eaLnBrk="1" hangingPunct="1">
              <a:spcBef>
                <a:spcPts val="600"/>
              </a:spcBef>
              <a:buFont typeface="Arial" panose="020B0604020202020204" pitchFamily="34" charset="0"/>
              <a:buChar char="•"/>
            </a:pPr>
            <a:r>
              <a:rPr lang="zh-CN" altLang="en-US" sz="2000"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减少初期投资</a:t>
            </a:r>
            <a:endParaRPr lang="en-US" altLang="zh-CN" sz="2000"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indent="-285750">
              <a:spcBef>
                <a:spcPts val="600"/>
              </a:spcBef>
              <a:buFont typeface="Wingdings" panose="05000000000000000000" pitchFamily="2" charset="2"/>
              <a:buChar char="ü"/>
            </a:pP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更少的</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IT</a:t>
            </a: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基础设施投入</a:t>
            </a:r>
            <a:endPar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indent="-285750">
              <a:spcBef>
                <a:spcPts val="600"/>
              </a:spcBef>
              <a:buFont typeface="Wingdings" panose="05000000000000000000" pitchFamily="2" charset="2"/>
              <a:buChar char="ü"/>
            </a:pP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更少的软件投入</a:t>
            </a:r>
            <a:endPar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indent="-285750">
              <a:spcBef>
                <a:spcPts val="600"/>
              </a:spcBef>
              <a:buFont typeface="Wingdings" panose="05000000000000000000" pitchFamily="2" charset="2"/>
              <a:buChar char="ü"/>
            </a:pP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更少的人力投入</a:t>
            </a:r>
            <a:endPar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indent="-285750">
              <a:spcBef>
                <a:spcPts val="600"/>
              </a:spcBef>
              <a:buFont typeface="Wingdings" panose="05000000000000000000" pitchFamily="2" charset="2"/>
              <a:buChar char="ü"/>
            </a:pP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更短的培训周期</a:t>
            </a:r>
            <a:endPar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indent="-285750">
              <a:spcBef>
                <a:spcPts val="600"/>
              </a:spcBef>
              <a:buFont typeface="Wingdings" panose="05000000000000000000" pitchFamily="2" charset="2"/>
              <a:buChar char="ü"/>
            </a:pP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更灵活的转型支持</a:t>
            </a:r>
            <a:endPar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eaLnBrk="1" hangingPunct="1">
              <a:spcBef>
                <a:spcPts val="600"/>
              </a:spcBef>
              <a:buFont typeface="Arial" panose="020B0604020202020204" pitchFamily="34" charset="0"/>
              <a:buChar char="•"/>
            </a:pPr>
            <a:endParaRPr lang="en-US" altLang="zh-CN" sz="2000"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eaLnBrk="1" hangingPunct="1">
              <a:spcBef>
                <a:spcPts val="600"/>
              </a:spcBef>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降低管理开销</a:t>
            </a:r>
            <a:endParaRPr lang="en-US" altLang="zh-CN" sz="2000" b="1" i="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indent="-285750">
              <a:spcBef>
                <a:spcPts val="600"/>
              </a:spcBef>
              <a:buFont typeface="Wingdings" panose="05000000000000000000" pitchFamily="2" charset="2"/>
              <a:buChar char="ü"/>
            </a:pP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服务化管理</a:t>
            </a:r>
            <a:endPar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indent="-285750">
              <a:spcBef>
                <a:spcPts val="600"/>
              </a:spcBef>
              <a:buFont typeface="Wingdings" panose="05000000000000000000" pitchFamily="2" charset="2"/>
              <a:buChar char="ü"/>
            </a:pP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无需自己建立维护管理团队</a:t>
            </a:r>
            <a:endPar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indent="-285750">
              <a:spcBef>
                <a:spcPts val="600"/>
              </a:spcBef>
              <a:buFont typeface="Wingdings" panose="05000000000000000000" pitchFamily="2" charset="2"/>
              <a:buChar char="ü"/>
            </a:pP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随需应变的解决方案</a:t>
            </a:r>
            <a:endPar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indent="-285750">
              <a:spcBef>
                <a:spcPts val="600"/>
              </a:spcBef>
              <a:buFont typeface="Wingdings" panose="05000000000000000000" pitchFamily="2" charset="2"/>
              <a:buChar char="ü"/>
            </a:pP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知识、经验更加丰富的管理队伍</a:t>
            </a:r>
            <a:endPar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marL="900000" lvl="1" indent="-285750">
              <a:spcBef>
                <a:spcPts val="600"/>
              </a:spcBef>
              <a:buFont typeface="Wingdings" panose="05000000000000000000" pitchFamily="2" charset="2"/>
              <a:buChar char="ü"/>
            </a:pP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通过业务模块的可配置提高系统的灵活性</a:t>
            </a:r>
            <a:endPar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273004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9"/>
          <p:cNvSpPr>
            <a:spLocks/>
          </p:cNvSpPr>
          <p:nvPr/>
        </p:nvSpPr>
        <p:spPr bwMode="gray">
          <a:xfrm>
            <a:off x="3576200" y="4059767"/>
            <a:ext cx="6177600" cy="75776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pPr>
              <a:defRPr/>
            </a:pPr>
            <a:endParaRPr lang="zh-CN" altLang="en-US" sz="2160">
              <a:cs typeface="Arial" panose="020B0604020202020204" pitchFamily="34" charset="0"/>
            </a:endParaRPr>
          </a:p>
        </p:txBody>
      </p:sp>
      <p:sp>
        <p:nvSpPr>
          <p:cNvPr id="26" name="Freeform 10"/>
          <p:cNvSpPr>
            <a:spLocks/>
          </p:cNvSpPr>
          <p:nvPr/>
        </p:nvSpPr>
        <p:spPr bwMode="gray">
          <a:xfrm>
            <a:off x="2734191" y="4059767"/>
            <a:ext cx="731520" cy="75776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pPr>
              <a:defRPr/>
            </a:pPr>
            <a:endParaRPr lang="zh-CN" altLang="en-US" sz="2160" b="1">
              <a:latin typeface="Arial" panose="020B0604020202020204" pitchFamily="34" charset="0"/>
              <a:cs typeface="Arial" panose="020B0604020202020204" pitchFamily="34" charset="0"/>
            </a:endParaRPr>
          </a:p>
        </p:txBody>
      </p:sp>
      <p:sp>
        <p:nvSpPr>
          <p:cNvPr id="27" name="Freeform 11"/>
          <p:cNvSpPr>
            <a:spLocks/>
          </p:cNvSpPr>
          <p:nvPr/>
        </p:nvSpPr>
        <p:spPr bwMode="gray">
          <a:xfrm>
            <a:off x="3576200" y="3140534"/>
            <a:ext cx="6177600" cy="75776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headEnd/>
            <a:tailEnd/>
          </a:ln>
          <a:effectLst/>
        </p:spPr>
        <p:txBody>
          <a:bodyPr wrap="none" anchor="ctr"/>
          <a:lstStyle/>
          <a:p>
            <a:endParaRPr lang="zh-CN" altLang="en-US" sz="2160" b="1">
              <a:latin typeface="Arial" panose="020B0604020202020204" pitchFamily="34" charset="0"/>
              <a:cs typeface="Arial" panose="020B0604020202020204" pitchFamily="34" charset="0"/>
            </a:endParaRPr>
          </a:p>
        </p:txBody>
      </p:sp>
      <p:sp>
        <p:nvSpPr>
          <p:cNvPr id="28" name="Freeform 12"/>
          <p:cNvSpPr>
            <a:spLocks/>
          </p:cNvSpPr>
          <p:nvPr/>
        </p:nvSpPr>
        <p:spPr bwMode="gray">
          <a:xfrm>
            <a:off x="2734191" y="3140534"/>
            <a:ext cx="731520" cy="75776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headEnd/>
            <a:tailEnd/>
          </a:ln>
          <a:effectLst/>
        </p:spPr>
        <p:txBody>
          <a:bodyPr wrap="none" anchor="ctr"/>
          <a:lstStyle/>
          <a:p>
            <a:endParaRPr lang="zh-CN" altLang="en-US" sz="2160" b="1">
              <a:latin typeface="Arial" panose="020B0604020202020204" pitchFamily="34" charset="0"/>
              <a:cs typeface="Arial" panose="020B0604020202020204" pitchFamily="34" charset="0"/>
            </a:endParaRPr>
          </a:p>
        </p:txBody>
      </p:sp>
      <p:sp>
        <p:nvSpPr>
          <p:cNvPr id="29" name="Text Box 13">
            <a:hlinkClick r:id="rId3" action="ppaction://hlinksldjump"/>
          </p:cNvPr>
          <p:cNvSpPr txBox="1">
            <a:spLocks noChangeArrowheads="1"/>
          </p:cNvSpPr>
          <p:nvPr/>
        </p:nvSpPr>
        <p:spPr bwMode="gray">
          <a:xfrm>
            <a:off x="3761819" y="3276085"/>
            <a:ext cx="5917410" cy="523220"/>
          </a:xfrm>
          <a:prstGeom prst="rect">
            <a:avLst/>
          </a:prstGeom>
          <a:noFill/>
          <a:ln w="9525">
            <a:noFill/>
            <a:miter lim="800000"/>
            <a:headEnd/>
            <a:tailEnd/>
          </a:ln>
          <a:effectLst>
            <a:outerShdw dist="17961" dir="2700000" algn="ctr" rotWithShape="0">
              <a:srgbClr val="333333">
                <a:alpha val="50000"/>
              </a:srgbClr>
            </a:outerShdw>
          </a:effectLst>
        </p:spPr>
        <p:txBody>
          <a:bodyPr wrap="square">
            <a:spAutoFit/>
          </a:bodyPr>
          <a:lstStyle/>
          <a:p>
            <a:pPr lvl="0"/>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大数据与云计算</a:t>
            </a:r>
          </a:p>
        </p:txBody>
      </p:sp>
      <p:sp>
        <p:nvSpPr>
          <p:cNvPr id="42" name="Text Box 16"/>
          <p:cNvSpPr txBox="1">
            <a:spLocks noChangeArrowheads="1"/>
          </p:cNvSpPr>
          <p:nvPr/>
        </p:nvSpPr>
        <p:spPr bwMode="gray">
          <a:xfrm>
            <a:off x="2947997" y="3137998"/>
            <a:ext cx="365760" cy="757130"/>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a:spcBef>
                <a:spcPct val="50000"/>
              </a:spcBef>
            </a:pPr>
            <a:r>
              <a:rPr lang="en-US" altLang="zh-CN" sz="4320" b="1" dirty="0">
                <a:solidFill>
                  <a:schemeClr val="bg1"/>
                </a:solidFill>
                <a:latin typeface="Arial" panose="020B0604020202020204" pitchFamily="34" charset="0"/>
                <a:cs typeface="Arial" panose="020B0604020202020204" pitchFamily="34" charset="0"/>
              </a:rPr>
              <a:t>2</a:t>
            </a:r>
          </a:p>
        </p:txBody>
      </p:sp>
      <p:sp>
        <p:nvSpPr>
          <p:cNvPr id="46" name="Text Box 17"/>
          <p:cNvSpPr txBox="1">
            <a:spLocks noChangeArrowheads="1"/>
          </p:cNvSpPr>
          <p:nvPr/>
        </p:nvSpPr>
        <p:spPr bwMode="gray">
          <a:xfrm>
            <a:off x="2966285" y="4017472"/>
            <a:ext cx="365760" cy="757130"/>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a:spcBef>
                <a:spcPct val="50000"/>
              </a:spcBef>
            </a:pPr>
            <a:r>
              <a:rPr lang="en-US" altLang="zh-CN" sz="4320" b="1" dirty="0">
                <a:solidFill>
                  <a:schemeClr val="bg1"/>
                </a:solidFill>
                <a:latin typeface="Arial" panose="020B0604020202020204" pitchFamily="34" charset="0"/>
                <a:cs typeface="Arial" panose="020B0604020202020204" pitchFamily="34" charset="0"/>
              </a:rPr>
              <a:t>3</a:t>
            </a:r>
          </a:p>
        </p:txBody>
      </p:sp>
      <p:sp>
        <p:nvSpPr>
          <p:cNvPr id="40" name="Text Box 14">
            <a:hlinkClick r:id="" action="ppaction://noaction"/>
          </p:cNvPr>
          <p:cNvSpPr txBox="1">
            <a:spLocks noChangeArrowheads="1"/>
          </p:cNvSpPr>
          <p:nvPr/>
        </p:nvSpPr>
        <p:spPr bwMode="gray">
          <a:xfrm>
            <a:off x="3761812" y="4206494"/>
            <a:ext cx="5788800" cy="523220"/>
          </a:xfrm>
          <a:prstGeom prst="rect">
            <a:avLst/>
          </a:prstGeom>
          <a:noFill/>
          <a:ln w="9525">
            <a:noFill/>
            <a:miter lim="800000"/>
            <a:headEnd/>
            <a:tailEnd/>
          </a:ln>
          <a:effectLst>
            <a:outerShdw dist="17961" dir="2700000" algn="ctr" rotWithShape="0">
              <a:srgbClr val="333333">
                <a:alpha val="50000"/>
              </a:srgbClr>
            </a:outerShdw>
          </a:effectLst>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数据中心基础</a:t>
            </a:r>
          </a:p>
        </p:txBody>
      </p:sp>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内容</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11">
            <a:extLst>
              <a:ext uri="{FF2B5EF4-FFF2-40B4-BE49-F238E27FC236}">
                <a16:creationId xmlns:a16="http://schemas.microsoft.com/office/drawing/2014/main" id="{9AA15A08-FC72-4DC3-BF36-28BB3FA00D8E}"/>
              </a:ext>
            </a:extLst>
          </p:cNvPr>
          <p:cNvSpPr>
            <a:spLocks/>
          </p:cNvSpPr>
          <p:nvPr/>
        </p:nvSpPr>
        <p:spPr bwMode="gray">
          <a:xfrm>
            <a:off x="3576200" y="2218765"/>
            <a:ext cx="6177600" cy="75776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endParaRPr lang="zh-CN" altLang="en-US" sz="2160">
              <a:cs typeface="Arial" panose="020B0604020202020204" pitchFamily="34" charset="0"/>
            </a:endParaRPr>
          </a:p>
        </p:txBody>
      </p:sp>
      <p:sp>
        <p:nvSpPr>
          <p:cNvPr id="23" name="Freeform 12">
            <a:extLst>
              <a:ext uri="{FF2B5EF4-FFF2-40B4-BE49-F238E27FC236}">
                <a16:creationId xmlns:a16="http://schemas.microsoft.com/office/drawing/2014/main" id="{866133EF-8215-4EF6-98B6-841B57483347}"/>
              </a:ext>
            </a:extLst>
          </p:cNvPr>
          <p:cNvSpPr>
            <a:spLocks/>
          </p:cNvSpPr>
          <p:nvPr/>
        </p:nvSpPr>
        <p:spPr bwMode="gray">
          <a:xfrm>
            <a:off x="2734191" y="2218765"/>
            <a:ext cx="731520" cy="75776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endParaRPr lang="zh-CN" altLang="en-US" sz="2160">
              <a:cs typeface="Arial" panose="020B0604020202020204" pitchFamily="34" charset="0"/>
            </a:endParaRPr>
          </a:p>
        </p:txBody>
      </p:sp>
      <p:sp>
        <p:nvSpPr>
          <p:cNvPr id="24" name="Text Box 13">
            <a:hlinkClick r:id="rId3" action="ppaction://hlinksldjump"/>
            <a:extLst>
              <a:ext uri="{FF2B5EF4-FFF2-40B4-BE49-F238E27FC236}">
                <a16:creationId xmlns:a16="http://schemas.microsoft.com/office/drawing/2014/main" id="{E836F94A-F367-41D2-B5CB-D0EB35C874A5}"/>
              </a:ext>
            </a:extLst>
          </p:cNvPr>
          <p:cNvSpPr txBox="1">
            <a:spLocks noChangeArrowheads="1"/>
          </p:cNvSpPr>
          <p:nvPr/>
        </p:nvSpPr>
        <p:spPr bwMode="gray">
          <a:xfrm>
            <a:off x="3761819" y="2354316"/>
            <a:ext cx="5917410" cy="523220"/>
          </a:xfrm>
          <a:prstGeom prst="rect">
            <a:avLst/>
          </a:prstGeom>
          <a:noFill/>
          <a:ln w="9525">
            <a:noFill/>
            <a:miter lim="800000"/>
            <a:headEnd/>
            <a:tailEnd/>
          </a:ln>
          <a:effectLst>
            <a:outerShdw dist="17961" dir="2700000" algn="ctr" rotWithShape="0">
              <a:srgbClr val="333333">
                <a:alpha val="50000"/>
              </a:srgbClr>
            </a:outerShdw>
          </a:effectLst>
        </p:spPr>
        <p:txBody>
          <a:bodyPr wrap="square">
            <a:spAutoFit/>
          </a:bodyPr>
          <a:lstStyle/>
          <a:p>
            <a:pPr lvl="0"/>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云计算背景</a:t>
            </a:r>
          </a:p>
        </p:txBody>
      </p:sp>
      <p:sp>
        <p:nvSpPr>
          <p:cNvPr id="31" name="Text Box 16">
            <a:extLst>
              <a:ext uri="{FF2B5EF4-FFF2-40B4-BE49-F238E27FC236}">
                <a16:creationId xmlns:a16="http://schemas.microsoft.com/office/drawing/2014/main" id="{57803818-08EA-46C3-ACE1-B610495C2593}"/>
              </a:ext>
            </a:extLst>
          </p:cNvPr>
          <p:cNvSpPr txBox="1">
            <a:spLocks noChangeArrowheads="1"/>
          </p:cNvSpPr>
          <p:nvPr/>
        </p:nvSpPr>
        <p:spPr bwMode="gray">
          <a:xfrm>
            <a:off x="2947997" y="2216229"/>
            <a:ext cx="365760" cy="757130"/>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a:spcBef>
                <a:spcPct val="50000"/>
              </a:spcBef>
            </a:pPr>
            <a:r>
              <a:rPr lang="en-US" altLang="zh-CN" sz="4320" b="1" dirty="0">
                <a:solidFill>
                  <a:schemeClr val="bg1"/>
                </a:solidFill>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185492012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当今互联网正在发生什么？</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2BD002B-494F-4CDB-8233-D31E572A74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0380" y="2714479"/>
            <a:ext cx="4281515" cy="2536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Content Placeholder 2">
            <a:extLst>
              <a:ext uri="{FF2B5EF4-FFF2-40B4-BE49-F238E27FC236}">
                <a16:creationId xmlns:a16="http://schemas.microsoft.com/office/drawing/2014/main" id="{EA50C0F1-4540-4638-A7BC-D30013326715}"/>
              </a:ext>
            </a:extLst>
          </p:cNvPr>
          <p:cNvSpPr txBox="1">
            <a:spLocks/>
          </p:cNvSpPr>
          <p:nvPr/>
        </p:nvSpPr>
        <p:spPr>
          <a:xfrm>
            <a:off x="8072392" y="2728777"/>
            <a:ext cx="4039069" cy="839953"/>
          </a:xfrm>
          <a:prstGeom prst="rect">
            <a:avLst/>
          </a:prstGeom>
        </p:spPr>
        <p:txBody>
          <a:bodyPr/>
          <a:lstStyle>
            <a:lvl1pPr marL="130646" indent="-130646" algn="l" rtl="0" eaLnBrk="1" fontAlgn="base" hangingPunct="1">
              <a:spcBef>
                <a:spcPct val="20000"/>
              </a:spcBef>
              <a:spcAft>
                <a:spcPct val="30000"/>
              </a:spcAft>
              <a:buClrTx/>
              <a:buFont typeface="Arial" pitchFamily="34" charset="0"/>
              <a:buChar char="•"/>
              <a:defRPr sz="1500">
                <a:solidFill>
                  <a:schemeClr val="tx1"/>
                </a:solidFill>
                <a:latin typeface="微软雅黑" panose="020B0503020204020204" pitchFamily="34" charset="-122"/>
                <a:ea typeface="微软雅黑" panose="020B0503020204020204" pitchFamily="34" charset="-122"/>
                <a:cs typeface="+mn-cs"/>
              </a:defRPr>
            </a:lvl1pPr>
            <a:lvl2pPr marL="263711" indent="-131855" algn="l" rtl="0" eaLnBrk="1" fontAlgn="base" hangingPunct="1">
              <a:spcBef>
                <a:spcPct val="20000"/>
              </a:spcBef>
              <a:spcAft>
                <a:spcPts val="0"/>
              </a:spcAft>
              <a:buClrTx/>
              <a:buFont typeface="Arial" pitchFamily="34" charset="0"/>
              <a:buChar char="­"/>
              <a:defRPr sz="1400">
                <a:solidFill>
                  <a:schemeClr val="tx1"/>
                </a:solidFill>
                <a:latin typeface="微软雅黑" panose="020B0503020204020204" pitchFamily="34" charset="-122"/>
                <a:ea typeface="微软雅黑" panose="020B0503020204020204" pitchFamily="34" charset="-122"/>
              </a:defRPr>
            </a:lvl2pPr>
            <a:lvl3pPr marL="396775" indent="-133066" algn="l" rtl="0" eaLnBrk="1" fontAlgn="base" hangingPunct="1">
              <a:spcBef>
                <a:spcPts val="329"/>
              </a:spcBef>
              <a:spcAft>
                <a:spcPts val="0"/>
              </a:spcAft>
              <a:buClrTx/>
              <a:buFont typeface="Arial" pitchFamily="34" charset="0"/>
              <a:buChar char="­"/>
              <a:defRPr sz="1200">
                <a:solidFill>
                  <a:schemeClr val="tx1"/>
                </a:solidFill>
                <a:latin typeface="微软雅黑" panose="020B0503020204020204" pitchFamily="34" charset="-122"/>
                <a:ea typeface="微软雅黑" panose="020B0503020204020204" pitchFamily="34" charset="-122"/>
              </a:defRPr>
            </a:lvl3pPr>
            <a:lvl4pPr marL="480244" indent="-87097" algn="l" rtl="0" eaLnBrk="1" fontAlgn="base" hangingPunct="1">
              <a:spcBef>
                <a:spcPct val="20000"/>
              </a:spcBef>
              <a:spcAft>
                <a:spcPct val="30000"/>
              </a:spcAft>
              <a:buClrTx/>
              <a:buFont typeface="Arial" pitchFamily="34" charset="0"/>
              <a:buChar char="­"/>
              <a:defRPr sz="1100">
                <a:solidFill>
                  <a:schemeClr val="tx1"/>
                </a:solidFill>
                <a:latin typeface="微软雅黑" panose="020B0503020204020204" pitchFamily="34" charset="-122"/>
                <a:ea typeface="微软雅黑" panose="020B0503020204020204" pitchFamily="34" charset="-122"/>
              </a:defRPr>
            </a:lvl4pPr>
            <a:lvl5pPr marL="564923" indent="-84678" algn="l" rtl="0" eaLnBrk="1" fontAlgn="base" hangingPunct="1">
              <a:spcBef>
                <a:spcPct val="20000"/>
              </a:spcBef>
              <a:spcAft>
                <a:spcPct val="30000"/>
              </a:spcAft>
              <a:buClrTx/>
              <a:buFont typeface="Arial" pitchFamily="34" charset="0"/>
              <a:buChar char="­"/>
              <a:defRPr sz="1100">
                <a:solidFill>
                  <a:schemeClr val="tx1"/>
                </a:solidFill>
                <a:latin typeface="微软雅黑" panose="020B0503020204020204" pitchFamily="34" charset="-122"/>
                <a:ea typeface="微软雅黑" panose="020B0503020204020204" pitchFamily="34" charset="-122"/>
              </a:defRPr>
            </a:lvl5pPr>
            <a:lvl6pPr marL="1093553" indent="-174194" algn="l" rtl="0" eaLnBrk="1" fontAlgn="base" hangingPunct="1">
              <a:spcBef>
                <a:spcPct val="20000"/>
              </a:spcBef>
              <a:spcAft>
                <a:spcPct val="30000"/>
              </a:spcAft>
              <a:buClr>
                <a:srgbClr val="6639B7"/>
              </a:buClr>
              <a:buFont typeface="Arial" pitchFamily="34" charset="0"/>
              <a:buChar char="­"/>
              <a:defRPr sz="1100">
                <a:solidFill>
                  <a:schemeClr val="tx1"/>
                </a:solidFill>
                <a:latin typeface="+mn-lt"/>
              </a:defRPr>
            </a:lvl6pPr>
            <a:lvl7pPr marL="1441942" indent="-174194" algn="l" rtl="0" eaLnBrk="1" fontAlgn="base" hangingPunct="1">
              <a:spcBef>
                <a:spcPct val="20000"/>
              </a:spcBef>
              <a:spcAft>
                <a:spcPct val="30000"/>
              </a:spcAft>
              <a:buClr>
                <a:srgbClr val="6639B7"/>
              </a:buClr>
              <a:buFont typeface="Arial" pitchFamily="34" charset="0"/>
              <a:buChar char="­"/>
              <a:defRPr sz="1100">
                <a:solidFill>
                  <a:schemeClr val="tx1"/>
                </a:solidFill>
                <a:latin typeface="+mn-lt"/>
              </a:defRPr>
            </a:lvl7pPr>
            <a:lvl8pPr marL="1790331" indent="-174194" algn="l" rtl="0" eaLnBrk="1" fontAlgn="base" hangingPunct="1">
              <a:spcBef>
                <a:spcPct val="20000"/>
              </a:spcBef>
              <a:spcAft>
                <a:spcPct val="30000"/>
              </a:spcAft>
              <a:buClr>
                <a:srgbClr val="6639B7"/>
              </a:buClr>
              <a:buFont typeface="Arial" pitchFamily="34" charset="0"/>
              <a:buChar char="­"/>
              <a:defRPr sz="1100">
                <a:solidFill>
                  <a:schemeClr val="tx1"/>
                </a:solidFill>
                <a:latin typeface="+mn-lt"/>
              </a:defRPr>
            </a:lvl8pPr>
            <a:lvl9pPr marL="2138719" indent="-174194" algn="l" rtl="0" eaLnBrk="1" fontAlgn="base" hangingPunct="1">
              <a:spcBef>
                <a:spcPct val="20000"/>
              </a:spcBef>
              <a:spcAft>
                <a:spcPct val="30000"/>
              </a:spcAft>
              <a:buClr>
                <a:srgbClr val="6639B7"/>
              </a:buClr>
              <a:buFont typeface="Arial" pitchFamily="34" charset="0"/>
              <a:buChar char="­"/>
              <a:defRPr sz="1100">
                <a:solidFill>
                  <a:schemeClr val="tx1"/>
                </a:solidFill>
                <a:latin typeface="+mn-lt"/>
              </a:defRPr>
            </a:lvl9pPr>
          </a:lstStyle>
          <a:p>
            <a:pPr marL="0" marR="0" lvl="0" indent="0" algn="l" defTabSz="1219170" rtl="0" eaLnBrk="1" fontAlgn="base" latinLnBrk="0" hangingPunct="1">
              <a:lnSpc>
                <a:spcPct val="100000"/>
              </a:lnSpc>
              <a:spcBef>
                <a:spcPct val="20000"/>
              </a:spcBef>
              <a:spcAft>
                <a:spcPct val="30000"/>
              </a:spcAft>
              <a:buClrTx/>
              <a:buSzTx/>
              <a:buFont typeface="Arial" pitchFamily="34" charset="0"/>
              <a:buNone/>
              <a:tabLst/>
              <a:defRPr/>
            </a:pP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4" name="Picture 2">
            <a:extLst>
              <a:ext uri="{FF2B5EF4-FFF2-40B4-BE49-F238E27FC236}">
                <a16:creationId xmlns:a16="http://schemas.microsoft.com/office/drawing/2014/main" id="{1C7F41EA-622A-4538-81CA-80645A86F388}"/>
              </a:ext>
            </a:extLst>
          </p:cNvPr>
          <p:cNvPicPr>
            <a:picLocks noChangeAspect="1" noChangeArrowheads="1"/>
          </p:cNvPicPr>
          <p:nvPr/>
        </p:nvPicPr>
        <p:blipFill rotWithShape="1">
          <a:blip r:embed="rId4" cstate="print">
            <a:clrChange>
              <a:clrFrom>
                <a:srgbClr val="FAFFFF"/>
              </a:clrFrom>
              <a:clrTo>
                <a:srgbClr val="FAFFFF">
                  <a:alpha val="0"/>
                </a:srgbClr>
              </a:clrTo>
            </a:clrChange>
            <a:extLst>
              <a:ext uri="{BEBA8EAE-BF5A-486C-A8C5-ECC9F3942E4B}">
                <a14:imgProps xmlns:a14="http://schemas.microsoft.com/office/drawing/2010/main">
                  <a14:imgLayer r:embed="rId5">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t="11676" b="37422"/>
          <a:stretch/>
        </p:blipFill>
        <p:spPr bwMode="auto">
          <a:xfrm>
            <a:off x="8354729" y="3370727"/>
            <a:ext cx="3991276" cy="12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ight Arrow 3">
            <a:extLst>
              <a:ext uri="{FF2B5EF4-FFF2-40B4-BE49-F238E27FC236}">
                <a16:creationId xmlns:a16="http://schemas.microsoft.com/office/drawing/2014/main" id="{3C4C4F3E-92B0-4500-B9E7-54F0F5164DBC}"/>
              </a:ext>
            </a:extLst>
          </p:cNvPr>
          <p:cNvSpPr/>
          <p:nvPr/>
        </p:nvSpPr>
        <p:spPr>
          <a:xfrm>
            <a:off x="248780" y="1026700"/>
            <a:ext cx="11635209" cy="1873721"/>
          </a:xfrm>
          <a:prstGeom prst="rightArrow">
            <a:avLst/>
          </a:prstGeom>
          <a:solidFill>
            <a:srgbClr val="00B9E1">
              <a:tint val="40000"/>
              <a:hueOff val="0"/>
              <a:satOff val="0"/>
              <a:lumOff val="0"/>
              <a:alphaOff val="0"/>
            </a:srgbClr>
          </a:solidFill>
          <a:ln>
            <a:noFill/>
          </a:ln>
          <a:effectLst>
            <a:outerShdw blurRad="40000" dist="23000" dir="5400000" rotWithShape="0">
              <a:srgbClr val="000000">
                <a:alpha val="35000"/>
              </a:srgbClr>
            </a:outerShdw>
          </a:effectLst>
        </p:spPr>
      </p:sp>
      <p:sp>
        <p:nvSpPr>
          <p:cNvPr id="26" name="Freeform 5">
            <a:extLst>
              <a:ext uri="{FF2B5EF4-FFF2-40B4-BE49-F238E27FC236}">
                <a16:creationId xmlns:a16="http://schemas.microsoft.com/office/drawing/2014/main" id="{26A824A2-6C89-45B2-8937-1DDD7A9E353E}"/>
              </a:ext>
            </a:extLst>
          </p:cNvPr>
          <p:cNvSpPr/>
          <p:nvPr/>
        </p:nvSpPr>
        <p:spPr>
          <a:xfrm>
            <a:off x="254456" y="1588815"/>
            <a:ext cx="3511016" cy="749488"/>
          </a:xfrm>
          <a:custGeom>
            <a:avLst/>
            <a:gdLst>
              <a:gd name="connsiteX0" fmla="*/ 0 w 2633262"/>
              <a:gd name="connsiteY0" fmla="*/ 93688 h 562116"/>
              <a:gd name="connsiteX1" fmla="*/ 93688 w 2633262"/>
              <a:gd name="connsiteY1" fmla="*/ 0 h 562116"/>
              <a:gd name="connsiteX2" fmla="*/ 2539574 w 2633262"/>
              <a:gd name="connsiteY2" fmla="*/ 0 h 562116"/>
              <a:gd name="connsiteX3" fmla="*/ 2633262 w 2633262"/>
              <a:gd name="connsiteY3" fmla="*/ 93688 h 562116"/>
              <a:gd name="connsiteX4" fmla="*/ 2633262 w 2633262"/>
              <a:gd name="connsiteY4" fmla="*/ 468428 h 562116"/>
              <a:gd name="connsiteX5" fmla="*/ 2539574 w 2633262"/>
              <a:gd name="connsiteY5" fmla="*/ 562116 h 562116"/>
              <a:gd name="connsiteX6" fmla="*/ 93688 w 2633262"/>
              <a:gd name="connsiteY6" fmla="*/ 562116 h 562116"/>
              <a:gd name="connsiteX7" fmla="*/ 0 w 2633262"/>
              <a:gd name="connsiteY7" fmla="*/ 468428 h 562116"/>
              <a:gd name="connsiteX8" fmla="*/ 0 w 2633262"/>
              <a:gd name="connsiteY8" fmla="*/ 93688 h 56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3262" h="562116">
                <a:moveTo>
                  <a:pt x="0" y="93688"/>
                </a:moveTo>
                <a:cubicBezTo>
                  <a:pt x="0" y="41946"/>
                  <a:pt x="41946" y="0"/>
                  <a:pt x="93688" y="0"/>
                </a:cubicBezTo>
                <a:lnTo>
                  <a:pt x="2539574" y="0"/>
                </a:lnTo>
                <a:cubicBezTo>
                  <a:pt x="2591316" y="0"/>
                  <a:pt x="2633262" y="41946"/>
                  <a:pt x="2633262" y="93688"/>
                </a:cubicBezTo>
                <a:lnTo>
                  <a:pt x="2633262" y="468428"/>
                </a:lnTo>
                <a:cubicBezTo>
                  <a:pt x="2633262" y="520170"/>
                  <a:pt x="2591316" y="562116"/>
                  <a:pt x="2539574" y="562116"/>
                </a:cubicBezTo>
                <a:lnTo>
                  <a:pt x="93688" y="562116"/>
                </a:lnTo>
                <a:cubicBezTo>
                  <a:pt x="41946" y="562116"/>
                  <a:pt x="0" y="520170"/>
                  <a:pt x="0" y="468428"/>
                </a:cubicBezTo>
                <a:lnTo>
                  <a:pt x="0" y="93688"/>
                </a:lnTo>
                <a:close/>
              </a:path>
            </a:pathLst>
          </a:custGeom>
          <a:gradFill rotWithShape="1">
            <a:gsLst>
              <a:gs pos="0">
                <a:srgbClr val="00B9E1">
                  <a:hueOff val="0"/>
                  <a:satOff val="0"/>
                  <a:lumOff val="0"/>
                  <a:alphaOff val="0"/>
                  <a:shade val="51000"/>
                  <a:satMod val="130000"/>
                </a:srgbClr>
              </a:gs>
              <a:gs pos="80000">
                <a:srgbClr val="00B9E1">
                  <a:hueOff val="0"/>
                  <a:satOff val="0"/>
                  <a:lumOff val="0"/>
                  <a:alphaOff val="0"/>
                  <a:shade val="93000"/>
                  <a:satMod val="130000"/>
                </a:srgbClr>
              </a:gs>
              <a:gs pos="100000">
                <a:srgbClr val="00B9E1">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92467" tIns="92467" rIns="92467" bIns="92467" numCol="1" spcCol="1270" anchor="ctr" anchorCtr="0">
            <a:noAutofit/>
          </a:bodyPr>
          <a:lstStyle/>
          <a:p>
            <a:pPr marL="0" marR="0" lvl="0" indent="0" algn="ctr" defTabSz="651917" eaLnBrk="1" fontAlgn="base" latinLnBrk="0" hangingPunct="1">
              <a:lnSpc>
                <a:spcPct val="90000"/>
              </a:lnSpc>
              <a:spcBef>
                <a:spcPct val="0"/>
              </a:spcBef>
              <a:spcAft>
                <a:spcPct val="35000"/>
              </a:spcAft>
              <a:buClrTx/>
              <a:buSzTx/>
              <a:buFontTx/>
              <a:buNone/>
              <a:tabLst/>
              <a:defRPr/>
            </a:pPr>
            <a:r>
              <a:rPr kumimoji="0" lang="en-US" altLang="zh-CN" sz="1467" b="0" i="0" u="none" strike="noStrike" kern="0" cap="none" spc="0" normalizeH="0" baseline="0" noProof="0" dirty="0">
                <a:ln>
                  <a:noFill/>
                </a:ln>
                <a:solidFill>
                  <a:srgbClr val="FFFFFF"/>
                </a:solidFill>
                <a:effectLst/>
                <a:uLnTx/>
                <a:uFillTx/>
                <a:latin typeface="Trebuchet MS"/>
                <a:ea typeface="宋体" panose="02010600030101010101" pitchFamily="2" charset="-122"/>
                <a:cs typeface="+mn-cs"/>
              </a:rPr>
              <a:t>50 billion connected devices by 2020</a:t>
            </a:r>
            <a:endParaRPr kumimoji="0" lang="zh-CN" altLang="en-US" sz="1467" b="0" i="0" u="none" strike="noStrike" kern="0" cap="none" spc="0" normalizeH="0" baseline="0" noProof="0" dirty="0">
              <a:ln>
                <a:noFill/>
              </a:ln>
              <a:solidFill>
                <a:srgbClr val="FFFFFF"/>
              </a:solidFill>
              <a:effectLst/>
              <a:uLnTx/>
              <a:uFillTx/>
              <a:latin typeface="Trebuchet MS"/>
              <a:ea typeface="宋体" panose="02010600030101010101" pitchFamily="2" charset="-122"/>
              <a:cs typeface="+mn-cs"/>
            </a:endParaRPr>
          </a:p>
        </p:txBody>
      </p:sp>
      <p:sp>
        <p:nvSpPr>
          <p:cNvPr id="27" name="Freeform 6">
            <a:extLst>
              <a:ext uri="{FF2B5EF4-FFF2-40B4-BE49-F238E27FC236}">
                <a16:creationId xmlns:a16="http://schemas.microsoft.com/office/drawing/2014/main" id="{8DF71081-6578-4546-AF50-420C341FCCCC}"/>
              </a:ext>
            </a:extLst>
          </p:cNvPr>
          <p:cNvSpPr/>
          <p:nvPr/>
        </p:nvSpPr>
        <p:spPr>
          <a:xfrm>
            <a:off x="4310875" y="1588815"/>
            <a:ext cx="3511016" cy="749488"/>
          </a:xfrm>
          <a:custGeom>
            <a:avLst/>
            <a:gdLst>
              <a:gd name="connsiteX0" fmla="*/ 0 w 2633262"/>
              <a:gd name="connsiteY0" fmla="*/ 93688 h 562116"/>
              <a:gd name="connsiteX1" fmla="*/ 93688 w 2633262"/>
              <a:gd name="connsiteY1" fmla="*/ 0 h 562116"/>
              <a:gd name="connsiteX2" fmla="*/ 2539574 w 2633262"/>
              <a:gd name="connsiteY2" fmla="*/ 0 h 562116"/>
              <a:gd name="connsiteX3" fmla="*/ 2633262 w 2633262"/>
              <a:gd name="connsiteY3" fmla="*/ 93688 h 562116"/>
              <a:gd name="connsiteX4" fmla="*/ 2633262 w 2633262"/>
              <a:gd name="connsiteY4" fmla="*/ 468428 h 562116"/>
              <a:gd name="connsiteX5" fmla="*/ 2539574 w 2633262"/>
              <a:gd name="connsiteY5" fmla="*/ 562116 h 562116"/>
              <a:gd name="connsiteX6" fmla="*/ 93688 w 2633262"/>
              <a:gd name="connsiteY6" fmla="*/ 562116 h 562116"/>
              <a:gd name="connsiteX7" fmla="*/ 0 w 2633262"/>
              <a:gd name="connsiteY7" fmla="*/ 468428 h 562116"/>
              <a:gd name="connsiteX8" fmla="*/ 0 w 2633262"/>
              <a:gd name="connsiteY8" fmla="*/ 93688 h 56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3262" h="562116">
                <a:moveTo>
                  <a:pt x="0" y="93688"/>
                </a:moveTo>
                <a:cubicBezTo>
                  <a:pt x="0" y="41946"/>
                  <a:pt x="41946" y="0"/>
                  <a:pt x="93688" y="0"/>
                </a:cubicBezTo>
                <a:lnTo>
                  <a:pt x="2539574" y="0"/>
                </a:lnTo>
                <a:cubicBezTo>
                  <a:pt x="2591316" y="0"/>
                  <a:pt x="2633262" y="41946"/>
                  <a:pt x="2633262" y="93688"/>
                </a:cubicBezTo>
                <a:lnTo>
                  <a:pt x="2633262" y="468428"/>
                </a:lnTo>
                <a:cubicBezTo>
                  <a:pt x="2633262" y="520170"/>
                  <a:pt x="2591316" y="562116"/>
                  <a:pt x="2539574" y="562116"/>
                </a:cubicBezTo>
                <a:lnTo>
                  <a:pt x="93688" y="562116"/>
                </a:lnTo>
                <a:cubicBezTo>
                  <a:pt x="41946" y="562116"/>
                  <a:pt x="0" y="520170"/>
                  <a:pt x="0" y="468428"/>
                </a:cubicBezTo>
                <a:lnTo>
                  <a:pt x="0" y="93688"/>
                </a:lnTo>
                <a:close/>
              </a:path>
            </a:pathLst>
          </a:custGeom>
          <a:gradFill rotWithShape="1">
            <a:gsLst>
              <a:gs pos="0">
                <a:srgbClr val="00B9E1">
                  <a:hueOff val="0"/>
                  <a:satOff val="0"/>
                  <a:lumOff val="0"/>
                  <a:alphaOff val="0"/>
                  <a:shade val="51000"/>
                  <a:satMod val="130000"/>
                </a:srgbClr>
              </a:gs>
              <a:gs pos="80000">
                <a:srgbClr val="00B9E1">
                  <a:hueOff val="0"/>
                  <a:satOff val="0"/>
                  <a:lumOff val="0"/>
                  <a:alphaOff val="0"/>
                  <a:shade val="93000"/>
                  <a:satMod val="130000"/>
                </a:srgbClr>
              </a:gs>
              <a:gs pos="100000">
                <a:srgbClr val="00B9E1">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92467" tIns="92467" rIns="92467" bIns="92467" numCol="1" spcCol="1270" anchor="ctr" anchorCtr="0">
            <a:noAutofit/>
          </a:bodyPr>
          <a:lstStyle/>
          <a:p>
            <a:pPr marL="0" marR="0" lvl="0" indent="0" algn="ctr" defTabSz="651917" eaLnBrk="1" fontAlgn="base" latinLnBrk="0" hangingPunct="1">
              <a:lnSpc>
                <a:spcPct val="90000"/>
              </a:lnSpc>
              <a:spcBef>
                <a:spcPct val="0"/>
              </a:spcBef>
              <a:spcAft>
                <a:spcPct val="35000"/>
              </a:spcAft>
              <a:buClrTx/>
              <a:buSzTx/>
              <a:buFontTx/>
              <a:buNone/>
              <a:tabLst/>
              <a:defRPr/>
            </a:pPr>
            <a:r>
              <a:rPr kumimoji="0" lang="en-US" altLang="zh-CN" sz="1467" b="0" i="0" u="none" strike="noStrike" kern="0" cap="none" spc="0" normalizeH="0" baseline="0" noProof="0" dirty="0">
                <a:ln>
                  <a:noFill/>
                </a:ln>
                <a:solidFill>
                  <a:srgbClr val="FFFFFF"/>
                </a:solidFill>
                <a:effectLst/>
                <a:uLnTx/>
                <a:uFillTx/>
                <a:latin typeface="Trebuchet MS"/>
                <a:ea typeface="宋体" panose="02010600030101010101" pitchFamily="2" charset="-122"/>
                <a:cs typeface="+mn-cs"/>
              </a:rPr>
              <a:t>Connected devices are changing business processes and people’s lives</a:t>
            </a:r>
            <a:endParaRPr kumimoji="0" lang="zh-CN" altLang="en-US" sz="1467" b="0" i="0" u="none" strike="noStrike" kern="0" cap="none" spc="0" normalizeH="0" baseline="0" noProof="0" dirty="0">
              <a:ln>
                <a:noFill/>
              </a:ln>
              <a:solidFill>
                <a:srgbClr val="FFFFFF"/>
              </a:solidFill>
              <a:effectLst/>
              <a:uLnTx/>
              <a:uFillTx/>
              <a:latin typeface="Trebuchet MS"/>
              <a:ea typeface="宋体" panose="02010600030101010101" pitchFamily="2" charset="-122"/>
              <a:cs typeface="+mn-cs"/>
            </a:endParaRPr>
          </a:p>
        </p:txBody>
      </p:sp>
      <p:sp>
        <p:nvSpPr>
          <p:cNvPr id="28" name="Freeform 9">
            <a:extLst>
              <a:ext uri="{FF2B5EF4-FFF2-40B4-BE49-F238E27FC236}">
                <a16:creationId xmlns:a16="http://schemas.microsoft.com/office/drawing/2014/main" id="{7DE277C6-7D11-4C7F-AD25-76393895E0BC}"/>
              </a:ext>
            </a:extLst>
          </p:cNvPr>
          <p:cNvSpPr/>
          <p:nvPr/>
        </p:nvSpPr>
        <p:spPr>
          <a:xfrm>
            <a:off x="8367293" y="1588815"/>
            <a:ext cx="3511016" cy="749488"/>
          </a:xfrm>
          <a:custGeom>
            <a:avLst/>
            <a:gdLst>
              <a:gd name="connsiteX0" fmla="*/ 0 w 2633262"/>
              <a:gd name="connsiteY0" fmla="*/ 93688 h 562116"/>
              <a:gd name="connsiteX1" fmla="*/ 93688 w 2633262"/>
              <a:gd name="connsiteY1" fmla="*/ 0 h 562116"/>
              <a:gd name="connsiteX2" fmla="*/ 2539574 w 2633262"/>
              <a:gd name="connsiteY2" fmla="*/ 0 h 562116"/>
              <a:gd name="connsiteX3" fmla="*/ 2633262 w 2633262"/>
              <a:gd name="connsiteY3" fmla="*/ 93688 h 562116"/>
              <a:gd name="connsiteX4" fmla="*/ 2633262 w 2633262"/>
              <a:gd name="connsiteY4" fmla="*/ 468428 h 562116"/>
              <a:gd name="connsiteX5" fmla="*/ 2539574 w 2633262"/>
              <a:gd name="connsiteY5" fmla="*/ 562116 h 562116"/>
              <a:gd name="connsiteX6" fmla="*/ 93688 w 2633262"/>
              <a:gd name="connsiteY6" fmla="*/ 562116 h 562116"/>
              <a:gd name="connsiteX7" fmla="*/ 0 w 2633262"/>
              <a:gd name="connsiteY7" fmla="*/ 468428 h 562116"/>
              <a:gd name="connsiteX8" fmla="*/ 0 w 2633262"/>
              <a:gd name="connsiteY8" fmla="*/ 93688 h 56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3262" h="562116">
                <a:moveTo>
                  <a:pt x="0" y="93688"/>
                </a:moveTo>
                <a:cubicBezTo>
                  <a:pt x="0" y="41946"/>
                  <a:pt x="41946" y="0"/>
                  <a:pt x="93688" y="0"/>
                </a:cubicBezTo>
                <a:lnTo>
                  <a:pt x="2539574" y="0"/>
                </a:lnTo>
                <a:cubicBezTo>
                  <a:pt x="2591316" y="0"/>
                  <a:pt x="2633262" y="41946"/>
                  <a:pt x="2633262" y="93688"/>
                </a:cubicBezTo>
                <a:lnTo>
                  <a:pt x="2633262" y="468428"/>
                </a:lnTo>
                <a:cubicBezTo>
                  <a:pt x="2633262" y="520170"/>
                  <a:pt x="2591316" y="562116"/>
                  <a:pt x="2539574" y="562116"/>
                </a:cubicBezTo>
                <a:lnTo>
                  <a:pt x="93688" y="562116"/>
                </a:lnTo>
                <a:cubicBezTo>
                  <a:pt x="41946" y="562116"/>
                  <a:pt x="0" y="520170"/>
                  <a:pt x="0" y="468428"/>
                </a:cubicBezTo>
                <a:lnTo>
                  <a:pt x="0" y="93688"/>
                </a:lnTo>
                <a:close/>
              </a:path>
            </a:pathLst>
          </a:custGeom>
          <a:gradFill rotWithShape="1">
            <a:gsLst>
              <a:gs pos="0">
                <a:srgbClr val="00B9E1">
                  <a:hueOff val="0"/>
                  <a:satOff val="0"/>
                  <a:lumOff val="0"/>
                  <a:alphaOff val="0"/>
                  <a:shade val="51000"/>
                  <a:satMod val="130000"/>
                </a:srgbClr>
              </a:gs>
              <a:gs pos="80000">
                <a:srgbClr val="00B9E1">
                  <a:hueOff val="0"/>
                  <a:satOff val="0"/>
                  <a:lumOff val="0"/>
                  <a:alphaOff val="0"/>
                  <a:shade val="93000"/>
                  <a:satMod val="130000"/>
                </a:srgbClr>
              </a:gs>
              <a:gs pos="100000">
                <a:srgbClr val="00B9E1">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92467" tIns="92467" rIns="92467" bIns="92467" numCol="1" spcCol="1270" anchor="ctr" anchorCtr="0">
            <a:noAutofit/>
          </a:bodyPr>
          <a:lstStyle/>
          <a:p>
            <a:pPr marL="0" marR="0" lvl="0" indent="0" algn="ctr" defTabSz="651917" eaLnBrk="1" fontAlgn="base" latinLnBrk="0" hangingPunct="1">
              <a:lnSpc>
                <a:spcPct val="90000"/>
              </a:lnSpc>
              <a:spcBef>
                <a:spcPct val="0"/>
              </a:spcBef>
              <a:spcAft>
                <a:spcPct val="35000"/>
              </a:spcAft>
              <a:buClrTx/>
              <a:buSzTx/>
              <a:buFontTx/>
              <a:buNone/>
              <a:tabLst/>
              <a:defRPr/>
            </a:pPr>
            <a:r>
              <a:rPr kumimoji="0" lang="en-US" altLang="zh-CN" sz="1467" b="0" i="0" u="none" strike="noStrike" kern="0" cap="none" spc="0" normalizeH="0" baseline="0" noProof="0" dirty="0">
                <a:ln>
                  <a:noFill/>
                </a:ln>
                <a:solidFill>
                  <a:srgbClr val="FFFFFF"/>
                </a:solidFill>
                <a:effectLst/>
                <a:uLnTx/>
                <a:uFillTx/>
                <a:latin typeface="Trebuchet MS"/>
                <a:ea typeface="宋体" panose="02010600030101010101" pitchFamily="2" charset="-122"/>
                <a:cs typeface="+mn-cs"/>
              </a:rPr>
              <a:t>Data Explosion Outpacing Technology. The era of </a:t>
            </a:r>
            <a:r>
              <a:rPr kumimoji="0" lang="en-US" altLang="zh-CN" sz="1467" b="0" i="0" u="none" strike="noStrike" kern="0" cap="none" spc="0" normalizeH="0" baseline="0" noProof="0" dirty="0" err="1">
                <a:ln>
                  <a:noFill/>
                </a:ln>
                <a:solidFill>
                  <a:srgbClr val="FFFFFF"/>
                </a:solidFill>
                <a:effectLst/>
                <a:uLnTx/>
                <a:uFillTx/>
                <a:latin typeface="Trebuchet MS"/>
                <a:ea typeface="宋体" panose="02010600030101010101" pitchFamily="2" charset="-122"/>
                <a:cs typeface="+mn-cs"/>
              </a:rPr>
              <a:t>zettabytes</a:t>
            </a:r>
            <a:r>
              <a:rPr kumimoji="0" lang="en-US" altLang="zh-CN" sz="1467" b="0" i="0" u="none" strike="noStrike" kern="0" cap="none" spc="0" normalizeH="0" baseline="0" noProof="0" dirty="0">
                <a:ln>
                  <a:noFill/>
                </a:ln>
                <a:solidFill>
                  <a:srgbClr val="FFFFFF"/>
                </a:solidFill>
                <a:effectLst/>
                <a:uLnTx/>
                <a:uFillTx/>
                <a:latin typeface="Trebuchet MS"/>
                <a:ea typeface="宋体" panose="02010600030101010101" pitchFamily="2" charset="-122"/>
                <a:cs typeface="+mn-cs"/>
              </a:rPr>
              <a:t> is upon the world.</a:t>
            </a:r>
            <a:endParaRPr kumimoji="0" lang="zh-CN" altLang="en-US" sz="1467" b="0" i="0" u="none" strike="noStrike" kern="0" cap="none" spc="0" normalizeH="0" baseline="0" noProof="0" dirty="0">
              <a:ln>
                <a:noFill/>
              </a:ln>
              <a:solidFill>
                <a:srgbClr val="FFFFFF"/>
              </a:solidFill>
              <a:effectLst/>
              <a:uLnTx/>
              <a:uFillTx/>
              <a:latin typeface="Trebuchet MS"/>
              <a:ea typeface="宋体" panose="02010600030101010101" pitchFamily="2" charset="-122"/>
              <a:cs typeface="+mn-cs"/>
            </a:endParaRPr>
          </a:p>
        </p:txBody>
      </p:sp>
      <p:pic>
        <p:nvPicPr>
          <p:cNvPr id="29" name="Picture 2">
            <a:extLst>
              <a:ext uri="{FF2B5EF4-FFF2-40B4-BE49-F238E27FC236}">
                <a16:creationId xmlns:a16="http://schemas.microsoft.com/office/drawing/2014/main" id="{800C18C5-20F5-4C47-BA79-A9CE63AE78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0783" b="1"/>
          <a:stretch/>
        </p:blipFill>
        <p:spPr bwMode="auto">
          <a:xfrm>
            <a:off x="210276" y="2926084"/>
            <a:ext cx="3688561" cy="2245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426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50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大数据时代</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23E50219-B2B3-4B71-9F32-F95B11D83D96}"/>
              </a:ext>
            </a:extLst>
          </p:cNvPr>
          <p:cNvGrpSpPr/>
          <p:nvPr/>
        </p:nvGrpSpPr>
        <p:grpSpPr>
          <a:xfrm>
            <a:off x="725443" y="1005994"/>
            <a:ext cx="10695226" cy="5488112"/>
            <a:chOff x="380504" y="1229611"/>
            <a:chExt cx="11430991" cy="5115923"/>
          </a:xfrm>
        </p:grpSpPr>
        <p:pic>
          <p:nvPicPr>
            <p:cNvPr id="7" name="图片 6">
              <a:extLst>
                <a:ext uri="{FF2B5EF4-FFF2-40B4-BE49-F238E27FC236}">
                  <a16:creationId xmlns:a16="http://schemas.microsoft.com/office/drawing/2014/main" id="{61772DF0-6BB3-420C-9688-5FF7F2B8616E}"/>
                </a:ext>
              </a:extLst>
            </p:cNvPr>
            <p:cNvPicPr>
              <a:picLocks noChangeAspect="1"/>
            </p:cNvPicPr>
            <p:nvPr/>
          </p:nvPicPr>
          <p:blipFill>
            <a:blip r:embed="rId3"/>
            <a:stretch>
              <a:fillRect/>
            </a:stretch>
          </p:blipFill>
          <p:spPr>
            <a:xfrm>
              <a:off x="380504" y="1767745"/>
              <a:ext cx="11430991" cy="3023878"/>
            </a:xfrm>
            <a:prstGeom prst="rect">
              <a:avLst/>
            </a:prstGeom>
          </p:spPr>
        </p:pic>
        <p:sp>
          <p:nvSpPr>
            <p:cNvPr id="8" name="矩形 7">
              <a:extLst>
                <a:ext uri="{FF2B5EF4-FFF2-40B4-BE49-F238E27FC236}">
                  <a16:creationId xmlns:a16="http://schemas.microsoft.com/office/drawing/2014/main" id="{3F5600FF-5FD6-46E8-A795-4D2B7215CD6F}"/>
                </a:ext>
              </a:extLst>
            </p:cNvPr>
            <p:cNvSpPr/>
            <p:nvPr/>
          </p:nvSpPr>
          <p:spPr>
            <a:xfrm>
              <a:off x="380504" y="1229611"/>
              <a:ext cx="11430991" cy="5381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文本框 8">
              <a:extLst>
                <a:ext uri="{FF2B5EF4-FFF2-40B4-BE49-F238E27FC236}">
                  <a16:creationId xmlns:a16="http://schemas.microsoft.com/office/drawing/2014/main" id="{6320B8DA-8DB1-4DA7-819A-D68EABC3DD6A}"/>
                </a:ext>
              </a:extLst>
            </p:cNvPr>
            <p:cNvSpPr txBox="1"/>
            <p:nvPr/>
          </p:nvSpPr>
          <p:spPr>
            <a:xfrm>
              <a:off x="3730609" y="1298623"/>
              <a:ext cx="3916900" cy="301249"/>
            </a:xfrm>
            <a:prstGeom prst="rect">
              <a:avLst/>
            </a:prstGeom>
            <a:noFill/>
          </p:spPr>
          <p:txBody>
            <a:bodyPr wrap="none" rtlCol="0">
              <a:spAutoFit/>
            </a:bodyPr>
            <a:lstStyle/>
            <a:p>
              <a:r>
                <a:rPr lang="en-US" altLang="zh-CN" sz="1500" b="1" spc="225" dirty="0">
                  <a:solidFill>
                    <a:prstClr val="white"/>
                  </a:solidFill>
                  <a:latin typeface="微软雅黑" panose="020B0503020204020204" pitchFamily="34" charset="-122"/>
                  <a:ea typeface="微软雅黑" panose="020B0503020204020204" pitchFamily="34" charset="-122"/>
                </a:rPr>
                <a:t>“</a:t>
              </a:r>
              <a:r>
                <a:rPr lang="zh-CN" altLang="en-US" sz="1500" b="1" spc="225" dirty="0">
                  <a:solidFill>
                    <a:prstClr val="white"/>
                  </a:solidFill>
                  <a:latin typeface="微软雅黑" panose="020B0503020204020204" pitchFamily="34" charset="-122"/>
                  <a:ea typeface="微软雅黑" panose="020B0503020204020204" pitchFamily="34" charset="-122"/>
                </a:rPr>
                <a:t>大数据</a:t>
              </a:r>
              <a:r>
                <a:rPr lang="en-US" altLang="zh-CN" sz="1500" b="1" spc="225" dirty="0">
                  <a:solidFill>
                    <a:prstClr val="white"/>
                  </a:solidFill>
                  <a:latin typeface="微软雅黑" panose="020B0503020204020204" pitchFamily="34" charset="-122"/>
                  <a:ea typeface="微软雅黑" panose="020B0503020204020204" pitchFamily="34" charset="-122"/>
                </a:rPr>
                <a:t>”(Big Data)</a:t>
              </a:r>
              <a:r>
                <a:rPr lang="zh-CN" altLang="en-US" sz="1500" b="1" spc="225" dirty="0">
                  <a:solidFill>
                    <a:prstClr val="white"/>
                  </a:solidFill>
                  <a:latin typeface="微软雅黑" panose="020B0503020204020204" pitchFamily="34" charset="-122"/>
                  <a:ea typeface="微软雅黑" panose="020B0503020204020204" pitchFamily="34" charset="-122"/>
                </a:rPr>
                <a:t>的搜索指数</a:t>
              </a:r>
            </a:p>
          </p:txBody>
        </p:sp>
        <p:sp>
          <p:nvSpPr>
            <p:cNvPr id="10" name="矩形 9">
              <a:extLst>
                <a:ext uri="{FF2B5EF4-FFF2-40B4-BE49-F238E27FC236}">
                  <a16:creationId xmlns:a16="http://schemas.microsoft.com/office/drawing/2014/main" id="{41818DA2-C372-4ED9-A0C9-A8A0AC590C7B}"/>
                </a:ext>
              </a:extLst>
            </p:cNvPr>
            <p:cNvSpPr/>
            <p:nvPr/>
          </p:nvSpPr>
          <p:spPr>
            <a:xfrm>
              <a:off x="380504" y="5043965"/>
              <a:ext cx="11430991" cy="13015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 name="矩形 10">
              <a:extLst>
                <a:ext uri="{FF2B5EF4-FFF2-40B4-BE49-F238E27FC236}">
                  <a16:creationId xmlns:a16="http://schemas.microsoft.com/office/drawing/2014/main" id="{6392C063-2191-40A5-8DA2-48F15A14FCAC}"/>
                </a:ext>
              </a:extLst>
            </p:cNvPr>
            <p:cNvSpPr/>
            <p:nvPr/>
          </p:nvSpPr>
          <p:spPr>
            <a:xfrm>
              <a:off x="380504" y="4791623"/>
              <a:ext cx="11430991" cy="252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prstClr val="black">
                      <a:lumMod val="50000"/>
                      <a:lumOff val="50000"/>
                    </a:prstClr>
                  </a:solidFill>
                </a:rPr>
                <a:t>数据来源：百度指数</a:t>
              </a:r>
              <a:r>
                <a:rPr lang="en-US" altLang="zh-CN" sz="1050" dirty="0">
                  <a:solidFill>
                    <a:prstClr val="black">
                      <a:lumMod val="50000"/>
                      <a:lumOff val="50000"/>
                    </a:prstClr>
                  </a:solidFill>
                </a:rPr>
                <a:t> </a:t>
              </a:r>
              <a:endParaRPr lang="zh-CN" altLang="en-US" sz="1050" dirty="0">
                <a:solidFill>
                  <a:prstClr val="black">
                    <a:lumMod val="50000"/>
                    <a:lumOff val="50000"/>
                  </a:prstClr>
                </a:solidFill>
              </a:endParaRPr>
            </a:p>
          </p:txBody>
        </p:sp>
        <p:sp>
          <p:nvSpPr>
            <p:cNvPr id="13" name="文本框 12">
              <a:extLst>
                <a:ext uri="{FF2B5EF4-FFF2-40B4-BE49-F238E27FC236}">
                  <a16:creationId xmlns:a16="http://schemas.microsoft.com/office/drawing/2014/main" id="{6123C440-C05E-4F3A-A52F-BBD430D398A5}"/>
                </a:ext>
              </a:extLst>
            </p:cNvPr>
            <p:cNvSpPr txBox="1"/>
            <p:nvPr/>
          </p:nvSpPr>
          <p:spPr>
            <a:xfrm>
              <a:off x="1643497" y="5171110"/>
              <a:ext cx="7184124" cy="301249"/>
            </a:xfrm>
            <a:prstGeom prst="rect">
              <a:avLst/>
            </a:prstGeom>
            <a:noFill/>
          </p:spPr>
          <p:txBody>
            <a:bodyPr wrap="none" rtlCol="0">
              <a:spAutoFit/>
            </a:bodyPr>
            <a:lstStyle/>
            <a:p>
              <a:r>
                <a:rPr lang="zh-CN" altLang="en-US" sz="1500" b="1" spc="225" dirty="0">
                  <a:solidFill>
                    <a:prstClr val="white"/>
                  </a:solidFill>
                  <a:latin typeface="微软雅黑" panose="020B0503020204020204" pitchFamily="34" charset="-122"/>
                  <a:ea typeface="微软雅黑" panose="020B0503020204020204" pitchFamily="34" charset="-122"/>
                </a:rPr>
                <a:t>“大数据”这个词从</a:t>
              </a:r>
              <a:r>
                <a:rPr lang="en-US" altLang="zh-CN" sz="1500" b="1" spc="225" dirty="0">
                  <a:solidFill>
                    <a:prstClr val="white"/>
                  </a:solidFill>
                  <a:latin typeface="微软雅黑" panose="020B0503020204020204" pitchFamily="34" charset="-122"/>
                  <a:ea typeface="微软雅黑" panose="020B0503020204020204" pitchFamily="34" charset="-122"/>
                </a:rPr>
                <a:t>2012</a:t>
              </a:r>
              <a:r>
                <a:rPr lang="zh-CN" altLang="en-US" sz="1500" b="1" spc="225" dirty="0">
                  <a:solidFill>
                    <a:prstClr val="white"/>
                  </a:solidFill>
                  <a:latin typeface="微软雅黑" panose="020B0503020204020204" pitchFamily="34" charset="-122"/>
                  <a:ea typeface="微软雅黑" panose="020B0503020204020204" pitchFamily="34" charset="-122"/>
                </a:rPr>
                <a:t>年才引起关注，之后搜索量便迅猛增长。</a:t>
              </a:r>
              <a:endParaRPr lang="en-US" altLang="zh-CN" sz="1500" b="1" spc="225" dirty="0">
                <a:solidFill>
                  <a:prstClr val="white"/>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165B0790-E141-4618-A6F4-B77F89F3B997}"/>
                </a:ext>
              </a:extLst>
            </p:cNvPr>
            <p:cNvSpPr txBox="1"/>
            <p:nvPr/>
          </p:nvSpPr>
          <p:spPr>
            <a:xfrm>
              <a:off x="3618397" y="5694749"/>
              <a:ext cx="4021409" cy="387320"/>
            </a:xfrm>
            <a:prstGeom prst="rect">
              <a:avLst/>
            </a:prstGeom>
            <a:noFill/>
          </p:spPr>
          <p:txBody>
            <a:bodyPr wrap="none" rtlCol="0">
              <a:spAutoFit/>
            </a:bodyPr>
            <a:lstStyle/>
            <a:p>
              <a:r>
                <a:rPr lang="zh-CN" altLang="en-US" sz="2100" b="1" spc="225" dirty="0">
                  <a:solidFill>
                    <a:srgbClr val="A2CD85"/>
                  </a:solidFill>
                  <a:latin typeface="微软雅黑" panose="020B0503020204020204" pitchFamily="34" charset="-122"/>
                  <a:ea typeface="微软雅黑" panose="020B0503020204020204" pitchFamily="34" charset="-122"/>
                </a:rPr>
                <a:t>为什么大数据这么受关注？</a:t>
              </a:r>
              <a:endParaRPr lang="en-US" altLang="zh-CN" sz="2100" b="1" spc="225" dirty="0">
                <a:solidFill>
                  <a:srgbClr val="A2CD85"/>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46778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大数据时代</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60F193B0-CCAE-441A-9A9A-8BE7A91E15E9}"/>
              </a:ext>
            </a:extLst>
          </p:cNvPr>
          <p:cNvPicPr>
            <a:picLocks noChangeAspect="1"/>
          </p:cNvPicPr>
          <p:nvPr/>
        </p:nvPicPr>
        <p:blipFill>
          <a:blip r:embed="rId4"/>
          <a:stretch>
            <a:fillRect/>
          </a:stretch>
        </p:blipFill>
        <p:spPr>
          <a:xfrm>
            <a:off x="180256" y="1979541"/>
            <a:ext cx="6046092" cy="3906909"/>
          </a:xfrm>
          <a:prstGeom prst="rect">
            <a:avLst/>
          </a:prstGeom>
        </p:spPr>
      </p:pic>
      <p:pic>
        <p:nvPicPr>
          <p:cNvPr id="5" name="图片 4">
            <a:extLst>
              <a:ext uri="{FF2B5EF4-FFF2-40B4-BE49-F238E27FC236}">
                <a16:creationId xmlns:a16="http://schemas.microsoft.com/office/drawing/2014/main" id="{D95CE60E-7339-4CF5-BB44-642D2C9E08C0}"/>
              </a:ext>
            </a:extLst>
          </p:cNvPr>
          <p:cNvPicPr>
            <a:picLocks noChangeAspect="1"/>
          </p:cNvPicPr>
          <p:nvPr/>
        </p:nvPicPr>
        <p:blipFill rotWithShape="1">
          <a:blip r:embed="rId5"/>
          <a:srcRect r="15213"/>
          <a:stretch/>
        </p:blipFill>
        <p:spPr>
          <a:xfrm>
            <a:off x="6447231" y="1979541"/>
            <a:ext cx="5619938" cy="3821184"/>
          </a:xfrm>
          <a:prstGeom prst="rect">
            <a:avLst/>
          </a:prstGeom>
        </p:spPr>
      </p:pic>
      <p:sp>
        <p:nvSpPr>
          <p:cNvPr id="9" name="矩形 8">
            <a:extLst>
              <a:ext uri="{FF2B5EF4-FFF2-40B4-BE49-F238E27FC236}">
                <a16:creationId xmlns:a16="http://schemas.microsoft.com/office/drawing/2014/main" id="{67FAAD0F-D867-4640-AA63-935398D19AAE}"/>
              </a:ext>
            </a:extLst>
          </p:cNvPr>
          <p:cNvSpPr/>
          <p:nvPr/>
        </p:nvSpPr>
        <p:spPr>
          <a:xfrm>
            <a:off x="7922013" y="5998882"/>
            <a:ext cx="361950" cy="289215"/>
          </a:xfrm>
          <a:prstGeom prst="rect">
            <a:avLst/>
          </a:prstGeom>
          <a:solidFill>
            <a:srgbClr val="C439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F3FAF408-9A06-4F19-92B5-D9870E834CBE}"/>
              </a:ext>
            </a:extLst>
          </p:cNvPr>
          <p:cNvSpPr/>
          <p:nvPr/>
        </p:nvSpPr>
        <p:spPr>
          <a:xfrm>
            <a:off x="9230224" y="5998882"/>
            <a:ext cx="361950" cy="289215"/>
          </a:xfrm>
          <a:prstGeom prst="rect">
            <a:avLst/>
          </a:prstGeom>
          <a:solidFill>
            <a:srgbClr val="2891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FD00DEE4-D1DC-4E73-A529-3C7F3106AAA9}"/>
              </a:ext>
            </a:extLst>
          </p:cNvPr>
          <p:cNvSpPr/>
          <p:nvPr/>
        </p:nvSpPr>
        <p:spPr>
          <a:xfrm>
            <a:off x="10410439" y="5998882"/>
            <a:ext cx="361950" cy="289215"/>
          </a:xfrm>
          <a:prstGeom prst="rect">
            <a:avLst/>
          </a:prstGeom>
          <a:solidFill>
            <a:srgbClr val="98D6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B081033-85E7-4100-B493-DE1F4F10E1D4}"/>
              </a:ext>
            </a:extLst>
          </p:cNvPr>
          <p:cNvSpPr txBox="1"/>
          <p:nvPr/>
        </p:nvSpPr>
        <p:spPr>
          <a:xfrm>
            <a:off x="8269568" y="5979832"/>
            <a:ext cx="59503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核心</a:t>
            </a:r>
          </a:p>
        </p:txBody>
      </p:sp>
      <p:sp>
        <p:nvSpPr>
          <p:cNvPr id="13" name="文本框 12">
            <a:extLst>
              <a:ext uri="{FF2B5EF4-FFF2-40B4-BE49-F238E27FC236}">
                <a16:creationId xmlns:a16="http://schemas.microsoft.com/office/drawing/2014/main" id="{D286AC8E-A520-4F0B-8F1F-E632DE91F33D}"/>
              </a:ext>
            </a:extLst>
          </p:cNvPr>
          <p:cNvSpPr txBox="1"/>
          <p:nvPr/>
        </p:nvSpPr>
        <p:spPr>
          <a:xfrm>
            <a:off x="9571206" y="5979832"/>
            <a:ext cx="59503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边缘</a:t>
            </a:r>
          </a:p>
        </p:txBody>
      </p:sp>
      <p:sp>
        <p:nvSpPr>
          <p:cNvPr id="14" name="文本框 13">
            <a:extLst>
              <a:ext uri="{FF2B5EF4-FFF2-40B4-BE49-F238E27FC236}">
                <a16:creationId xmlns:a16="http://schemas.microsoft.com/office/drawing/2014/main" id="{D1D93570-6824-4207-B61C-2628D480175C}"/>
              </a:ext>
            </a:extLst>
          </p:cNvPr>
          <p:cNvSpPr txBox="1"/>
          <p:nvPr/>
        </p:nvSpPr>
        <p:spPr>
          <a:xfrm>
            <a:off x="10753339" y="5979832"/>
            <a:ext cx="59503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端点</a:t>
            </a:r>
          </a:p>
        </p:txBody>
      </p:sp>
      <p:sp>
        <p:nvSpPr>
          <p:cNvPr id="15" name="文本框 14">
            <a:extLst>
              <a:ext uri="{FF2B5EF4-FFF2-40B4-BE49-F238E27FC236}">
                <a16:creationId xmlns:a16="http://schemas.microsoft.com/office/drawing/2014/main" id="{EF18CC86-093E-4BF0-ABF7-8878654A6E3E}"/>
              </a:ext>
            </a:extLst>
          </p:cNvPr>
          <p:cNvSpPr txBox="1"/>
          <p:nvPr/>
        </p:nvSpPr>
        <p:spPr>
          <a:xfrm>
            <a:off x="8378471" y="1492566"/>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数据创建的位置</a:t>
            </a:r>
          </a:p>
        </p:txBody>
      </p:sp>
      <p:sp>
        <p:nvSpPr>
          <p:cNvPr id="16" name="文本框 15">
            <a:extLst>
              <a:ext uri="{FF2B5EF4-FFF2-40B4-BE49-F238E27FC236}">
                <a16:creationId xmlns:a16="http://schemas.microsoft.com/office/drawing/2014/main" id="{7B726084-AC7F-475D-944E-F2E00080E862}"/>
              </a:ext>
            </a:extLst>
          </p:cNvPr>
          <p:cNvSpPr txBox="1"/>
          <p:nvPr/>
        </p:nvSpPr>
        <p:spPr>
          <a:xfrm>
            <a:off x="2179230" y="1492566"/>
            <a:ext cx="249299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全球数据圈的年度规模</a:t>
            </a:r>
          </a:p>
        </p:txBody>
      </p:sp>
      <p:sp>
        <p:nvSpPr>
          <p:cNvPr id="18" name="文本框 17">
            <a:extLst>
              <a:ext uri="{FF2B5EF4-FFF2-40B4-BE49-F238E27FC236}">
                <a16:creationId xmlns:a16="http://schemas.microsoft.com/office/drawing/2014/main" id="{AF95F2E1-72FE-4041-93FB-1EF20D615996}"/>
              </a:ext>
            </a:extLst>
          </p:cNvPr>
          <p:cNvSpPr txBox="1"/>
          <p:nvPr/>
        </p:nvSpPr>
        <p:spPr>
          <a:xfrm>
            <a:off x="100235" y="6265980"/>
            <a:ext cx="7888453" cy="430887"/>
          </a:xfrm>
          <a:prstGeom prst="rect">
            <a:avLst/>
          </a:prstGeom>
          <a:noFill/>
        </p:spPr>
        <p:txBody>
          <a:bodyPr wrap="square">
            <a:spAutoFit/>
          </a:bodyPr>
          <a:lstStyle/>
          <a:p>
            <a:r>
              <a:rPr lang="zh-CN" altLang="en-US" sz="1100" dirty="0">
                <a:latin typeface="微软雅黑" panose="020B0503020204020204" pitchFamily="34" charset="-122"/>
                <a:ea typeface="微软雅黑" panose="020B0503020204020204" pitchFamily="34" charset="-122"/>
              </a:rPr>
              <a:t>资料来源：</a:t>
            </a:r>
            <a:r>
              <a:rPr lang="en-US" altLang="zh-CN" sz="1100" dirty="0">
                <a:latin typeface="微软雅黑" panose="020B0503020204020204" pitchFamily="34" charset="-122"/>
                <a:ea typeface="微软雅黑" panose="020B0503020204020204" pitchFamily="34" charset="-122"/>
              </a:rPr>
              <a:t>IDC“</a:t>
            </a:r>
            <a:r>
              <a:rPr lang="zh-CN" altLang="en-US" sz="1100" dirty="0">
                <a:latin typeface="微软雅黑" panose="020B0503020204020204" pitchFamily="34" charset="-122"/>
                <a:ea typeface="微软雅黑" panose="020B0503020204020204" pitchFamily="34" charset="-122"/>
              </a:rPr>
              <a:t>数据时代 </a:t>
            </a:r>
            <a:r>
              <a:rPr lang="en-US" altLang="zh-CN" sz="1100" dirty="0">
                <a:latin typeface="微软雅黑" panose="020B0503020204020204" pitchFamily="34" charset="-122"/>
                <a:ea typeface="微软雅黑" panose="020B0503020204020204" pitchFamily="34" charset="-122"/>
              </a:rPr>
              <a:t>2025”</a:t>
            </a:r>
            <a:r>
              <a:rPr lang="zh-CN" altLang="en-US" sz="1100" dirty="0">
                <a:latin typeface="微软雅黑" panose="020B0503020204020204" pitchFamily="34" charset="-122"/>
                <a:ea typeface="微软雅黑" panose="020B0503020204020204" pitchFamily="34" charset="-122"/>
              </a:rPr>
              <a:t>研究，希捷赞助，</a:t>
            </a:r>
            <a:r>
              <a:rPr lang="en-US" altLang="zh-CN" sz="1100" dirty="0">
                <a:latin typeface="微软雅黑" panose="020B0503020204020204" pitchFamily="34" charset="-122"/>
                <a:ea typeface="微软雅黑" panose="020B0503020204020204" pitchFamily="34" charset="-122"/>
              </a:rPr>
              <a:t>2017 </a:t>
            </a:r>
            <a:r>
              <a:rPr lang="zh-CN" altLang="en-US" sz="1100" dirty="0">
                <a:latin typeface="微软雅黑" panose="020B0503020204020204" pitchFamily="34" charset="-122"/>
                <a:ea typeface="微软雅黑" panose="020B0503020204020204" pitchFamily="34" charset="-122"/>
              </a:rPr>
              <a:t>年 </a:t>
            </a:r>
            <a:r>
              <a:rPr lang="en-US" altLang="zh-CN" sz="1100" dirty="0">
                <a:latin typeface="微软雅黑" panose="020B0503020204020204" pitchFamily="34" charset="-122"/>
                <a:ea typeface="微软雅黑" panose="020B0503020204020204" pitchFamily="34" charset="-122"/>
              </a:rPr>
              <a:t>3 </a:t>
            </a:r>
            <a:r>
              <a:rPr lang="zh-CN" altLang="en-US" sz="1100" dirty="0">
                <a:latin typeface="微软雅黑" panose="020B0503020204020204" pitchFamily="34" charset="-122"/>
                <a:ea typeface="微软雅黑" panose="020B0503020204020204" pitchFamily="34" charset="-122"/>
              </a:rPr>
              <a:t>月</a:t>
            </a:r>
            <a:endParaRPr lang="en-US" altLang="zh-CN" sz="1100" dirty="0">
              <a:latin typeface="微软雅黑" panose="020B0503020204020204" pitchFamily="34" charset="-122"/>
              <a:ea typeface="微软雅黑" panose="020B0503020204020204" pitchFamily="34" charset="-122"/>
            </a:endParaRPr>
          </a:p>
          <a:p>
            <a:r>
              <a:rPr lang="en-US" altLang="zh-CN" sz="1100" dirty="0">
                <a:hlinkClick r:id="rId6"/>
              </a:rPr>
              <a:t>https://www.seagate.com/files/www-content/our-story/trends/files/data-age-2025-white-paper-simplified-chinese.pdf</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135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E70F282-D432-40B3-A313-E3DAF5BF91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F3876F6-4F07-47DA-9595-76CD43AA09F5}"/>
              </a:ext>
            </a:extLst>
          </p:cNvPr>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5" name="图片 4">
            <a:extLst>
              <a:ext uri="{FF2B5EF4-FFF2-40B4-BE49-F238E27FC236}">
                <a16:creationId xmlns:a16="http://schemas.microsoft.com/office/drawing/2014/main" id="{47B788B6-E2DF-4AB5-9271-8F9D8BAFF76B}"/>
              </a:ext>
            </a:extLst>
          </p:cNvPr>
          <p:cNvPicPr>
            <a:picLocks noChangeAspect="1"/>
          </p:cNvPicPr>
          <p:nvPr/>
        </p:nvPicPr>
        <p:blipFill rotWithShape="1">
          <a:blip r:embed="rId3"/>
          <a:srcRect l="19090" t="21720" r="16280" b="22029"/>
          <a:stretch/>
        </p:blipFill>
        <p:spPr>
          <a:xfrm>
            <a:off x="1" y="-1"/>
            <a:ext cx="12192000" cy="6857999"/>
          </a:xfrm>
          <a:prstGeom prst="rect">
            <a:avLst/>
          </a:prstGeom>
        </p:spPr>
      </p:pic>
      <p:sp>
        <p:nvSpPr>
          <p:cNvPr id="6" name="文本框 5">
            <a:extLst>
              <a:ext uri="{FF2B5EF4-FFF2-40B4-BE49-F238E27FC236}">
                <a16:creationId xmlns:a16="http://schemas.microsoft.com/office/drawing/2014/main" id="{801BD712-7943-4619-8E15-5F058B47211D}"/>
              </a:ext>
            </a:extLst>
          </p:cNvPr>
          <p:cNvSpPr txBox="1"/>
          <p:nvPr/>
        </p:nvSpPr>
        <p:spPr>
          <a:xfrm>
            <a:off x="3698846" y="2156833"/>
            <a:ext cx="4929555" cy="2123658"/>
          </a:xfrm>
          <a:prstGeom prst="rect">
            <a:avLst/>
          </a:prstGeom>
          <a:noFill/>
        </p:spPr>
        <p:txBody>
          <a:bodyPr wrap="none" rtlCol="0">
            <a:spAutoFit/>
          </a:bodyPr>
          <a:lstStyle/>
          <a:p>
            <a:pPr algn="ctr">
              <a:lnSpc>
                <a:spcPct val="150000"/>
              </a:lnSpc>
            </a:pPr>
            <a:r>
              <a:rPr lang="zh-CN" altLang="en-US" sz="4400" b="1" spc="225" dirty="0">
                <a:solidFill>
                  <a:srgbClr val="A2CD85"/>
                </a:solidFill>
                <a:latin typeface="微软雅黑" panose="020B0503020204020204" pitchFamily="34" charset="-122"/>
                <a:ea typeface="微软雅黑" panose="020B0503020204020204" pitchFamily="34" charset="-122"/>
              </a:rPr>
              <a:t>为什么全球数据量</a:t>
            </a:r>
            <a:endParaRPr lang="en-US" altLang="zh-CN" sz="4400" b="1" spc="225" dirty="0">
              <a:solidFill>
                <a:srgbClr val="A2CD85"/>
              </a:solidFill>
              <a:latin typeface="微软雅黑" panose="020B0503020204020204" pitchFamily="34" charset="-122"/>
              <a:ea typeface="微软雅黑" panose="020B0503020204020204" pitchFamily="34" charset="-122"/>
            </a:endParaRPr>
          </a:p>
          <a:p>
            <a:pPr algn="ctr"/>
            <a:r>
              <a:rPr lang="zh-CN" altLang="en-US" sz="4400" b="1" spc="225" dirty="0">
                <a:solidFill>
                  <a:srgbClr val="A2CD85"/>
                </a:solidFill>
                <a:latin typeface="微软雅黑" panose="020B0503020204020204" pitchFamily="34" charset="-122"/>
                <a:ea typeface="微软雅黑" panose="020B0503020204020204" pitchFamily="34" charset="-122"/>
              </a:rPr>
              <a:t>增长如此之</a:t>
            </a:r>
            <a:r>
              <a:rPr lang="zh-CN" altLang="en-US" sz="6600" b="1" spc="225" dirty="0">
                <a:solidFill>
                  <a:prstClr val="white"/>
                </a:solidFill>
                <a:latin typeface="微软雅黑" panose="020B0503020204020204" pitchFamily="34" charset="-122"/>
                <a:ea typeface="微软雅黑" panose="020B0503020204020204" pitchFamily="34" charset="-122"/>
              </a:rPr>
              <a:t>快</a:t>
            </a:r>
            <a:r>
              <a:rPr lang="zh-CN" altLang="en-US" sz="4400" b="1" spc="225" dirty="0">
                <a:solidFill>
                  <a:srgbClr val="A2CD85"/>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447914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大数据时代</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圆角矩形 7">
            <a:extLst>
              <a:ext uri="{FF2B5EF4-FFF2-40B4-BE49-F238E27FC236}">
                <a16:creationId xmlns:a16="http://schemas.microsoft.com/office/drawing/2014/main" id="{E5AE16F7-73AB-4CEA-9205-2B097047C5F1}"/>
              </a:ext>
            </a:extLst>
          </p:cNvPr>
          <p:cNvSpPr/>
          <p:nvPr/>
        </p:nvSpPr>
        <p:spPr>
          <a:xfrm>
            <a:off x="296463" y="1459289"/>
            <a:ext cx="11599069" cy="392415"/>
          </a:xfrm>
          <a:prstGeom prst="roundRect">
            <a:avLst/>
          </a:prstGeom>
          <a:solidFill>
            <a:schemeClr val="tx1">
              <a:lumMod val="75000"/>
              <a:lumOff val="25000"/>
            </a:schemeClr>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8CF0B8C5-3E48-43F4-A12A-E061479E15B0}"/>
              </a:ext>
            </a:extLst>
          </p:cNvPr>
          <p:cNvSpPr/>
          <p:nvPr/>
        </p:nvSpPr>
        <p:spPr>
          <a:xfrm>
            <a:off x="507616" y="1459288"/>
            <a:ext cx="3464410" cy="415498"/>
          </a:xfrm>
          <a:prstGeom prst="rect">
            <a:avLst/>
          </a:prstGeom>
        </p:spPr>
        <p:txBody>
          <a:bodyPr wrap="square">
            <a:spAutoFit/>
          </a:bodyPr>
          <a:lstStyle/>
          <a:p>
            <a:r>
              <a:rPr lang="zh-CN" altLang="en-US" sz="2100" b="1" kern="500" spc="225" dirty="0">
                <a:solidFill>
                  <a:prstClr val="white"/>
                </a:solidFill>
                <a:latin typeface="微软雅黑" panose="020B0503020204020204" pitchFamily="34" charset="-122"/>
                <a:ea typeface="微软雅黑" panose="020B0503020204020204" pitchFamily="34" charset="-122"/>
              </a:rPr>
              <a:t>一：</a:t>
            </a:r>
            <a:r>
              <a:rPr lang="zh-CN" altLang="zh-CN" sz="2100" b="1" kern="500" spc="225" dirty="0">
                <a:solidFill>
                  <a:prstClr val="white"/>
                </a:solidFill>
                <a:latin typeface="微软雅黑" panose="020B0503020204020204" pitchFamily="34" charset="-122"/>
                <a:ea typeface="微软雅黑" panose="020B0503020204020204" pitchFamily="34" charset="-122"/>
              </a:rPr>
              <a:t>数据产生方式的改变</a:t>
            </a:r>
            <a:endParaRPr lang="zh-CN" altLang="en-US" sz="2100" b="1" spc="225" dirty="0">
              <a:solidFill>
                <a:prstClr val="white"/>
              </a:solidFill>
              <a:latin typeface="微软雅黑" panose="020B0503020204020204" pitchFamily="34" charset="-122"/>
              <a:ea typeface="微软雅黑" panose="020B0503020204020204" pitchFamily="34" charset="-122"/>
            </a:endParaRPr>
          </a:p>
        </p:txBody>
      </p:sp>
      <p:sp>
        <p:nvSpPr>
          <p:cNvPr id="5" name="圆角矩形 16">
            <a:extLst>
              <a:ext uri="{FF2B5EF4-FFF2-40B4-BE49-F238E27FC236}">
                <a16:creationId xmlns:a16="http://schemas.microsoft.com/office/drawing/2014/main" id="{A6D05BB2-CC00-405D-A991-154273303A33}"/>
              </a:ext>
            </a:extLst>
          </p:cNvPr>
          <p:cNvSpPr/>
          <p:nvPr/>
        </p:nvSpPr>
        <p:spPr>
          <a:xfrm>
            <a:off x="296466" y="4027168"/>
            <a:ext cx="11599068" cy="392415"/>
          </a:xfrm>
          <a:prstGeom prst="roundRect">
            <a:avLst/>
          </a:prstGeom>
          <a:solidFill>
            <a:srgbClr val="7AB850"/>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AC19133-07EE-4436-BFE7-ECFD24700EF5}"/>
              </a:ext>
            </a:extLst>
          </p:cNvPr>
          <p:cNvSpPr/>
          <p:nvPr/>
        </p:nvSpPr>
        <p:spPr>
          <a:xfrm>
            <a:off x="507617" y="4027167"/>
            <a:ext cx="4358886" cy="415498"/>
          </a:xfrm>
          <a:prstGeom prst="rect">
            <a:avLst/>
          </a:prstGeom>
        </p:spPr>
        <p:txBody>
          <a:bodyPr wrap="square">
            <a:spAutoFit/>
          </a:bodyPr>
          <a:lstStyle/>
          <a:p>
            <a:r>
              <a:rPr lang="zh-CN" altLang="en-US" sz="2100" b="1" kern="500" spc="225" dirty="0">
                <a:solidFill>
                  <a:prstClr val="white"/>
                </a:solidFill>
                <a:latin typeface="微软雅黑" panose="020B0503020204020204" pitchFamily="34" charset="-122"/>
                <a:ea typeface="微软雅黑" panose="020B0503020204020204" pitchFamily="34" charset="-122"/>
              </a:rPr>
              <a:t>二：人类的活动越来越依赖数据</a:t>
            </a:r>
          </a:p>
        </p:txBody>
      </p:sp>
      <p:sp>
        <p:nvSpPr>
          <p:cNvPr id="7" name="矩形 6">
            <a:extLst>
              <a:ext uri="{FF2B5EF4-FFF2-40B4-BE49-F238E27FC236}">
                <a16:creationId xmlns:a16="http://schemas.microsoft.com/office/drawing/2014/main" id="{8FAFEDDD-DAAA-4AA1-A32C-E070156EEBBF}"/>
              </a:ext>
            </a:extLst>
          </p:cNvPr>
          <p:cNvSpPr/>
          <p:nvPr/>
        </p:nvSpPr>
        <p:spPr>
          <a:xfrm>
            <a:off x="460566" y="4628574"/>
            <a:ext cx="6125133" cy="400110"/>
          </a:xfrm>
          <a:prstGeom prst="rect">
            <a:avLst/>
          </a:prstGeom>
        </p:spPr>
        <p:txBody>
          <a:bodyPr wrap="square">
            <a:spAutoFit/>
          </a:bodyPr>
          <a:lstStyle/>
          <a:p>
            <a:r>
              <a:rPr lang="en-US" altLang="zh-CN" sz="2000" kern="500" spc="225" dirty="0">
                <a:solidFill>
                  <a:prstClr val="black">
                    <a:lumMod val="75000"/>
                    <a:lumOff val="25000"/>
                  </a:prstClr>
                </a:solidFill>
                <a:latin typeface="微软雅黑" panose="020B0503020204020204" pitchFamily="34" charset="-122"/>
                <a:ea typeface="微软雅黑" panose="020B0503020204020204" pitchFamily="34" charset="-122"/>
              </a:rPr>
              <a:t>1.</a:t>
            </a:r>
            <a:r>
              <a:rPr lang="zh-CN" altLang="zh-CN" sz="2000" kern="500" spc="225" dirty="0">
                <a:solidFill>
                  <a:prstClr val="black">
                    <a:lumMod val="75000"/>
                    <a:lumOff val="25000"/>
                  </a:prstClr>
                </a:solidFill>
                <a:latin typeface="微软雅黑" panose="020B0503020204020204" pitchFamily="34" charset="-122"/>
                <a:ea typeface="微软雅黑" panose="020B0503020204020204" pitchFamily="34" charset="-122"/>
              </a:rPr>
              <a:t>人类的日常生活已经与数据密不可分</a:t>
            </a:r>
            <a:endParaRPr lang="zh-CN" altLang="en-US" sz="2000" spc="22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4DD15B2-815E-4247-9AC3-87202445DBC9}"/>
              </a:ext>
            </a:extLst>
          </p:cNvPr>
          <p:cNvSpPr/>
          <p:nvPr/>
        </p:nvSpPr>
        <p:spPr>
          <a:xfrm>
            <a:off x="460566" y="5126580"/>
            <a:ext cx="5778452" cy="400110"/>
          </a:xfrm>
          <a:prstGeom prst="rect">
            <a:avLst/>
          </a:prstGeom>
        </p:spPr>
        <p:txBody>
          <a:bodyPr wrap="square">
            <a:spAutoFit/>
          </a:bodyPr>
          <a:lstStyle/>
          <a:p>
            <a:r>
              <a:rPr lang="en-US" altLang="zh-CN" sz="2000" kern="500" spc="225" dirty="0">
                <a:solidFill>
                  <a:prstClr val="black">
                    <a:lumMod val="75000"/>
                    <a:lumOff val="25000"/>
                  </a:prstClr>
                </a:solidFill>
                <a:latin typeface="微软雅黑" panose="020B0503020204020204" pitchFamily="34" charset="-122"/>
                <a:ea typeface="微软雅黑" panose="020B0503020204020204" pitchFamily="34" charset="-122"/>
              </a:rPr>
              <a:t>2.</a:t>
            </a:r>
            <a:r>
              <a:rPr lang="zh-CN" altLang="en-US" sz="2000" kern="500" spc="225" dirty="0">
                <a:solidFill>
                  <a:prstClr val="black">
                    <a:lumMod val="75000"/>
                    <a:lumOff val="25000"/>
                  </a:prstClr>
                </a:solidFill>
                <a:latin typeface="微软雅黑" panose="020B0503020204020204" pitchFamily="34" charset="-122"/>
                <a:ea typeface="微软雅黑" panose="020B0503020204020204" pitchFamily="34" charset="-122"/>
              </a:rPr>
              <a:t>科学研究进入了“数据科学”时代</a:t>
            </a:r>
            <a:endParaRPr lang="zh-CN" altLang="en-US" sz="2000" spc="22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333481F-0323-4FC3-A71F-448A633626E0}"/>
              </a:ext>
            </a:extLst>
          </p:cNvPr>
          <p:cNvSpPr/>
          <p:nvPr/>
        </p:nvSpPr>
        <p:spPr>
          <a:xfrm>
            <a:off x="460566" y="5624585"/>
            <a:ext cx="7511859" cy="400110"/>
          </a:xfrm>
          <a:prstGeom prst="rect">
            <a:avLst/>
          </a:prstGeom>
        </p:spPr>
        <p:txBody>
          <a:bodyPr wrap="square">
            <a:spAutoFit/>
          </a:bodyPr>
          <a:lstStyle/>
          <a:p>
            <a:r>
              <a:rPr lang="en-US" altLang="zh-CN" sz="2000" kern="500" spc="225" dirty="0">
                <a:solidFill>
                  <a:prstClr val="black">
                    <a:lumMod val="75000"/>
                    <a:lumOff val="25000"/>
                  </a:prstClr>
                </a:solidFill>
                <a:latin typeface="微软雅黑" panose="020B0503020204020204" pitchFamily="34" charset="-122"/>
                <a:ea typeface="微软雅黑" panose="020B0503020204020204" pitchFamily="34" charset="-122"/>
              </a:rPr>
              <a:t>3.</a:t>
            </a:r>
            <a:r>
              <a:rPr lang="zh-CN" altLang="en-US" sz="2000" kern="500" spc="225" dirty="0">
                <a:solidFill>
                  <a:prstClr val="black">
                    <a:lumMod val="75000"/>
                    <a:lumOff val="25000"/>
                  </a:prstClr>
                </a:solidFill>
                <a:latin typeface="微软雅黑" panose="020B0503020204020204" pitchFamily="34" charset="-122"/>
                <a:ea typeface="微软雅黑" panose="020B0503020204020204" pitchFamily="34" charset="-122"/>
              </a:rPr>
              <a:t>各行各业也越来越依赖大数据手段来开展工作</a:t>
            </a:r>
          </a:p>
        </p:txBody>
      </p:sp>
      <p:pic>
        <p:nvPicPr>
          <p:cNvPr id="10" name="图片 9">
            <a:extLst>
              <a:ext uri="{FF2B5EF4-FFF2-40B4-BE49-F238E27FC236}">
                <a16:creationId xmlns:a16="http://schemas.microsoft.com/office/drawing/2014/main" id="{41F09F6C-0385-4E4D-B695-B0455FDF371F}"/>
              </a:ext>
            </a:extLst>
          </p:cNvPr>
          <p:cNvPicPr>
            <a:picLocks noChangeAspect="1"/>
          </p:cNvPicPr>
          <p:nvPr/>
        </p:nvPicPr>
        <p:blipFill rotWithShape="1">
          <a:blip r:embed="rId2">
            <a:extLst>
              <a:ext uri="{28A0092B-C50C-407E-A947-70E740481C1C}">
                <a14:useLocalDpi xmlns:a14="http://schemas.microsoft.com/office/drawing/2010/main" val="0"/>
              </a:ext>
            </a:extLst>
          </a:blip>
          <a:srcRect r="5355"/>
          <a:stretch/>
        </p:blipFill>
        <p:spPr>
          <a:xfrm>
            <a:off x="377736" y="1972079"/>
            <a:ext cx="3298913" cy="1903541"/>
          </a:xfrm>
          <a:prstGeom prst="rect">
            <a:avLst/>
          </a:prstGeom>
          <a:effectLst>
            <a:outerShdw blurRad="50800" dist="38100" dir="5400000" algn="t" rotWithShape="0">
              <a:prstClr val="black">
                <a:alpha val="40000"/>
              </a:prstClr>
            </a:outerShdw>
          </a:effectLst>
        </p:spPr>
      </p:pic>
      <p:pic>
        <p:nvPicPr>
          <p:cNvPr id="1026" name="Picture 2" descr="物聯網安全| 中信國際電訊CPC">
            <a:extLst>
              <a:ext uri="{FF2B5EF4-FFF2-40B4-BE49-F238E27FC236}">
                <a16:creationId xmlns:a16="http://schemas.microsoft.com/office/drawing/2014/main" id="{B5CC0084-B213-41D6-B9FC-BB5331926E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1365" y="1972079"/>
            <a:ext cx="3498110" cy="18998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5G下的智能製造：智能工廠自動化新模式-西安博发APP科智能製造科技有限公司">
            <a:extLst>
              <a:ext uri="{FF2B5EF4-FFF2-40B4-BE49-F238E27FC236}">
                <a16:creationId xmlns:a16="http://schemas.microsoft.com/office/drawing/2014/main" id="{FA2C39AE-292B-4145-A750-0982A48277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5416" y="1972078"/>
            <a:ext cx="3424634" cy="190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39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E70F282-D432-40B3-A313-E3DAF5BF91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F3876F6-4F07-47DA-9595-76CD43AA09F5}"/>
              </a:ext>
            </a:extLst>
          </p:cNvPr>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5" name="图片 4">
            <a:extLst>
              <a:ext uri="{FF2B5EF4-FFF2-40B4-BE49-F238E27FC236}">
                <a16:creationId xmlns:a16="http://schemas.microsoft.com/office/drawing/2014/main" id="{47B788B6-E2DF-4AB5-9271-8F9D8BAFF76B}"/>
              </a:ext>
            </a:extLst>
          </p:cNvPr>
          <p:cNvPicPr>
            <a:picLocks noChangeAspect="1"/>
          </p:cNvPicPr>
          <p:nvPr/>
        </p:nvPicPr>
        <p:blipFill rotWithShape="1">
          <a:blip r:embed="rId3"/>
          <a:srcRect l="19090" t="21720" r="16280" b="22029"/>
          <a:stretch/>
        </p:blipFill>
        <p:spPr>
          <a:xfrm>
            <a:off x="1" y="-1"/>
            <a:ext cx="12192000" cy="6857999"/>
          </a:xfrm>
          <a:prstGeom prst="rect">
            <a:avLst/>
          </a:prstGeom>
        </p:spPr>
      </p:pic>
      <p:sp>
        <p:nvSpPr>
          <p:cNvPr id="7" name="文本框 6">
            <a:extLst>
              <a:ext uri="{FF2B5EF4-FFF2-40B4-BE49-F238E27FC236}">
                <a16:creationId xmlns:a16="http://schemas.microsoft.com/office/drawing/2014/main" id="{4D7A44A3-DF1E-4CF9-A7DB-5293CEFEF02F}"/>
              </a:ext>
            </a:extLst>
          </p:cNvPr>
          <p:cNvSpPr txBox="1"/>
          <p:nvPr/>
        </p:nvSpPr>
        <p:spPr>
          <a:xfrm>
            <a:off x="4325389" y="2415301"/>
            <a:ext cx="4512774" cy="1191993"/>
          </a:xfrm>
          <a:prstGeom prst="rect">
            <a:avLst/>
          </a:prstGeom>
          <a:noFill/>
        </p:spPr>
        <p:txBody>
          <a:bodyPr wrap="none" rtlCol="0">
            <a:spAutoFit/>
          </a:bodyPr>
          <a:lstStyle/>
          <a:p>
            <a:pPr algn="ctr">
              <a:lnSpc>
                <a:spcPct val="150000"/>
              </a:lnSpc>
            </a:pPr>
            <a:r>
              <a:rPr lang="zh-CN" altLang="en-US" sz="5400" b="1" spc="225" dirty="0">
                <a:solidFill>
                  <a:srgbClr val="A2CD85"/>
                </a:solidFill>
                <a:latin typeface="微软雅黑" panose="020B0503020204020204" pitchFamily="34" charset="-122"/>
                <a:ea typeface="微软雅黑" panose="020B0503020204020204" pitchFamily="34" charset="-122"/>
              </a:rPr>
              <a:t>何谓</a:t>
            </a:r>
            <a:r>
              <a:rPr lang="zh-CN" altLang="en-US" sz="5400" b="1" spc="225" dirty="0">
                <a:solidFill>
                  <a:prstClr val="white"/>
                </a:solidFill>
                <a:latin typeface="微软雅黑" panose="020B0503020204020204" pitchFamily="34" charset="-122"/>
                <a:ea typeface="微软雅黑" panose="020B0503020204020204" pitchFamily="34" charset="-122"/>
              </a:rPr>
              <a:t>大数据？</a:t>
            </a:r>
          </a:p>
        </p:txBody>
      </p:sp>
    </p:spTree>
    <p:extLst>
      <p:ext uri="{BB962C8B-B14F-4D97-AF65-F5344CB8AC3E}">
        <p14:creationId xmlns:p14="http://schemas.microsoft.com/office/powerpoint/2010/main" val="3082683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9"/>
          <p:cNvSpPr>
            <a:spLocks/>
          </p:cNvSpPr>
          <p:nvPr/>
        </p:nvSpPr>
        <p:spPr bwMode="gray">
          <a:xfrm>
            <a:off x="3504020" y="3873077"/>
            <a:ext cx="6177600" cy="75776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pPr>
              <a:defRPr/>
            </a:pPr>
            <a:endParaRPr lang="zh-CN" altLang="en-US" sz="2160">
              <a:cs typeface="Arial" panose="020B0604020202020204" pitchFamily="34" charset="0"/>
            </a:endParaRPr>
          </a:p>
        </p:txBody>
      </p:sp>
      <p:sp>
        <p:nvSpPr>
          <p:cNvPr id="26" name="Freeform 10"/>
          <p:cNvSpPr>
            <a:spLocks/>
          </p:cNvSpPr>
          <p:nvPr/>
        </p:nvSpPr>
        <p:spPr bwMode="gray">
          <a:xfrm>
            <a:off x="2662011" y="3873077"/>
            <a:ext cx="731520" cy="75776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pPr>
              <a:defRPr/>
            </a:pPr>
            <a:endParaRPr lang="zh-CN" altLang="en-US" sz="2160" b="1">
              <a:latin typeface="Arial" panose="020B0604020202020204" pitchFamily="34" charset="0"/>
              <a:cs typeface="Arial" panose="020B0604020202020204" pitchFamily="34" charset="0"/>
            </a:endParaRPr>
          </a:p>
        </p:txBody>
      </p:sp>
      <p:sp>
        <p:nvSpPr>
          <p:cNvPr id="27" name="Freeform 11"/>
          <p:cNvSpPr>
            <a:spLocks/>
          </p:cNvSpPr>
          <p:nvPr/>
        </p:nvSpPr>
        <p:spPr bwMode="gray">
          <a:xfrm>
            <a:off x="3504020" y="2953844"/>
            <a:ext cx="6177600" cy="75776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endParaRPr lang="zh-CN" altLang="en-US" sz="2160" b="1">
              <a:latin typeface="Arial" panose="020B0604020202020204" pitchFamily="34" charset="0"/>
              <a:cs typeface="Arial" panose="020B0604020202020204" pitchFamily="34" charset="0"/>
            </a:endParaRPr>
          </a:p>
        </p:txBody>
      </p:sp>
      <p:sp>
        <p:nvSpPr>
          <p:cNvPr id="28" name="Freeform 12"/>
          <p:cNvSpPr>
            <a:spLocks/>
          </p:cNvSpPr>
          <p:nvPr/>
        </p:nvSpPr>
        <p:spPr bwMode="gray">
          <a:xfrm>
            <a:off x="2662011" y="2953844"/>
            <a:ext cx="731520" cy="75776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endParaRPr lang="zh-CN" altLang="en-US" sz="2160" b="1">
              <a:latin typeface="Arial" panose="020B0604020202020204" pitchFamily="34" charset="0"/>
              <a:cs typeface="Arial" panose="020B0604020202020204" pitchFamily="34" charset="0"/>
            </a:endParaRPr>
          </a:p>
        </p:txBody>
      </p:sp>
      <p:sp>
        <p:nvSpPr>
          <p:cNvPr id="29" name="Text Box 13">
            <a:hlinkClick r:id="rId3" action="ppaction://hlinksldjump"/>
          </p:cNvPr>
          <p:cNvSpPr txBox="1">
            <a:spLocks noChangeArrowheads="1"/>
          </p:cNvSpPr>
          <p:nvPr/>
        </p:nvSpPr>
        <p:spPr bwMode="gray">
          <a:xfrm>
            <a:off x="3689639" y="3089395"/>
            <a:ext cx="5917410" cy="523220"/>
          </a:xfrm>
          <a:prstGeom prst="rect">
            <a:avLst/>
          </a:prstGeom>
          <a:noFill/>
          <a:ln w="9525">
            <a:noFill/>
            <a:miter lim="800000"/>
            <a:headEnd/>
            <a:tailEnd/>
          </a:ln>
          <a:effectLst>
            <a:outerShdw dist="17961" dir="2700000" algn="ctr" rotWithShape="0">
              <a:srgbClr val="333333">
                <a:alpha val="50000"/>
              </a:srgbClr>
            </a:outerShdw>
          </a:effectLst>
        </p:spPr>
        <p:txBody>
          <a:bodyPr wrap="square">
            <a:spAutoFit/>
          </a:bodyPr>
          <a:lstStyle/>
          <a:p>
            <a:pPr lvl="0"/>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大数据与云计算</a:t>
            </a:r>
          </a:p>
        </p:txBody>
      </p:sp>
      <p:sp>
        <p:nvSpPr>
          <p:cNvPr id="42" name="Text Box 16"/>
          <p:cNvSpPr txBox="1">
            <a:spLocks noChangeArrowheads="1"/>
          </p:cNvSpPr>
          <p:nvPr/>
        </p:nvSpPr>
        <p:spPr bwMode="gray">
          <a:xfrm>
            <a:off x="2875817" y="2951308"/>
            <a:ext cx="365760" cy="757130"/>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a:spcBef>
                <a:spcPct val="50000"/>
              </a:spcBef>
            </a:pPr>
            <a:r>
              <a:rPr lang="en-US" altLang="zh-CN" sz="4320" b="1" dirty="0">
                <a:solidFill>
                  <a:schemeClr val="bg1"/>
                </a:solidFill>
                <a:latin typeface="Arial" panose="020B0604020202020204" pitchFamily="34" charset="0"/>
                <a:cs typeface="Arial" panose="020B0604020202020204" pitchFamily="34" charset="0"/>
              </a:rPr>
              <a:t>2</a:t>
            </a:r>
          </a:p>
        </p:txBody>
      </p:sp>
      <p:sp>
        <p:nvSpPr>
          <p:cNvPr id="46" name="Text Box 17"/>
          <p:cNvSpPr txBox="1">
            <a:spLocks noChangeArrowheads="1"/>
          </p:cNvSpPr>
          <p:nvPr/>
        </p:nvSpPr>
        <p:spPr bwMode="gray">
          <a:xfrm>
            <a:off x="2894105" y="3830782"/>
            <a:ext cx="365760" cy="757130"/>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a:spcBef>
                <a:spcPct val="50000"/>
              </a:spcBef>
            </a:pPr>
            <a:r>
              <a:rPr lang="en-US" altLang="zh-CN" sz="4320" b="1" dirty="0">
                <a:solidFill>
                  <a:schemeClr val="bg1"/>
                </a:solidFill>
                <a:latin typeface="Arial" panose="020B0604020202020204" pitchFamily="34" charset="0"/>
                <a:cs typeface="Arial" panose="020B0604020202020204" pitchFamily="34" charset="0"/>
              </a:rPr>
              <a:t>3</a:t>
            </a:r>
          </a:p>
        </p:txBody>
      </p:sp>
      <p:sp>
        <p:nvSpPr>
          <p:cNvPr id="40" name="Text Box 14">
            <a:hlinkClick r:id="" action="ppaction://noaction"/>
          </p:cNvPr>
          <p:cNvSpPr txBox="1">
            <a:spLocks noChangeArrowheads="1"/>
          </p:cNvSpPr>
          <p:nvPr/>
        </p:nvSpPr>
        <p:spPr bwMode="gray">
          <a:xfrm>
            <a:off x="3689632" y="4019804"/>
            <a:ext cx="5788800" cy="523220"/>
          </a:xfrm>
          <a:prstGeom prst="rect">
            <a:avLst/>
          </a:prstGeom>
          <a:noFill/>
          <a:ln w="9525">
            <a:noFill/>
            <a:miter lim="800000"/>
            <a:headEnd/>
            <a:tailEnd/>
          </a:ln>
          <a:effectLst>
            <a:outerShdw dist="17961" dir="2700000" algn="ctr" rotWithShape="0">
              <a:srgbClr val="333333">
                <a:alpha val="50000"/>
              </a:srgbClr>
            </a:outerShdw>
          </a:effectLst>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数据中心基础</a:t>
            </a:r>
          </a:p>
        </p:txBody>
      </p:sp>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内容</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11">
            <a:extLst>
              <a:ext uri="{FF2B5EF4-FFF2-40B4-BE49-F238E27FC236}">
                <a16:creationId xmlns:a16="http://schemas.microsoft.com/office/drawing/2014/main" id="{9AA15A08-FC72-4DC3-BF36-28BB3FA00D8E}"/>
              </a:ext>
            </a:extLst>
          </p:cNvPr>
          <p:cNvSpPr>
            <a:spLocks/>
          </p:cNvSpPr>
          <p:nvPr/>
        </p:nvSpPr>
        <p:spPr bwMode="gray">
          <a:xfrm>
            <a:off x="3504020" y="2032075"/>
            <a:ext cx="6177600" cy="75776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headEnd/>
            <a:tailEnd/>
          </a:ln>
          <a:effectLst/>
        </p:spPr>
        <p:txBody>
          <a:bodyPr wrap="none" anchor="ctr"/>
          <a:lstStyle/>
          <a:p>
            <a:pPr>
              <a:defRPr/>
            </a:pPr>
            <a:endParaRPr lang="zh-CN" altLang="en-US" sz="2160">
              <a:cs typeface="Arial" panose="020B0604020202020204" pitchFamily="34" charset="0"/>
            </a:endParaRPr>
          </a:p>
        </p:txBody>
      </p:sp>
      <p:sp>
        <p:nvSpPr>
          <p:cNvPr id="23" name="Freeform 12">
            <a:extLst>
              <a:ext uri="{FF2B5EF4-FFF2-40B4-BE49-F238E27FC236}">
                <a16:creationId xmlns:a16="http://schemas.microsoft.com/office/drawing/2014/main" id="{866133EF-8215-4EF6-98B6-841B57483347}"/>
              </a:ext>
            </a:extLst>
          </p:cNvPr>
          <p:cNvSpPr>
            <a:spLocks/>
          </p:cNvSpPr>
          <p:nvPr/>
        </p:nvSpPr>
        <p:spPr bwMode="gray">
          <a:xfrm>
            <a:off x="2662011" y="2032075"/>
            <a:ext cx="731520" cy="75776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headEnd/>
            <a:tailEnd/>
          </a:ln>
          <a:effectLst/>
        </p:spPr>
        <p:txBody>
          <a:bodyPr wrap="none" anchor="ctr"/>
          <a:lstStyle/>
          <a:p>
            <a:pPr>
              <a:defRPr/>
            </a:pPr>
            <a:endParaRPr lang="zh-CN" altLang="en-US" sz="2160" b="1">
              <a:latin typeface="Arial" panose="020B0604020202020204" pitchFamily="34" charset="0"/>
              <a:cs typeface="Arial" panose="020B0604020202020204" pitchFamily="34" charset="0"/>
            </a:endParaRPr>
          </a:p>
        </p:txBody>
      </p:sp>
      <p:sp>
        <p:nvSpPr>
          <p:cNvPr id="24" name="Text Box 13">
            <a:hlinkClick r:id="rId3" action="ppaction://hlinksldjump"/>
            <a:extLst>
              <a:ext uri="{FF2B5EF4-FFF2-40B4-BE49-F238E27FC236}">
                <a16:creationId xmlns:a16="http://schemas.microsoft.com/office/drawing/2014/main" id="{E836F94A-F367-41D2-B5CB-D0EB35C874A5}"/>
              </a:ext>
            </a:extLst>
          </p:cNvPr>
          <p:cNvSpPr txBox="1">
            <a:spLocks noChangeArrowheads="1"/>
          </p:cNvSpPr>
          <p:nvPr/>
        </p:nvSpPr>
        <p:spPr bwMode="gray">
          <a:xfrm>
            <a:off x="3689639" y="2167626"/>
            <a:ext cx="5917410" cy="523220"/>
          </a:xfrm>
          <a:prstGeom prst="rect">
            <a:avLst/>
          </a:prstGeom>
          <a:noFill/>
          <a:ln w="9525">
            <a:noFill/>
            <a:miter lim="800000"/>
            <a:headEnd/>
            <a:tailEnd/>
          </a:ln>
          <a:effectLst>
            <a:outerShdw dist="17961" dir="2700000" algn="ctr" rotWithShape="0">
              <a:srgbClr val="333333">
                <a:alpha val="50000"/>
              </a:srgbClr>
            </a:outerShdw>
          </a:effectLst>
        </p:spPr>
        <p:txBody>
          <a:bodyPr wrap="square">
            <a:spAutoFit/>
          </a:bodyPr>
          <a:lstStyle/>
          <a:p>
            <a:pPr lvl="0"/>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云计算背景</a:t>
            </a:r>
          </a:p>
        </p:txBody>
      </p:sp>
      <p:sp>
        <p:nvSpPr>
          <p:cNvPr id="31" name="Text Box 16">
            <a:extLst>
              <a:ext uri="{FF2B5EF4-FFF2-40B4-BE49-F238E27FC236}">
                <a16:creationId xmlns:a16="http://schemas.microsoft.com/office/drawing/2014/main" id="{57803818-08EA-46C3-ACE1-B610495C2593}"/>
              </a:ext>
            </a:extLst>
          </p:cNvPr>
          <p:cNvSpPr txBox="1">
            <a:spLocks noChangeArrowheads="1"/>
          </p:cNvSpPr>
          <p:nvPr/>
        </p:nvSpPr>
        <p:spPr bwMode="gray">
          <a:xfrm>
            <a:off x="2875817" y="2029539"/>
            <a:ext cx="365760" cy="757130"/>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a:spcBef>
                <a:spcPct val="50000"/>
              </a:spcBef>
            </a:pPr>
            <a:r>
              <a:rPr lang="en-US" altLang="zh-CN" sz="4320" b="1" dirty="0">
                <a:solidFill>
                  <a:schemeClr val="bg1"/>
                </a:solidFill>
                <a:latin typeface="Arial" panose="020B0604020202020204" pitchFamily="34" charset="0"/>
                <a:cs typeface="Arial" panose="020B0604020202020204" pitchFamily="34" charset="0"/>
              </a:rPr>
              <a:t>1</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E70F282-D432-40B3-A313-E3DAF5BF91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003C1C8A-9355-474F-B6F6-720297EE153E}"/>
              </a:ext>
            </a:extLst>
          </p:cNvPr>
          <p:cNvPicPr>
            <a:picLocks noChangeAspect="1"/>
          </p:cNvPicPr>
          <p:nvPr/>
        </p:nvPicPr>
        <p:blipFill rotWithShape="1">
          <a:blip r:embed="rId3">
            <a:extLst>
              <a:ext uri="{28A0092B-C50C-407E-A947-70E740481C1C}">
                <a14:useLocalDpi xmlns:a14="http://schemas.microsoft.com/office/drawing/2010/main" val="0"/>
              </a:ext>
            </a:extLst>
          </a:blip>
          <a:srcRect l="11563" r="11642"/>
          <a:stretch/>
        </p:blipFill>
        <p:spPr>
          <a:xfrm>
            <a:off x="0" y="0"/>
            <a:ext cx="12192000" cy="6870906"/>
          </a:xfrm>
          <a:prstGeom prst="rect">
            <a:avLst/>
          </a:prstGeom>
        </p:spPr>
      </p:pic>
      <p:grpSp>
        <p:nvGrpSpPr>
          <p:cNvPr id="8" name="组合 7">
            <a:extLst>
              <a:ext uri="{FF2B5EF4-FFF2-40B4-BE49-F238E27FC236}">
                <a16:creationId xmlns:a16="http://schemas.microsoft.com/office/drawing/2014/main" id="{04C4A61E-DFEC-41A3-92B9-3591D5801369}"/>
              </a:ext>
            </a:extLst>
          </p:cNvPr>
          <p:cNvGrpSpPr/>
          <p:nvPr/>
        </p:nvGrpSpPr>
        <p:grpSpPr>
          <a:xfrm>
            <a:off x="2457451" y="2333626"/>
            <a:ext cx="9734550" cy="2198892"/>
            <a:chOff x="2031316" y="2463800"/>
            <a:chExt cx="10160684" cy="2385756"/>
          </a:xfrm>
        </p:grpSpPr>
        <p:sp>
          <p:nvSpPr>
            <p:cNvPr id="9" name="矩形 8">
              <a:extLst>
                <a:ext uri="{FF2B5EF4-FFF2-40B4-BE49-F238E27FC236}">
                  <a16:creationId xmlns:a16="http://schemas.microsoft.com/office/drawing/2014/main" id="{3F39B690-2261-4A87-BF39-12293F650F1B}"/>
                </a:ext>
              </a:extLst>
            </p:cNvPr>
            <p:cNvSpPr/>
            <p:nvPr/>
          </p:nvSpPr>
          <p:spPr>
            <a:xfrm>
              <a:off x="2031316" y="2463800"/>
              <a:ext cx="10160684" cy="2298700"/>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9E6B9A3C-8A48-474A-823A-65D084B1C7F5}"/>
                </a:ext>
              </a:extLst>
            </p:cNvPr>
            <p:cNvSpPr/>
            <p:nvPr/>
          </p:nvSpPr>
          <p:spPr>
            <a:xfrm>
              <a:off x="3479116" y="2597487"/>
              <a:ext cx="8712884" cy="2252069"/>
            </a:xfrm>
            <a:prstGeom prst="rect">
              <a:avLst/>
            </a:prstGeom>
          </p:spPr>
          <p:txBody>
            <a:bodyPr wrap="square">
              <a:spAutoFit/>
            </a:bodyPr>
            <a:lstStyle/>
            <a:p>
              <a:pPr>
                <a:lnSpc>
                  <a:spcPct val="150000"/>
                </a:lnSpc>
              </a:pPr>
              <a:r>
                <a:rPr lang="zh-CN" altLang="en-US" sz="2400" spc="225" dirty="0">
                  <a:solidFill>
                    <a:prstClr val="white"/>
                  </a:solidFill>
                  <a:latin typeface="微软雅黑" panose="020B0503020204020204" pitchFamily="34" charset="-122"/>
                  <a:ea typeface="微软雅黑" panose="020B0503020204020204" pitchFamily="34" charset="-122"/>
                </a:rPr>
                <a:t>海量数据或巨量数据，其规模巨大到无法通过目前主流的计算机系统在合理时间内获取、存储、管理、处理并提炼以帮助使用者决策。</a:t>
              </a:r>
            </a:p>
          </p:txBody>
        </p:sp>
        <p:sp>
          <p:nvSpPr>
            <p:cNvPr id="11" name="矩形 10">
              <a:extLst>
                <a:ext uri="{FF2B5EF4-FFF2-40B4-BE49-F238E27FC236}">
                  <a16:creationId xmlns:a16="http://schemas.microsoft.com/office/drawing/2014/main" id="{EDCAFE5C-39AB-4DF1-9F8E-7BF1614C01CD}"/>
                </a:ext>
              </a:extLst>
            </p:cNvPr>
            <p:cNvSpPr/>
            <p:nvPr/>
          </p:nvSpPr>
          <p:spPr>
            <a:xfrm>
              <a:off x="2031316" y="2463800"/>
              <a:ext cx="1155700" cy="2298700"/>
            </a:xfrm>
            <a:prstGeom prst="rect">
              <a:avLst/>
            </a:prstGeom>
            <a:solidFill>
              <a:srgbClr val="7AB85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5D37C29-E8DE-4C4C-88DB-6A9B5C7F9232}"/>
                </a:ext>
              </a:extLst>
            </p:cNvPr>
            <p:cNvSpPr/>
            <p:nvPr/>
          </p:nvSpPr>
          <p:spPr>
            <a:xfrm>
              <a:off x="2286000" y="3006635"/>
              <a:ext cx="567541" cy="1272143"/>
            </a:xfrm>
            <a:prstGeom prst="rect">
              <a:avLst/>
            </a:prstGeom>
          </p:spPr>
          <p:txBody>
            <a:bodyPr wrap="none">
              <a:spAutoFit/>
            </a:bodyPr>
            <a:lstStyle/>
            <a:p>
              <a:r>
                <a:rPr lang="zh-CN" altLang="en-US" sz="2800" b="1" kern="500" dirty="0">
                  <a:solidFill>
                    <a:prstClr val="white"/>
                  </a:solidFill>
                  <a:latin typeface="微软雅黑" panose="020B0503020204020204" pitchFamily="34" charset="-122"/>
                  <a:ea typeface="微软雅黑" panose="020B0503020204020204" pitchFamily="34" charset="-122"/>
                </a:rPr>
                <a:t>定</a:t>
              </a:r>
              <a:endParaRPr lang="en-US" altLang="zh-CN" sz="2800" b="1" kern="500" dirty="0">
                <a:solidFill>
                  <a:prstClr val="white"/>
                </a:solidFill>
                <a:latin typeface="微软雅黑" panose="020B0503020204020204" pitchFamily="34" charset="-122"/>
                <a:ea typeface="微软雅黑" panose="020B0503020204020204" pitchFamily="34" charset="-122"/>
              </a:endParaRPr>
            </a:p>
            <a:p>
              <a:r>
                <a:rPr lang="zh-CN" altLang="en-US" sz="2800" b="1" kern="500" dirty="0">
                  <a:solidFill>
                    <a:prstClr val="white"/>
                  </a:solidFill>
                  <a:latin typeface="微软雅黑" panose="020B0503020204020204" pitchFamily="34" charset="-122"/>
                  <a:ea typeface="微软雅黑" panose="020B0503020204020204" pitchFamily="34" charset="-122"/>
                </a:rPr>
                <a:t>义</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07021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大数据时代</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8CF0B8C5-3E48-43F4-A12A-E061479E15B0}"/>
              </a:ext>
            </a:extLst>
          </p:cNvPr>
          <p:cNvSpPr/>
          <p:nvPr/>
        </p:nvSpPr>
        <p:spPr>
          <a:xfrm>
            <a:off x="917191" y="1421188"/>
            <a:ext cx="3464410" cy="415498"/>
          </a:xfrm>
          <a:prstGeom prst="rect">
            <a:avLst/>
          </a:prstGeom>
        </p:spPr>
        <p:txBody>
          <a:bodyPr wrap="square">
            <a:spAutoFit/>
          </a:bodyPr>
          <a:lstStyle/>
          <a:p>
            <a:r>
              <a:rPr lang="zh-CN" altLang="en-US" sz="2100" b="1" kern="500" spc="225" dirty="0">
                <a:solidFill>
                  <a:prstClr val="white"/>
                </a:solidFill>
                <a:latin typeface="微软雅黑" panose="020B0503020204020204" pitchFamily="34" charset="-122"/>
                <a:ea typeface="微软雅黑" panose="020B0503020204020204" pitchFamily="34" charset="-122"/>
              </a:rPr>
              <a:t>一：</a:t>
            </a:r>
            <a:r>
              <a:rPr lang="zh-CN" altLang="zh-CN" sz="2100" b="1" kern="500" spc="225" dirty="0">
                <a:solidFill>
                  <a:prstClr val="white"/>
                </a:solidFill>
                <a:latin typeface="微软雅黑" panose="020B0503020204020204" pitchFamily="34" charset="-122"/>
                <a:ea typeface="微软雅黑" panose="020B0503020204020204" pitchFamily="34" charset="-122"/>
              </a:rPr>
              <a:t>数据产生方式的改变</a:t>
            </a:r>
            <a:endParaRPr lang="zh-CN" altLang="en-US" sz="2100" b="1" spc="225" dirty="0">
              <a:solidFill>
                <a:prstClr val="white"/>
              </a:solidFill>
              <a:latin typeface="微软雅黑" panose="020B0503020204020204" pitchFamily="34" charset="-122"/>
              <a:ea typeface="微软雅黑" panose="020B0503020204020204" pitchFamily="34" charset="-122"/>
            </a:endParaRPr>
          </a:p>
        </p:txBody>
      </p:sp>
      <p:sp>
        <p:nvSpPr>
          <p:cNvPr id="13" name="任意多边形 49">
            <a:extLst>
              <a:ext uri="{FF2B5EF4-FFF2-40B4-BE49-F238E27FC236}">
                <a16:creationId xmlns:a16="http://schemas.microsoft.com/office/drawing/2014/main" id="{7981BA66-A173-424B-B1C3-D9025A71E14F}"/>
              </a:ext>
            </a:extLst>
          </p:cNvPr>
          <p:cNvSpPr/>
          <p:nvPr/>
        </p:nvSpPr>
        <p:spPr>
          <a:xfrm>
            <a:off x="6665738" y="3768282"/>
            <a:ext cx="333410" cy="73098"/>
          </a:xfrm>
          <a:custGeom>
            <a:avLst/>
            <a:gdLst>
              <a:gd name="connsiteX0" fmla="*/ 0 w 362857"/>
              <a:gd name="connsiteY0" fmla="*/ 79555 h 79555"/>
              <a:gd name="connsiteX1" fmla="*/ 217714 w 362857"/>
              <a:gd name="connsiteY1" fmla="*/ 6983 h 79555"/>
              <a:gd name="connsiteX2" fmla="*/ 362857 w 362857"/>
              <a:gd name="connsiteY2" fmla="*/ 6983 h 79555"/>
            </a:gdLst>
            <a:ahLst/>
            <a:cxnLst>
              <a:cxn ang="0">
                <a:pos x="connsiteX0" y="connsiteY0"/>
              </a:cxn>
              <a:cxn ang="0">
                <a:pos x="connsiteX1" y="connsiteY1"/>
              </a:cxn>
              <a:cxn ang="0">
                <a:pos x="connsiteX2" y="connsiteY2"/>
              </a:cxn>
            </a:cxnLst>
            <a:rect l="l" t="t" r="r" b="b"/>
            <a:pathLst>
              <a:path w="362857" h="79555">
                <a:moveTo>
                  <a:pt x="0" y="79555"/>
                </a:moveTo>
                <a:cubicBezTo>
                  <a:pt x="78619" y="49316"/>
                  <a:pt x="157238" y="19078"/>
                  <a:pt x="217714" y="6983"/>
                </a:cubicBezTo>
                <a:cubicBezTo>
                  <a:pt x="278190" y="-5112"/>
                  <a:pt x="320523" y="935"/>
                  <a:pt x="362857" y="6983"/>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
        <p:nvSpPr>
          <p:cNvPr id="14" name="椭圆 13">
            <a:extLst>
              <a:ext uri="{FF2B5EF4-FFF2-40B4-BE49-F238E27FC236}">
                <a16:creationId xmlns:a16="http://schemas.microsoft.com/office/drawing/2014/main" id="{F4B3F95F-9E67-40EA-9B0C-1111D109ACCC}"/>
              </a:ext>
            </a:extLst>
          </p:cNvPr>
          <p:cNvSpPr/>
          <p:nvPr/>
        </p:nvSpPr>
        <p:spPr>
          <a:xfrm>
            <a:off x="5113162" y="2795074"/>
            <a:ext cx="1600203" cy="1600203"/>
          </a:xfrm>
          <a:prstGeom prst="ellipse">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
        <p:nvSpPr>
          <p:cNvPr id="15" name="椭圆 14">
            <a:extLst>
              <a:ext uri="{FF2B5EF4-FFF2-40B4-BE49-F238E27FC236}">
                <a16:creationId xmlns:a16="http://schemas.microsoft.com/office/drawing/2014/main" id="{C38C1A0B-A239-4869-AFBB-79BE6775D59B}"/>
              </a:ext>
            </a:extLst>
          </p:cNvPr>
          <p:cNvSpPr/>
          <p:nvPr/>
        </p:nvSpPr>
        <p:spPr>
          <a:xfrm>
            <a:off x="5233015" y="2911676"/>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
        <p:nvSpPr>
          <p:cNvPr id="16" name="文本框 15">
            <a:extLst>
              <a:ext uri="{FF2B5EF4-FFF2-40B4-BE49-F238E27FC236}">
                <a16:creationId xmlns:a16="http://schemas.microsoft.com/office/drawing/2014/main" id="{EB5F18BF-85E9-408B-87AD-C8110C38AD5F}"/>
              </a:ext>
            </a:extLst>
          </p:cNvPr>
          <p:cNvSpPr txBox="1"/>
          <p:nvPr/>
        </p:nvSpPr>
        <p:spPr>
          <a:xfrm>
            <a:off x="5616343" y="3664217"/>
            <a:ext cx="731290" cy="600164"/>
          </a:xfrm>
          <a:prstGeom prst="rect">
            <a:avLst/>
          </a:prstGeom>
          <a:noFill/>
        </p:spPr>
        <p:txBody>
          <a:bodyPr wrap="none" rtlCol="0">
            <a:spAutoFit/>
          </a:bodyPr>
          <a:lstStyle/>
          <a:p>
            <a:r>
              <a:rPr lang="en-US" altLang="zh-CN" sz="3300" b="1" dirty="0">
                <a:solidFill>
                  <a:prstClr val="white"/>
                </a:solidFill>
                <a:latin typeface="Arial" panose="020B0604020202020204" pitchFamily="34" charset="0"/>
                <a:ea typeface="微软雅黑" panose="020B0503020204020204" pitchFamily="34" charset="-122"/>
              </a:rPr>
              <a:t>1C</a:t>
            </a:r>
            <a:endParaRPr lang="zh-CN" altLang="en-US" sz="3300" b="1" dirty="0">
              <a:solidFill>
                <a:prstClr val="white"/>
              </a:solidFill>
              <a:latin typeface="Arial" panose="020B06040202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D3492235-2921-4764-A24C-20F8F3E962EC}"/>
              </a:ext>
            </a:extLst>
          </p:cNvPr>
          <p:cNvSpPr/>
          <p:nvPr/>
        </p:nvSpPr>
        <p:spPr>
          <a:xfrm>
            <a:off x="5607327" y="3018096"/>
            <a:ext cx="702436" cy="600164"/>
          </a:xfrm>
          <a:prstGeom prst="rect">
            <a:avLst/>
          </a:prstGeom>
        </p:spPr>
        <p:txBody>
          <a:bodyPr wrap="none">
            <a:spAutoFit/>
          </a:bodyPr>
          <a:lstStyle/>
          <a:p>
            <a:r>
              <a:rPr lang="en-US" altLang="zh-CN" sz="3300" b="1" dirty="0">
                <a:solidFill>
                  <a:prstClr val="white"/>
                </a:solidFill>
                <a:latin typeface="Arial" panose="020B0604020202020204" pitchFamily="34" charset="0"/>
                <a:ea typeface="微软雅黑" panose="020B0503020204020204" pitchFamily="34" charset="-122"/>
              </a:rPr>
              <a:t>4V</a:t>
            </a:r>
          </a:p>
        </p:txBody>
      </p:sp>
      <p:sp>
        <p:nvSpPr>
          <p:cNvPr id="18" name="加号 17">
            <a:extLst>
              <a:ext uri="{FF2B5EF4-FFF2-40B4-BE49-F238E27FC236}">
                <a16:creationId xmlns:a16="http://schemas.microsoft.com/office/drawing/2014/main" id="{6001C054-C404-47E5-A6B0-4654FD8ADC3B}"/>
              </a:ext>
            </a:extLst>
          </p:cNvPr>
          <p:cNvSpPr/>
          <p:nvPr/>
        </p:nvSpPr>
        <p:spPr>
          <a:xfrm>
            <a:off x="5818445" y="3465883"/>
            <a:ext cx="227803" cy="258587"/>
          </a:xfrm>
          <a:prstGeom prst="mathPlus">
            <a:avLst>
              <a:gd name="adj1" fmla="val 167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grpSp>
        <p:nvGrpSpPr>
          <p:cNvPr id="19" name="组合 18">
            <a:extLst>
              <a:ext uri="{FF2B5EF4-FFF2-40B4-BE49-F238E27FC236}">
                <a16:creationId xmlns:a16="http://schemas.microsoft.com/office/drawing/2014/main" id="{5ADAA316-C92B-41A6-A781-DF8294C43648}"/>
              </a:ext>
            </a:extLst>
          </p:cNvPr>
          <p:cNvGrpSpPr/>
          <p:nvPr/>
        </p:nvGrpSpPr>
        <p:grpSpPr>
          <a:xfrm>
            <a:off x="6998363" y="3644482"/>
            <a:ext cx="3191547" cy="369332"/>
            <a:chOff x="7892654" y="2137018"/>
            <a:chExt cx="2974744" cy="492442"/>
          </a:xfrm>
        </p:grpSpPr>
        <p:sp>
          <p:nvSpPr>
            <p:cNvPr id="20" name="圆角矩形 28">
              <a:extLst>
                <a:ext uri="{FF2B5EF4-FFF2-40B4-BE49-F238E27FC236}">
                  <a16:creationId xmlns:a16="http://schemas.microsoft.com/office/drawing/2014/main" id="{71906CBC-5DD6-4B9E-9FC0-E427A92DEE9E}"/>
                </a:ext>
              </a:extLst>
            </p:cNvPr>
            <p:cNvSpPr/>
            <p:nvPr/>
          </p:nvSpPr>
          <p:spPr>
            <a:xfrm>
              <a:off x="7892654" y="2152928"/>
              <a:ext cx="2974744" cy="42984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
          <p:nvSpPr>
            <p:cNvPr id="21" name="矩形 20">
              <a:extLst>
                <a:ext uri="{FF2B5EF4-FFF2-40B4-BE49-F238E27FC236}">
                  <a16:creationId xmlns:a16="http://schemas.microsoft.com/office/drawing/2014/main" id="{1E2BA5B6-6E55-4BD4-9F55-BFFE66E10543}"/>
                </a:ext>
              </a:extLst>
            </p:cNvPr>
            <p:cNvSpPr/>
            <p:nvPr/>
          </p:nvSpPr>
          <p:spPr>
            <a:xfrm>
              <a:off x="8494427" y="2137018"/>
              <a:ext cx="1997925" cy="492442"/>
            </a:xfrm>
            <a:prstGeom prst="rect">
              <a:avLst/>
            </a:prstGeom>
          </p:spPr>
          <p:txBody>
            <a:bodyPr wrap="none">
              <a:spAutoFit/>
            </a:bodyPr>
            <a:lstStyle/>
            <a:p>
              <a:pPr algn="ctr"/>
              <a:r>
                <a:rPr lang="zh-CN" altLang="en-US" kern="500" spc="225" dirty="0">
                  <a:solidFill>
                    <a:prstClr val="white"/>
                  </a:solidFill>
                  <a:latin typeface="Arial" panose="020B0604020202020204" pitchFamily="34" charset="0"/>
                  <a:ea typeface="微软雅黑" panose="020B0503020204020204" pitchFamily="34" charset="-122"/>
                </a:rPr>
                <a:t>多样（</a:t>
              </a:r>
              <a:r>
                <a:rPr lang="en-US" altLang="zh-CN" b="1" kern="500" spc="225" dirty="0">
                  <a:solidFill>
                    <a:srgbClr val="7AB850"/>
                  </a:solidFill>
                  <a:latin typeface="Arial" panose="020B0604020202020204" pitchFamily="34" charset="0"/>
                  <a:ea typeface="微软雅黑" panose="020B0503020204020204" pitchFamily="34" charset="-122"/>
                </a:rPr>
                <a:t>V</a:t>
              </a:r>
              <a:r>
                <a:rPr lang="en-US" altLang="zh-CN" kern="500" spc="225" dirty="0">
                  <a:solidFill>
                    <a:prstClr val="white"/>
                  </a:solidFill>
                  <a:latin typeface="Arial" panose="020B0604020202020204" pitchFamily="34" charset="0"/>
                  <a:ea typeface="微软雅黑" panose="020B0503020204020204" pitchFamily="34" charset="-122"/>
                </a:rPr>
                <a:t>ariety</a:t>
              </a:r>
              <a:r>
                <a:rPr lang="zh-CN" altLang="en-US" kern="500" spc="225" dirty="0">
                  <a:solidFill>
                    <a:prstClr val="white"/>
                  </a:solidFill>
                  <a:latin typeface="Arial" panose="020B0604020202020204" pitchFamily="34" charset="0"/>
                  <a:ea typeface="微软雅黑" panose="020B0503020204020204" pitchFamily="34" charset="-122"/>
                </a:rPr>
                <a:t>）</a:t>
              </a:r>
              <a:endParaRPr lang="zh-CN" altLang="en-US" spc="225" dirty="0">
                <a:solidFill>
                  <a:prstClr val="white"/>
                </a:solidFill>
                <a:latin typeface="Arial" panose="020B0604020202020204" pitchFamily="34" charset="0"/>
                <a:ea typeface="微软雅黑" panose="020B0503020204020204" pitchFamily="34" charset="-122"/>
              </a:endParaRPr>
            </a:p>
          </p:txBody>
        </p:sp>
      </p:grpSp>
      <p:grpSp>
        <p:nvGrpSpPr>
          <p:cNvPr id="22" name="组合 21">
            <a:extLst>
              <a:ext uri="{FF2B5EF4-FFF2-40B4-BE49-F238E27FC236}">
                <a16:creationId xmlns:a16="http://schemas.microsoft.com/office/drawing/2014/main" id="{C5CDDF04-F7EB-49DF-BF6D-561B1B8D6B91}"/>
              </a:ext>
            </a:extLst>
          </p:cNvPr>
          <p:cNvGrpSpPr/>
          <p:nvPr/>
        </p:nvGrpSpPr>
        <p:grpSpPr>
          <a:xfrm>
            <a:off x="1082061" y="3057462"/>
            <a:ext cx="3299540" cy="369332"/>
            <a:chOff x="7892654" y="2137018"/>
            <a:chExt cx="3160502" cy="492442"/>
          </a:xfrm>
        </p:grpSpPr>
        <p:sp>
          <p:nvSpPr>
            <p:cNvPr id="23" name="圆角矩形 34">
              <a:extLst>
                <a:ext uri="{FF2B5EF4-FFF2-40B4-BE49-F238E27FC236}">
                  <a16:creationId xmlns:a16="http://schemas.microsoft.com/office/drawing/2014/main" id="{33B707AA-8DBF-4AFA-915C-0621FD957D87}"/>
                </a:ext>
              </a:extLst>
            </p:cNvPr>
            <p:cNvSpPr/>
            <p:nvPr/>
          </p:nvSpPr>
          <p:spPr>
            <a:xfrm>
              <a:off x="7892654" y="2137020"/>
              <a:ext cx="3160502" cy="46166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
          <p:nvSpPr>
            <p:cNvPr id="24" name="矩形 23">
              <a:extLst>
                <a:ext uri="{FF2B5EF4-FFF2-40B4-BE49-F238E27FC236}">
                  <a16:creationId xmlns:a16="http://schemas.microsoft.com/office/drawing/2014/main" id="{02A1AD38-7E44-4D78-A3DF-EB218997BF81}"/>
                </a:ext>
              </a:extLst>
            </p:cNvPr>
            <p:cNvSpPr/>
            <p:nvPr/>
          </p:nvSpPr>
          <p:spPr>
            <a:xfrm>
              <a:off x="8308180" y="2137018"/>
              <a:ext cx="2588116" cy="492442"/>
            </a:xfrm>
            <a:prstGeom prst="rect">
              <a:avLst/>
            </a:prstGeom>
          </p:spPr>
          <p:txBody>
            <a:bodyPr wrap="none">
              <a:spAutoFit/>
            </a:bodyPr>
            <a:lstStyle/>
            <a:p>
              <a:pPr algn="ctr"/>
              <a:r>
                <a:rPr lang="zh-CN" altLang="en-US" kern="500" spc="225" dirty="0">
                  <a:solidFill>
                    <a:prstClr val="white"/>
                  </a:solidFill>
                  <a:latin typeface="Arial" panose="020B0604020202020204" pitchFamily="34" charset="0"/>
                  <a:ea typeface="微软雅黑" panose="020B0503020204020204" pitchFamily="34" charset="-122"/>
                </a:rPr>
                <a:t>快速（</a:t>
              </a:r>
              <a:r>
                <a:rPr lang="en-US" altLang="zh-CN" b="1" kern="500" spc="225" dirty="0">
                  <a:solidFill>
                    <a:srgbClr val="7AB850"/>
                  </a:solidFill>
                  <a:latin typeface="Arial" panose="020B0604020202020204" pitchFamily="34" charset="0"/>
                  <a:ea typeface="微软雅黑" panose="020B0503020204020204" pitchFamily="34" charset="-122"/>
                </a:rPr>
                <a:t>V</a:t>
              </a:r>
              <a:r>
                <a:rPr lang="en-US" altLang="zh-CN" kern="500" spc="225" dirty="0">
                  <a:solidFill>
                    <a:prstClr val="white"/>
                  </a:solidFill>
                  <a:latin typeface="Arial" panose="020B0604020202020204" pitchFamily="34" charset="0"/>
                  <a:ea typeface="微软雅黑" panose="020B0503020204020204" pitchFamily="34" charset="-122"/>
                </a:rPr>
                <a:t>elocity</a:t>
              </a:r>
              <a:r>
                <a:rPr lang="zh-CN" altLang="en-US" kern="500" spc="225" dirty="0">
                  <a:solidFill>
                    <a:prstClr val="white"/>
                  </a:solidFill>
                  <a:latin typeface="Arial" panose="020B0604020202020204" pitchFamily="34" charset="0"/>
                  <a:ea typeface="微软雅黑" panose="020B0503020204020204" pitchFamily="34" charset="-122"/>
                </a:rPr>
                <a:t>）</a:t>
              </a:r>
              <a:endParaRPr lang="zh-CN" altLang="en-US" spc="225" dirty="0">
                <a:solidFill>
                  <a:prstClr val="white"/>
                </a:solidFill>
                <a:latin typeface="Arial" panose="020B0604020202020204" pitchFamily="34" charset="0"/>
                <a:ea typeface="微软雅黑" panose="020B0503020204020204" pitchFamily="34" charset="-122"/>
              </a:endParaRPr>
            </a:p>
          </p:txBody>
        </p:sp>
      </p:grpSp>
      <p:grpSp>
        <p:nvGrpSpPr>
          <p:cNvPr id="25" name="组合 24">
            <a:extLst>
              <a:ext uri="{FF2B5EF4-FFF2-40B4-BE49-F238E27FC236}">
                <a16:creationId xmlns:a16="http://schemas.microsoft.com/office/drawing/2014/main" id="{6674EBEA-4FF8-435B-8518-937E4FEC2E94}"/>
              </a:ext>
            </a:extLst>
          </p:cNvPr>
          <p:cNvGrpSpPr/>
          <p:nvPr/>
        </p:nvGrpSpPr>
        <p:grpSpPr>
          <a:xfrm>
            <a:off x="1082061" y="1525268"/>
            <a:ext cx="3318754" cy="377931"/>
            <a:chOff x="7892654" y="2125553"/>
            <a:chExt cx="3884083" cy="503907"/>
          </a:xfrm>
        </p:grpSpPr>
        <p:sp>
          <p:nvSpPr>
            <p:cNvPr id="26" name="圆角矩形 37">
              <a:extLst>
                <a:ext uri="{FF2B5EF4-FFF2-40B4-BE49-F238E27FC236}">
                  <a16:creationId xmlns:a16="http://schemas.microsoft.com/office/drawing/2014/main" id="{28BB63E1-6F75-4071-A333-889AAD12443C}"/>
                </a:ext>
              </a:extLst>
            </p:cNvPr>
            <p:cNvSpPr/>
            <p:nvPr/>
          </p:nvSpPr>
          <p:spPr>
            <a:xfrm>
              <a:off x="7892654" y="2125553"/>
              <a:ext cx="3884083"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
          <p:nvSpPr>
            <p:cNvPr id="27" name="矩形 26">
              <a:extLst>
                <a:ext uri="{FF2B5EF4-FFF2-40B4-BE49-F238E27FC236}">
                  <a16:creationId xmlns:a16="http://schemas.microsoft.com/office/drawing/2014/main" id="{048B4BDA-B0F1-4CAE-B827-4C49EFAD6A10}"/>
                </a:ext>
              </a:extLst>
            </p:cNvPr>
            <p:cNvSpPr/>
            <p:nvPr/>
          </p:nvSpPr>
          <p:spPr>
            <a:xfrm>
              <a:off x="8334555" y="2137018"/>
              <a:ext cx="3202817" cy="492442"/>
            </a:xfrm>
            <a:prstGeom prst="rect">
              <a:avLst/>
            </a:prstGeom>
          </p:spPr>
          <p:txBody>
            <a:bodyPr wrap="none">
              <a:spAutoFit/>
            </a:bodyPr>
            <a:lstStyle/>
            <a:p>
              <a:pPr algn="ctr"/>
              <a:r>
                <a:rPr lang="zh-CN" altLang="en-US" kern="500" spc="225" dirty="0">
                  <a:solidFill>
                    <a:prstClr val="white"/>
                  </a:solidFill>
                  <a:latin typeface="Arial" panose="020B0604020202020204" pitchFamily="34" charset="0"/>
                  <a:ea typeface="微软雅黑" panose="020B0503020204020204" pitchFamily="34" charset="-122"/>
                </a:rPr>
                <a:t>价值密度低（</a:t>
              </a:r>
              <a:r>
                <a:rPr lang="en-US" altLang="zh-CN" b="1" kern="500" spc="225" dirty="0">
                  <a:solidFill>
                    <a:srgbClr val="7AB850"/>
                  </a:solidFill>
                  <a:latin typeface="Arial" panose="020B0604020202020204" pitchFamily="34" charset="0"/>
                  <a:ea typeface="微软雅黑" panose="020B0503020204020204" pitchFamily="34" charset="-122"/>
                </a:rPr>
                <a:t>V</a:t>
              </a:r>
              <a:r>
                <a:rPr lang="en-US" altLang="zh-CN" kern="500" spc="225" dirty="0">
                  <a:solidFill>
                    <a:prstClr val="white"/>
                  </a:solidFill>
                  <a:latin typeface="Arial" panose="020B0604020202020204" pitchFamily="34" charset="0"/>
                  <a:ea typeface="微软雅黑" panose="020B0503020204020204" pitchFamily="34" charset="-122"/>
                </a:rPr>
                <a:t>alue</a:t>
              </a:r>
              <a:r>
                <a:rPr lang="zh-CN" altLang="en-US" kern="500" spc="225" dirty="0">
                  <a:solidFill>
                    <a:prstClr val="white"/>
                  </a:solidFill>
                  <a:latin typeface="Arial" panose="020B0604020202020204" pitchFamily="34" charset="0"/>
                  <a:ea typeface="微软雅黑" panose="020B0503020204020204" pitchFamily="34" charset="-122"/>
                </a:rPr>
                <a:t>）</a:t>
              </a:r>
              <a:endParaRPr lang="zh-CN" altLang="en-US" spc="225" dirty="0">
                <a:solidFill>
                  <a:prstClr val="white"/>
                </a:solidFill>
                <a:latin typeface="Arial" panose="020B0604020202020204" pitchFamily="34" charset="0"/>
                <a:ea typeface="微软雅黑" panose="020B0503020204020204" pitchFamily="34" charset="-122"/>
              </a:endParaRPr>
            </a:p>
          </p:txBody>
        </p:sp>
      </p:grpSp>
      <p:grpSp>
        <p:nvGrpSpPr>
          <p:cNvPr id="28" name="组合 27">
            <a:extLst>
              <a:ext uri="{FF2B5EF4-FFF2-40B4-BE49-F238E27FC236}">
                <a16:creationId xmlns:a16="http://schemas.microsoft.com/office/drawing/2014/main" id="{0EE4F96F-E753-4C41-A59A-E1E8D0AE9652}"/>
              </a:ext>
            </a:extLst>
          </p:cNvPr>
          <p:cNvGrpSpPr/>
          <p:nvPr/>
        </p:nvGrpSpPr>
        <p:grpSpPr>
          <a:xfrm>
            <a:off x="1082062" y="4913003"/>
            <a:ext cx="3318754" cy="369332"/>
            <a:chOff x="7892652" y="2137018"/>
            <a:chExt cx="4088705" cy="492442"/>
          </a:xfrm>
        </p:grpSpPr>
        <p:sp>
          <p:nvSpPr>
            <p:cNvPr id="29" name="圆角矩形 40">
              <a:extLst>
                <a:ext uri="{FF2B5EF4-FFF2-40B4-BE49-F238E27FC236}">
                  <a16:creationId xmlns:a16="http://schemas.microsoft.com/office/drawing/2014/main" id="{D09E5BB6-8634-4BA2-B073-BD764B8798EE}"/>
                </a:ext>
              </a:extLst>
            </p:cNvPr>
            <p:cNvSpPr/>
            <p:nvPr/>
          </p:nvSpPr>
          <p:spPr>
            <a:xfrm>
              <a:off x="7892652" y="2137020"/>
              <a:ext cx="4088705" cy="46166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
          <p:nvSpPr>
            <p:cNvPr id="30" name="矩形 29">
              <a:extLst>
                <a:ext uri="{FF2B5EF4-FFF2-40B4-BE49-F238E27FC236}">
                  <a16:creationId xmlns:a16="http://schemas.microsoft.com/office/drawing/2014/main" id="{9545405E-839F-441C-872C-DC8EE87359A7}"/>
                </a:ext>
              </a:extLst>
            </p:cNvPr>
            <p:cNvSpPr/>
            <p:nvPr/>
          </p:nvSpPr>
          <p:spPr>
            <a:xfrm>
              <a:off x="8385699" y="2137018"/>
              <a:ext cx="3294736" cy="492442"/>
            </a:xfrm>
            <a:prstGeom prst="rect">
              <a:avLst/>
            </a:prstGeom>
          </p:spPr>
          <p:txBody>
            <a:bodyPr wrap="none">
              <a:spAutoFit/>
            </a:bodyPr>
            <a:lstStyle/>
            <a:p>
              <a:pPr algn="ctr"/>
              <a:r>
                <a:rPr lang="zh-CN" altLang="en-US" kern="500" spc="225" dirty="0">
                  <a:solidFill>
                    <a:prstClr val="white"/>
                  </a:solidFill>
                  <a:latin typeface="Arial" panose="020B0604020202020204" pitchFamily="34" charset="0"/>
                  <a:ea typeface="微软雅黑" panose="020B0503020204020204" pitchFamily="34" charset="-122"/>
                </a:rPr>
                <a:t>复杂度（</a:t>
              </a:r>
              <a:r>
                <a:rPr lang="en-US" altLang="zh-CN" b="1" kern="500" spc="225" dirty="0">
                  <a:solidFill>
                    <a:srgbClr val="7AB850"/>
                  </a:solidFill>
                  <a:latin typeface="Arial" panose="020B0604020202020204" pitchFamily="34" charset="0"/>
                  <a:ea typeface="微软雅黑" panose="020B0503020204020204" pitchFamily="34" charset="-122"/>
                </a:rPr>
                <a:t>C</a:t>
              </a:r>
              <a:r>
                <a:rPr lang="en-US" altLang="zh-CN" kern="500" spc="225" dirty="0">
                  <a:solidFill>
                    <a:prstClr val="white"/>
                  </a:solidFill>
                  <a:latin typeface="Arial" panose="020B0604020202020204" pitchFamily="34" charset="0"/>
                  <a:ea typeface="微软雅黑" panose="020B0503020204020204" pitchFamily="34" charset="-122"/>
                </a:rPr>
                <a:t>omplexity</a:t>
              </a:r>
              <a:r>
                <a:rPr lang="zh-CN" altLang="en-US" kern="500" spc="225" dirty="0">
                  <a:solidFill>
                    <a:prstClr val="white"/>
                  </a:solidFill>
                  <a:latin typeface="Arial" panose="020B0604020202020204" pitchFamily="34" charset="0"/>
                  <a:ea typeface="微软雅黑" panose="020B0503020204020204" pitchFamily="34" charset="-122"/>
                </a:rPr>
                <a:t>）</a:t>
              </a:r>
              <a:endParaRPr lang="zh-CN" altLang="en-US" spc="225" dirty="0">
                <a:solidFill>
                  <a:prstClr val="white"/>
                </a:solidFill>
                <a:latin typeface="Arial" panose="020B0604020202020204" pitchFamily="34" charset="0"/>
                <a:ea typeface="微软雅黑" panose="020B0503020204020204" pitchFamily="34" charset="-122"/>
              </a:endParaRPr>
            </a:p>
          </p:txBody>
        </p:sp>
      </p:grpSp>
      <p:grpSp>
        <p:nvGrpSpPr>
          <p:cNvPr id="31" name="组合 30">
            <a:extLst>
              <a:ext uri="{FF2B5EF4-FFF2-40B4-BE49-F238E27FC236}">
                <a16:creationId xmlns:a16="http://schemas.microsoft.com/office/drawing/2014/main" id="{8937D5DB-BB5A-49D1-B972-9F239DEA0828}"/>
              </a:ext>
            </a:extLst>
          </p:cNvPr>
          <p:cNvGrpSpPr/>
          <p:nvPr/>
        </p:nvGrpSpPr>
        <p:grpSpPr>
          <a:xfrm>
            <a:off x="6964304" y="1541669"/>
            <a:ext cx="3411263" cy="1038639"/>
            <a:chOff x="7471943" y="1805208"/>
            <a:chExt cx="4548351" cy="1384852"/>
          </a:xfrm>
        </p:grpSpPr>
        <p:grpSp>
          <p:nvGrpSpPr>
            <p:cNvPr id="32" name="组合 31">
              <a:extLst>
                <a:ext uri="{FF2B5EF4-FFF2-40B4-BE49-F238E27FC236}">
                  <a16:creationId xmlns:a16="http://schemas.microsoft.com/office/drawing/2014/main" id="{138ED628-DFA3-4962-81F9-9E67F5BC71C0}"/>
                </a:ext>
              </a:extLst>
            </p:cNvPr>
            <p:cNvGrpSpPr/>
            <p:nvPr/>
          </p:nvGrpSpPr>
          <p:grpSpPr>
            <a:xfrm>
              <a:off x="7517356" y="1805208"/>
              <a:ext cx="4255394" cy="496991"/>
              <a:chOff x="7892653" y="2132469"/>
              <a:chExt cx="4255394" cy="496991"/>
            </a:xfrm>
          </p:grpSpPr>
          <p:sp>
            <p:nvSpPr>
              <p:cNvPr id="34" name="圆角矩形 12">
                <a:extLst>
                  <a:ext uri="{FF2B5EF4-FFF2-40B4-BE49-F238E27FC236}">
                    <a16:creationId xmlns:a16="http://schemas.microsoft.com/office/drawing/2014/main" id="{73F9E8D4-FB38-4328-B14A-4D757E02911A}"/>
                  </a:ext>
                </a:extLst>
              </p:cNvPr>
              <p:cNvSpPr/>
              <p:nvPr/>
            </p:nvSpPr>
            <p:spPr>
              <a:xfrm>
                <a:off x="7892653" y="2132469"/>
                <a:ext cx="4255394"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
            <p:nvSpPr>
              <p:cNvPr id="35" name="矩形 34">
                <a:extLst>
                  <a:ext uri="{FF2B5EF4-FFF2-40B4-BE49-F238E27FC236}">
                    <a16:creationId xmlns:a16="http://schemas.microsoft.com/office/drawing/2014/main" id="{99AE442A-829B-4BC7-8DF1-D2E79D19FF83}"/>
                  </a:ext>
                </a:extLst>
              </p:cNvPr>
              <p:cNvSpPr/>
              <p:nvPr/>
            </p:nvSpPr>
            <p:spPr>
              <a:xfrm>
                <a:off x="8021620" y="2137018"/>
                <a:ext cx="3706570" cy="492442"/>
              </a:xfrm>
              <a:prstGeom prst="rect">
                <a:avLst/>
              </a:prstGeom>
            </p:spPr>
            <p:txBody>
              <a:bodyPr wrap="none">
                <a:spAutoFit/>
              </a:bodyPr>
              <a:lstStyle/>
              <a:p>
                <a:pPr algn="ctr"/>
                <a:r>
                  <a:rPr lang="zh-CN" altLang="zh-CN" kern="500" spc="225" dirty="0">
                    <a:solidFill>
                      <a:prstClr val="white"/>
                    </a:solidFill>
                    <a:latin typeface="Arial" panose="020B0604020202020204" pitchFamily="34" charset="0"/>
                    <a:ea typeface="微软雅黑" panose="020B0503020204020204" pitchFamily="34" charset="-122"/>
                  </a:rPr>
                  <a:t>数据量大（</a:t>
                </a:r>
                <a:r>
                  <a:rPr lang="en-US" altLang="zh-CN" b="1" kern="500" spc="225" dirty="0">
                    <a:solidFill>
                      <a:srgbClr val="7AB850"/>
                    </a:solidFill>
                    <a:latin typeface="Arial" panose="020B0604020202020204" pitchFamily="34" charset="0"/>
                    <a:ea typeface="微软雅黑" panose="020B0503020204020204" pitchFamily="34" charset="-122"/>
                  </a:rPr>
                  <a:t>V</a:t>
                </a:r>
                <a:r>
                  <a:rPr lang="en-US" altLang="zh-CN" kern="500" spc="225" dirty="0">
                    <a:solidFill>
                      <a:prstClr val="white"/>
                    </a:solidFill>
                    <a:latin typeface="Arial" panose="020B0604020202020204" pitchFamily="34" charset="0"/>
                    <a:ea typeface="微软雅黑" panose="020B0503020204020204" pitchFamily="34" charset="-122"/>
                  </a:rPr>
                  <a:t>olume</a:t>
                </a:r>
                <a:r>
                  <a:rPr lang="zh-CN" altLang="zh-CN" kern="500" spc="225" dirty="0">
                    <a:solidFill>
                      <a:prstClr val="white"/>
                    </a:solidFill>
                    <a:latin typeface="Arial" panose="020B0604020202020204" pitchFamily="34" charset="0"/>
                    <a:ea typeface="微软雅黑" panose="020B0503020204020204" pitchFamily="34" charset="-122"/>
                  </a:rPr>
                  <a:t>）</a:t>
                </a:r>
                <a:endParaRPr lang="zh-CN" altLang="en-US" spc="225" dirty="0">
                  <a:solidFill>
                    <a:prstClr val="white"/>
                  </a:solidFill>
                  <a:latin typeface="Arial" panose="020B0604020202020204" pitchFamily="34" charset="0"/>
                  <a:ea typeface="微软雅黑" panose="020B0503020204020204" pitchFamily="34" charset="-122"/>
                </a:endParaRPr>
              </a:p>
            </p:txBody>
          </p:sp>
        </p:grpSp>
        <p:sp>
          <p:nvSpPr>
            <p:cNvPr id="33" name="矩形 32">
              <a:extLst>
                <a:ext uri="{FF2B5EF4-FFF2-40B4-BE49-F238E27FC236}">
                  <a16:creationId xmlns:a16="http://schemas.microsoft.com/office/drawing/2014/main" id="{6ED9BCCE-8131-4ECF-8621-B5B7439E7389}"/>
                </a:ext>
              </a:extLst>
            </p:cNvPr>
            <p:cNvSpPr/>
            <p:nvPr/>
          </p:nvSpPr>
          <p:spPr>
            <a:xfrm>
              <a:off x="7471943" y="2256471"/>
              <a:ext cx="4548351" cy="933589"/>
            </a:xfrm>
            <a:prstGeom prst="rect">
              <a:avLst/>
            </a:prstGeom>
          </p:spPr>
          <p:txBody>
            <a:bodyPr wrap="square">
              <a:spAutoFit/>
            </a:bodyPr>
            <a:lstStyle/>
            <a:p>
              <a:pPr>
                <a:lnSpc>
                  <a:spcPct val="150000"/>
                </a:lnSpc>
              </a:pPr>
              <a:r>
                <a:rPr lang="zh-CN" altLang="en-US" sz="1400" dirty="0">
                  <a:solidFill>
                    <a:prstClr val="black">
                      <a:lumMod val="50000"/>
                      <a:lumOff val="50000"/>
                    </a:prstClr>
                  </a:solidFill>
                  <a:latin typeface="Arial" panose="020B0604020202020204" pitchFamily="34" charset="0"/>
                  <a:ea typeface="微软雅黑" panose="020B0503020204020204" pitchFamily="34" charset="-122"/>
                </a:rPr>
                <a:t>存储的数据量巨大，</a:t>
              </a:r>
              <a:r>
                <a:rPr lang="en-US" altLang="zh-CN" sz="1400" dirty="0">
                  <a:solidFill>
                    <a:prstClr val="black">
                      <a:lumMod val="50000"/>
                      <a:lumOff val="50000"/>
                    </a:prstClr>
                  </a:solidFill>
                  <a:latin typeface="Arial" panose="020B0604020202020204" pitchFamily="34" charset="0"/>
                  <a:ea typeface="微软雅黑" panose="020B0503020204020204" pitchFamily="34" charset="-122"/>
                </a:rPr>
                <a:t>PB</a:t>
              </a:r>
              <a:r>
                <a:rPr lang="zh-CN" altLang="en-US" sz="1400" dirty="0">
                  <a:solidFill>
                    <a:prstClr val="black">
                      <a:lumMod val="50000"/>
                      <a:lumOff val="50000"/>
                    </a:prstClr>
                  </a:solidFill>
                  <a:latin typeface="Arial" panose="020B0604020202020204" pitchFamily="34" charset="0"/>
                  <a:ea typeface="微软雅黑" panose="020B0503020204020204" pitchFamily="34" charset="-122"/>
                </a:rPr>
                <a:t>级别是常态，因而对其分析的计算量也大。</a:t>
              </a:r>
            </a:p>
          </p:txBody>
        </p:sp>
      </p:grpSp>
      <p:sp>
        <p:nvSpPr>
          <p:cNvPr id="36" name="矩形 35">
            <a:extLst>
              <a:ext uri="{FF2B5EF4-FFF2-40B4-BE49-F238E27FC236}">
                <a16:creationId xmlns:a16="http://schemas.microsoft.com/office/drawing/2014/main" id="{61F807D0-92A8-4E54-AD16-00B3573BB290}"/>
              </a:ext>
            </a:extLst>
          </p:cNvPr>
          <p:cNvSpPr/>
          <p:nvPr/>
        </p:nvSpPr>
        <p:spPr>
          <a:xfrm>
            <a:off x="6964304" y="3978800"/>
            <a:ext cx="3330493" cy="1669688"/>
          </a:xfrm>
          <a:prstGeom prst="rect">
            <a:avLst/>
          </a:prstGeom>
        </p:spPr>
        <p:txBody>
          <a:bodyPr wrap="square">
            <a:spAutoFit/>
          </a:bodyPr>
          <a:lstStyle/>
          <a:p>
            <a:pPr>
              <a:lnSpc>
                <a:spcPct val="150000"/>
              </a:lnSpc>
            </a:pPr>
            <a:r>
              <a:rPr lang="zh-CN" altLang="en-US" sz="1400" dirty="0">
                <a:solidFill>
                  <a:prstClr val="black">
                    <a:lumMod val="50000"/>
                    <a:lumOff val="50000"/>
                  </a:prstClr>
                </a:solidFill>
                <a:latin typeface="Arial" panose="020B0604020202020204" pitchFamily="34" charset="0"/>
                <a:ea typeface="微软雅黑" panose="020B0503020204020204" pitchFamily="34" charset="-122"/>
              </a:rPr>
              <a:t>数据的来源及格式多样，数据格式除了传统的结构化数据外，还包括半结构化或非结构化数据，比如用户上传的音频和视频内容。而随着人类活动的进一步拓宽，数据的来源更加多样。</a:t>
            </a:r>
          </a:p>
        </p:txBody>
      </p:sp>
      <p:sp>
        <p:nvSpPr>
          <p:cNvPr id="37" name="矩形 36">
            <a:extLst>
              <a:ext uri="{FF2B5EF4-FFF2-40B4-BE49-F238E27FC236}">
                <a16:creationId xmlns:a16="http://schemas.microsoft.com/office/drawing/2014/main" id="{81137B68-3CF2-473C-B1B8-ECA0F6C87020}"/>
              </a:ext>
            </a:extLst>
          </p:cNvPr>
          <p:cNvSpPr/>
          <p:nvPr/>
        </p:nvSpPr>
        <p:spPr>
          <a:xfrm>
            <a:off x="1165614" y="5248385"/>
            <a:ext cx="3235202" cy="377026"/>
          </a:xfrm>
          <a:prstGeom prst="rect">
            <a:avLst/>
          </a:prstGeom>
        </p:spPr>
        <p:txBody>
          <a:bodyPr wrap="square">
            <a:spAutoFit/>
          </a:bodyPr>
          <a:lstStyle/>
          <a:p>
            <a:pPr>
              <a:lnSpc>
                <a:spcPct val="150000"/>
              </a:lnSpc>
            </a:pPr>
            <a:r>
              <a:rPr lang="zh-CN" altLang="en-US" sz="1400" dirty="0">
                <a:solidFill>
                  <a:prstClr val="black">
                    <a:lumMod val="50000"/>
                    <a:lumOff val="50000"/>
                  </a:prstClr>
                </a:solidFill>
                <a:latin typeface="Arial" panose="020B0604020202020204" pitchFamily="34" charset="0"/>
                <a:ea typeface="微软雅黑" panose="020B0503020204020204" pitchFamily="34" charset="-122"/>
              </a:rPr>
              <a:t>对数据的处理和分析的难度大。</a:t>
            </a:r>
          </a:p>
        </p:txBody>
      </p:sp>
      <p:sp>
        <p:nvSpPr>
          <p:cNvPr id="38" name="矩形 37">
            <a:extLst>
              <a:ext uri="{FF2B5EF4-FFF2-40B4-BE49-F238E27FC236}">
                <a16:creationId xmlns:a16="http://schemas.microsoft.com/office/drawing/2014/main" id="{EB2B11B7-6328-41F4-88D5-A0DE1BA8E059}"/>
              </a:ext>
            </a:extLst>
          </p:cNvPr>
          <p:cNvSpPr/>
          <p:nvPr/>
        </p:nvSpPr>
        <p:spPr>
          <a:xfrm>
            <a:off x="1146398" y="3384577"/>
            <a:ext cx="3267802" cy="1346522"/>
          </a:xfrm>
          <a:prstGeom prst="rect">
            <a:avLst/>
          </a:prstGeom>
        </p:spPr>
        <p:txBody>
          <a:bodyPr wrap="square">
            <a:spAutoFit/>
          </a:bodyPr>
          <a:lstStyle/>
          <a:p>
            <a:pPr>
              <a:lnSpc>
                <a:spcPct val="150000"/>
              </a:lnSpc>
            </a:pPr>
            <a:r>
              <a:rPr lang="zh-CN" altLang="en-US" sz="1400" dirty="0">
                <a:solidFill>
                  <a:prstClr val="black">
                    <a:lumMod val="50000"/>
                    <a:lumOff val="50000"/>
                  </a:prstClr>
                </a:solidFill>
                <a:latin typeface="Arial" panose="020B0604020202020204" pitchFamily="34" charset="0"/>
                <a:ea typeface="微软雅黑" panose="020B0503020204020204" pitchFamily="34" charset="-122"/>
              </a:rPr>
              <a:t>数据增长速度快，而且越新的数据价值越大，这就要求对数据的处理速度也要快，以便能够从数据中及时地提取知识，发现价值。</a:t>
            </a:r>
          </a:p>
        </p:txBody>
      </p:sp>
      <p:sp>
        <p:nvSpPr>
          <p:cNvPr id="39" name="矩形 38">
            <a:extLst>
              <a:ext uri="{FF2B5EF4-FFF2-40B4-BE49-F238E27FC236}">
                <a16:creationId xmlns:a16="http://schemas.microsoft.com/office/drawing/2014/main" id="{1A038F48-259A-40D6-A1E7-78CE03E1ECDD}"/>
              </a:ext>
            </a:extLst>
          </p:cNvPr>
          <p:cNvSpPr/>
          <p:nvPr/>
        </p:nvSpPr>
        <p:spPr>
          <a:xfrm>
            <a:off x="1106237" y="1870097"/>
            <a:ext cx="3267802" cy="1023357"/>
          </a:xfrm>
          <a:prstGeom prst="rect">
            <a:avLst/>
          </a:prstGeom>
        </p:spPr>
        <p:txBody>
          <a:bodyPr wrap="square">
            <a:spAutoFit/>
          </a:bodyPr>
          <a:lstStyle/>
          <a:p>
            <a:pPr>
              <a:lnSpc>
                <a:spcPct val="150000"/>
              </a:lnSpc>
            </a:pPr>
            <a:r>
              <a:rPr lang="zh-CN" altLang="en-US" sz="1400" dirty="0">
                <a:solidFill>
                  <a:prstClr val="black">
                    <a:lumMod val="50000"/>
                    <a:lumOff val="50000"/>
                  </a:prstClr>
                </a:solidFill>
                <a:latin typeface="Arial" panose="020B0604020202020204" pitchFamily="34" charset="0"/>
                <a:ea typeface="微软雅黑" panose="020B0503020204020204" pitchFamily="34" charset="-122"/>
              </a:rPr>
              <a:t>在成本可接受的条件下，通过快速采集、发现和分析，从大量、多种类别的数据中提取价值的体系架构。</a:t>
            </a:r>
          </a:p>
        </p:txBody>
      </p:sp>
      <p:sp>
        <p:nvSpPr>
          <p:cNvPr id="40" name="任意多边形 19">
            <a:extLst>
              <a:ext uri="{FF2B5EF4-FFF2-40B4-BE49-F238E27FC236}">
                <a16:creationId xmlns:a16="http://schemas.microsoft.com/office/drawing/2014/main" id="{8C1F7FAB-849A-4D80-AB26-585DBA2F0BB4}"/>
              </a:ext>
            </a:extLst>
          </p:cNvPr>
          <p:cNvSpPr/>
          <p:nvPr/>
        </p:nvSpPr>
        <p:spPr>
          <a:xfrm>
            <a:off x="4473661" y="1717222"/>
            <a:ext cx="1182133" cy="1137557"/>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 fmla="*/ 0 w 3575982"/>
              <a:gd name="connsiteY0" fmla="*/ 0 h 1516742"/>
              <a:gd name="connsiteX1" fmla="*/ 1886857 w 3575982"/>
              <a:gd name="connsiteY1" fmla="*/ 304800 h 1516742"/>
              <a:gd name="connsiteX2" fmla="*/ 3571865 w 3575982"/>
              <a:gd name="connsiteY2" fmla="*/ 1516742 h 1516742"/>
              <a:gd name="connsiteX0" fmla="*/ 0 w 3571864"/>
              <a:gd name="connsiteY0" fmla="*/ 0 h 1516742"/>
              <a:gd name="connsiteX1" fmla="*/ 1886857 w 3571864"/>
              <a:gd name="connsiteY1" fmla="*/ 3048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Lst>
            <a:ahLst/>
            <a:cxnLst>
              <a:cxn ang="0">
                <a:pos x="connsiteX0" y="connsiteY0"/>
              </a:cxn>
              <a:cxn ang="0">
                <a:pos x="connsiteX1" y="connsiteY1"/>
              </a:cxn>
              <a:cxn ang="0">
                <a:pos x="connsiteX2" y="connsiteY2"/>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
        <p:nvSpPr>
          <p:cNvPr id="41" name="任意多边形 20">
            <a:extLst>
              <a:ext uri="{FF2B5EF4-FFF2-40B4-BE49-F238E27FC236}">
                <a16:creationId xmlns:a16="http://schemas.microsoft.com/office/drawing/2014/main" id="{334E7773-1E2E-490C-85B5-63E6E261614E}"/>
              </a:ext>
            </a:extLst>
          </p:cNvPr>
          <p:cNvSpPr/>
          <p:nvPr/>
        </p:nvSpPr>
        <p:spPr>
          <a:xfrm rot="479466" flipV="1">
            <a:off x="4374039" y="3215774"/>
            <a:ext cx="858976" cy="68032"/>
          </a:xfrm>
          <a:custGeom>
            <a:avLst/>
            <a:gdLst>
              <a:gd name="connsiteX0" fmla="*/ 0 w 1625600"/>
              <a:gd name="connsiteY0" fmla="*/ 465 h 189150"/>
              <a:gd name="connsiteX1" fmla="*/ 1306286 w 1625600"/>
              <a:gd name="connsiteY1" fmla="*/ 29493 h 189150"/>
              <a:gd name="connsiteX2" fmla="*/ 1625600 w 1625600"/>
              <a:gd name="connsiteY2" fmla="*/ 189150 h 189150"/>
              <a:gd name="connsiteX3" fmla="*/ 1625600 w 1625600"/>
              <a:gd name="connsiteY3" fmla="*/ 189150 h 189150"/>
              <a:gd name="connsiteX0" fmla="*/ 0 w 1625600"/>
              <a:gd name="connsiteY0" fmla="*/ 71882 h 260567"/>
              <a:gd name="connsiteX1" fmla="*/ 957943 w 1625600"/>
              <a:gd name="connsiteY1" fmla="*/ 6335 h 260567"/>
              <a:gd name="connsiteX2" fmla="*/ 1625600 w 1625600"/>
              <a:gd name="connsiteY2" fmla="*/ 260567 h 260567"/>
              <a:gd name="connsiteX3" fmla="*/ 1625600 w 1625600"/>
              <a:gd name="connsiteY3" fmla="*/ 260567 h 260567"/>
              <a:gd name="connsiteX0" fmla="*/ 0 w 1625600"/>
              <a:gd name="connsiteY0" fmla="*/ 76367 h 265052"/>
              <a:gd name="connsiteX1" fmla="*/ 957943 w 1625600"/>
              <a:gd name="connsiteY1" fmla="*/ 10820 h 265052"/>
              <a:gd name="connsiteX2" fmla="*/ 1625600 w 1625600"/>
              <a:gd name="connsiteY2" fmla="*/ 265052 h 265052"/>
              <a:gd name="connsiteX3" fmla="*/ 1625600 w 1625600"/>
              <a:gd name="connsiteY3" fmla="*/ 265052 h 265052"/>
            </a:gdLst>
            <a:ahLst/>
            <a:cxnLst>
              <a:cxn ang="0">
                <a:pos x="connsiteX0" y="connsiteY0"/>
              </a:cxn>
              <a:cxn ang="0">
                <a:pos x="connsiteX1" y="connsiteY1"/>
              </a:cxn>
              <a:cxn ang="0">
                <a:pos x="connsiteX2" y="connsiteY2"/>
              </a:cxn>
              <a:cxn ang="0">
                <a:pos x="connsiteX3" y="connsiteY3"/>
              </a:cxn>
            </a:cxnLst>
            <a:rect l="l" t="t" r="r" b="b"/>
            <a:pathLst>
              <a:path w="1625600" h="265052">
                <a:moveTo>
                  <a:pt x="0" y="76367"/>
                </a:moveTo>
                <a:cubicBezTo>
                  <a:pt x="343505" y="21115"/>
                  <a:pt x="687010" y="-20627"/>
                  <a:pt x="957943" y="10820"/>
                </a:cubicBezTo>
                <a:cubicBezTo>
                  <a:pt x="1228876" y="42267"/>
                  <a:pt x="1514324" y="222680"/>
                  <a:pt x="1625600" y="265052"/>
                </a:cubicBezTo>
                <a:lnTo>
                  <a:pt x="1625600" y="265052"/>
                </a:ln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
        <p:nvSpPr>
          <p:cNvPr id="42" name="任意多边形 47">
            <a:extLst>
              <a:ext uri="{FF2B5EF4-FFF2-40B4-BE49-F238E27FC236}">
                <a16:creationId xmlns:a16="http://schemas.microsoft.com/office/drawing/2014/main" id="{A63B34DB-38CB-4AD5-9387-69B1318EDB5C}"/>
              </a:ext>
            </a:extLst>
          </p:cNvPr>
          <p:cNvSpPr/>
          <p:nvPr/>
        </p:nvSpPr>
        <p:spPr>
          <a:xfrm>
            <a:off x="4181932" y="4186153"/>
            <a:ext cx="1182133" cy="871621"/>
          </a:xfrm>
          <a:custGeom>
            <a:avLst/>
            <a:gdLst>
              <a:gd name="connsiteX0" fmla="*/ 0 w 1480457"/>
              <a:gd name="connsiteY0" fmla="*/ 508000 h 526178"/>
              <a:gd name="connsiteX1" fmla="*/ 769257 w 1480457"/>
              <a:gd name="connsiteY1" fmla="*/ 464457 h 526178"/>
              <a:gd name="connsiteX2" fmla="*/ 1480457 w 1480457"/>
              <a:gd name="connsiteY2" fmla="*/ 0 h 526178"/>
            </a:gdLst>
            <a:ahLst/>
            <a:cxnLst>
              <a:cxn ang="0">
                <a:pos x="connsiteX0" y="connsiteY0"/>
              </a:cxn>
              <a:cxn ang="0">
                <a:pos x="connsiteX1" y="connsiteY1"/>
              </a:cxn>
              <a:cxn ang="0">
                <a:pos x="connsiteX2" y="connsiteY2"/>
              </a:cxn>
            </a:cxnLst>
            <a:rect l="l" t="t" r="r" b="b"/>
            <a:pathLst>
              <a:path w="1480457" h="526178">
                <a:moveTo>
                  <a:pt x="0" y="508000"/>
                </a:moveTo>
                <a:cubicBezTo>
                  <a:pt x="261257" y="528562"/>
                  <a:pt x="522514" y="549124"/>
                  <a:pt x="769257" y="464457"/>
                </a:cubicBezTo>
                <a:cubicBezTo>
                  <a:pt x="1016000" y="379790"/>
                  <a:pt x="1248228" y="189895"/>
                  <a:pt x="1480457"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
        <p:nvSpPr>
          <p:cNvPr id="43" name="任意多边形 48">
            <a:extLst>
              <a:ext uri="{FF2B5EF4-FFF2-40B4-BE49-F238E27FC236}">
                <a16:creationId xmlns:a16="http://schemas.microsoft.com/office/drawing/2014/main" id="{8241EEEA-AC7A-4701-B43B-D017D1C8C3AD}"/>
              </a:ext>
            </a:extLst>
          </p:cNvPr>
          <p:cNvSpPr/>
          <p:nvPr/>
        </p:nvSpPr>
        <p:spPr>
          <a:xfrm rot="971766">
            <a:off x="6296244" y="1625902"/>
            <a:ext cx="538758" cy="1318133"/>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 fmla="*/ 688 w 1633324"/>
              <a:gd name="connsiteY0" fmla="*/ 1444002 h 1444002"/>
              <a:gd name="connsiteX1" fmla="*/ 762467 w 1633324"/>
              <a:gd name="connsiteY1" fmla="*/ 537029 h 1444002"/>
              <a:gd name="connsiteX2" fmla="*/ 1633324 w 1633324"/>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38303 w 1670939"/>
              <a:gd name="connsiteY0" fmla="*/ 1444002 h 1444002"/>
              <a:gd name="connsiteX1" fmla="*/ 316794 w 1670939"/>
              <a:gd name="connsiteY1" fmla="*/ 596491 h 1444002"/>
              <a:gd name="connsiteX2" fmla="*/ 1670939 w 1670939"/>
              <a:gd name="connsiteY2" fmla="*/ 0 h 1444002"/>
              <a:gd name="connsiteX0" fmla="*/ 2175 w 1634811"/>
              <a:gd name="connsiteY0" fmla="*/ 1444002 h 1444002"/>
              <a:gd name="connsiteX1" fmla="*/ 591374 w 1634811"/>
              <a:gd name="connsiteY1" fmla="*/ 630399 h 1444002"/>
              <a:gd name="connsiteX2" fmla="*/ 1634811 w 1634811"/>
              <a:gd name="connsiteY2" fmla="*/ 0 h 1444002"/>
              <a:gd name="connsiteX0" fmla="*/ 0 w 1632636"/>
              <a:gd name="connsiteY0" fmla="*/ 1444002 h 1444002"/>
              <a:gd name="connsiteX1" fmla="*/ 589199 w 1632636"/>
              <a:gd name="connsiteY1" fmla="*/ 630399 h 1444002"/>
              <a:gd name="connsiteX2" fmla="*/ 1632636 w 1632636"/>
              <a:gd name="connsiteY2" fmla="*/ 0 h 1444002"/>
              <a:gd name="connsiteX0" fmla="*/ 0 w 1703563"/>
              <a:gd name="connsiteY0" fmla="*/ 1396840 h 1396840"/>
              <a:gd name="connsiteX1" fmla="*/ 660126 w 1703563"/>
              <a:gd name="connsiteY1" fmla="*/ 630399 h 1396840"/>
              <a:gd name="connsiteX2" fmla="*/ 1703563 w 1703563"/>
              <a:gd name="connsiteY2" fmla="*/ 0 h 1396840"/>
            </a:gdLst>
            <a:ahLst/>
            <a:cxnLst>
              <a:cxn ang="0">
                <a:pos x="connsiteX0" y="connsiteY0"/>
              </a:cxn>
              <a:cxn ang="0">
                <a:pos x="connsiteX1" y="connsiteY1"/>
              </a:cxn>
              <a:cxn ang="0">
                <a:pos x="connsiteX2" y="connsiteY2"/>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26917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a:t>
            </a:r>
            <a:r>
              <a:rPr lang="en-US" altLang="zh-CN" sz="2800" b="1" kern="0" dirty="0">
                <a:solidFill>
                  <a:srgbClr val="C00000"/>
                </a:solidFill>
                <a:latin typeface="微软雅黑" panose="020B0503020204020204" pitchFamily="34" charset="-122"/>
                <a:ea typeface="微软雅黑" panose="020B0503020204020204" pitchFamily="34" charset="-122"/>
              </a:rPr>
              <a:t>--</a:t>
            </a:r>
            <a:r>
              <a:rPr lang="zh-CN" altLang="en-US" sz="2800" b="1" kern="0" dirty="0">
                <a:solidFill>
                  <a:srgbClr val="C00000"/>
                </a:solidFill>
                <a:latin typeface="微软雅黑" panose="020B0503020204020204" pitchFamily="34" charset="-122"/>
                <a:ea typeface="微软雅黑" panose="020B0503020204020204" pitchFamily="34" charset="-122"/>
              </a:rPr>
              <a:t>大数据的计算</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DD856459-4DCB-46D3-AA08-2A5378E74C24}"/>
              </a:ext>
            </a:extLst>
          </p:cNvPr>
          <p:cNvSpPr/>
          <p:nvPr/>
        </p:nvSpPr>
        <p:spPr>
          <a:xfrm>
            <a:off x="5706135" y="2376911"/>
            <a:ext cx="3910045" cy="1685077"/>
          </a:xfrm>
          <a:prstGeom prst="rect">
            <a:avLst/>
          </a:prstGeom>
        </p:spPr>
        <p:txBody>
          <a:bodyPr wrap="none">
            <a:spAutoFit/>
          </a:bodyPr>
          <a:lstStyle/>
          <a:p>
            <a:r>
              <a:rPr lang="en-US" altLang="zh-CN" sz="10350" kern="500" dirty="0">
                <a:solidFill>
                  <a:prstClr val="black">
                    <a:lumMod val="65000"/>
                    <a:lumOff val="35000"/>
                  </a:prstClr>
                </a:solidFill>
                <a:latin typeface="Arial" panose="020B0604020202020204" pitchFamily="34" charset="0"/>
                <a:ea typeface="微软雅黑" panose="020B0503020204020204" pitchFamily="34" charset="-122"/>
              </a:rPr>
              <a:t>G=f(x)</a:t>
            </a:r>
            <a:endParaRPr lang="zh-CN" altLang="en-US" sz="10350" dirty="0">
              <a:solidFill>
                <a:prstClr val="black">
                  <a:lumMod val="65000"/>
                  <a:lumOff val="35000"/>
                </a:prstClr>
              </a:solidFill>
              <a:latin typeface="Arial" panose="020B0604020202020204" pitchFamily="34" charset="0"/>
              <a:ea typeface="微软雅黑" panose="020B0503020204020204" pitchFamily="34" charset="-122"/>
            </a:endParaRPr>
          </a:p>
        </p:txBody>
      </p:sp>
      <p:sp>
        <p:nvSpPr>
          <p:cNvPr id="45" name="矩形 44">
            <a:extLst>
              <a:ext uri="{FF2B5EF4-FFF2-40B4-BE49-F238E27FC236}">
                <a16:creationId xmlns:a16="http://schemas.microsoft.com/office/drawing/2014/main" id="{F98DE76C-9FA7-4E74-8635-07B948B3867A}"/>
              </a:ext>
            </a:extLst>
          </p:cNvPr>
          <p:cNvSpPr/>
          <p:nvPr/>
        </p:nvSpPr>
        <p:spPr>
          <a:xfrm>
            <a:off x="5668710" y="1576378"/>
            <a:ext cx="3775393" cy="523220"/>
          </a:xfrm>
          <a:prstGeom prst="rect">
            <a:avLst/>
          </a:prstGeom>
          <a:solidFill>
            <a:schemeClr val="tx1">
              <a:lumMod val="65000"/>
              <a:lumOff val="35000"/>
            </a:schemeClr>
          </a:solidFill>
        </p:spPr>
        <p:txBody>
          <a:bodyPr wrap="none">
            <a:spAutoFit/>
          </a:bodyPr>
          <a:lstStyle/>
          <a:p>
            <a:r>
              <a:rPr lang="zh-CN" altLang="en-US" sz="2800" dirty="0">
                <a:solidFill>
                  <a:prstClr val="white"/>
                </a:solidFill>
                <a:latin typeface="Arial" panose="020B0604020202020204" pitchFamily="34" charset="0"/>
                <a:ea typeface="微软雅黑" panose="020B0503020204020204" pitchFamily="34" charset="-122"/>
              </a:rPr>
              <a:t>大数据与云计算的关系</a:t>
            </a:r>
          </a:p>
        </p:txBody>
      </p:sp>
      <p:cxnSp>
        <p:nvCxnSpPr>
          <p:cNvPr id="46" name="直接连接符 45">
            <a:extLst>
              <a:ext uri="{FF2B5EF4-FFF2-40B4-BE49-F238E27FC236}">
                <a16:creationId xmlns:a16="http://schemas.microsoft.com/office/drawing/2014/main" id="{28F24566-62DD-4252-B07B-2E652031473B}"/>
              </a:ext>
            </a:extLst>
          </p:cNvPr>
          <p:cNvCxnSpPr>
            <a:cxnSpLocks/>
          </p:cNvCxnSpPr>
          <p:nvPr/>
        </p:nvCxnSpPr>
        <p:spPr>
          <a:xfrm flipH="1">
            <a:off x="5272209" y="3771900"/>
            <a:ext cx="843522" cy="848721"/>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7" name="圆角矩形 11">
            <a:extLst>
              <a:ext uri="{FF2B5EF4-FFF2-40B4-BE49-F238E27FC236}">
                <a16:creationId xmlns:a16="http://schemas.microsoft.com/office/drawing/2014/main" id="{16B7F82B-D5F0-4DCF-BF0B-2764A0F090B0}"/>
              </a:ext>
            </a:extLst>
          </p:cNvPr>
          <p:cNvSpPr/>
          <p:nvPr/>
        </p:nvSpPr>
        <p:spPr>
          <a:xfrm>
            <a:off x="4264901" y="4751783"/>
            <a:ext cx="1760342" cy="431339"/>
          </a:xfrm>
          <a:prstGeom prst="roundRect">
            <a:avLst/>
          </a:prstGeom>
          <a:solidFill>
            <a:srgbClr val="7AB85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100" kern="5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我们的目标</a:t>
            </a:r>
            <a:endParaRPr lang="zh-CN" altLang="en-US" sz="2100" dirty="0">
              <a:solidFill>
                <a:prstClr val="white"/>
              </a:solidFill>
              <a:latin typeface="Arial" panose="020B0604020202020204" pitchFamily="34" charset="0"/>
              <a:ea typeface="微软雅黑" panose="020B0503020204020204" pitchFamily="34" charset="-122"/>
            </a:endParaRPr>
          </a:p>
        </p:txBody>
      </p:sp>
      <p:cxnSp>
        <p:nvCxnSpPr>
          <p:cNvPr id="48" name="直接连接符 47">
            <a:extLst>
              <a:ext uri="{FF2B5EF4-FFF2-40B4-BE49-F238E27FC236}">
                <a16:creationId xmlns:a16="http://schemas.microsoft.com/office/drawing/2014/main" id="{2C1E60DA-0EF1-42AD-94CA-DCA4DAEA33DB}"/>
              </a:ext>
            </a:extLst>
          </p:cNvPr>
          <p:cNvCxnSpPr>
            <a:cxnSpLocks/>
          </p:cNvCxnSpPr>
          <p:nvPr/>
        </p:nvCxnSpPr>
        <p:spPr>
          <a:xfrm flipH="1">
            <a:off x="7798388" y="3838575"/>
            <a:ext cx="1785" cy="780127"/>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圆角矩形 19">
            <a:extLst>
              <a:ext uri="{FF2B5EF4-FFF2-40B4-BE49-F238E27FC236}">
                <a16:creationId xmlns:a16="http://schemas.microsoft.com/office/drawing/2014/main" id="{7C3BB7FA-A3FE-4A6B-AC30-E60F6BB16219}"/>
              </a:ext>
            </a:extLst>
          </p:cNvPr>
          <p:cNvSpPr/>
          <p:nvPr/>
        </p:nvSpPr>
        <p:spPr>
          <a:xfrm>
            <a:off x="6920002" y="4751783"/>
            <a:ext cx="1760342" cy="431339"/>
          </a:xfrm>
          <a:prstGeom prst="roundRect">
            <a:avLst/>
          </a:prstGeom>
          <a:solidFill>
            <a:srgbClr val="7AB85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kern="5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云计算</a:t>
            </a:r>
            <a:endParaRPr lang="zh-CN" altLang="en-US" sz="2100" dirty="0">
              <a:solidFill>
                <a:prstClr val="white"/>
              </a:solidFill>
              <a:latin typeface="Arial" panose="020B0604020202020204" pitchFamily="34" charset="0"/>
              <a:ea typeface="微软雅黑" panose="020B0503020204020204" pitchFamily="34" charset="-122"/>
            </a:endParaRPr>
          </a:p>
        </p:txBody>
      </p:sp>
      <p:cxnSp>
        <p:nvCxnSpPr>
          <p:cNvPr id="50" name="直接连接符 49">
            <a:extLst>
              <a:ext uri="{FF2B5EF4-FFF2-40B4-BE49-F238E27FC236}">
                <a16:creationId xmlns:a16="http://schemas.microsoft.com/office/drawing/2014/main" id="{E904994C-407A-4FF8-9B3B-90F135A6C1CA}"/>
              </a:ext>
            </a:extLst>
          </p:cNvPr>
          <p:cNvCxnSpPr>
            <a:cxnSpLocks/>
          </p:cNvCxnSpPr>
          <p:nvPr/>
        </p:nvCxnSpPr>
        <p:spPr>
          <a:xfrm>
            <a:off x="9039225" y="3838575"/>
            <a:ext cx="623888" cy="780127"/>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1" name="圆角矩形 22">
            <a:extLst>
              <a:ext uri="{FF2B5EF4-FFF2-40B4-BE49-F238E27FC236}">
                <a16:creationId xmlns:a16="http://schemas.microsoft.com/office/drawing/2014/main" id="{59CA6D4F-333E-4178-8E81-7DF8786FDE2D}"/>
              </a:ext>
            </a:extLst>
          </p:cNvPr>
          <p:cNvSpPr/>
          <p:nvPr/>
        </p:nvSpPr>
        <p:spPr>
          <a:xfrm>
            <a:off x="9616180" y="4751783"/>
            <a:ext cx="1760342" cy="431339"/>
          </a:xfrm>
          <a:prstGeom prst="roundRect">
            <a:avLst/>
          </a:prstGeom>
          <a:solidFill>
            <a:srgbClr val="7AB85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kern="5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大数据</a:t>
            </a:r>
            <a:endParaRPr lang="zh-CN" altLang="en-US" sz="2100" dirty="0">
              <a:solidFill>
                <a:prstClr val="white"/>
              </a:solidFill>
              <a:latin typeface="Arial" panose="020B0604020202020204" pitchFamily="34" charset="0"/>
              <a:ea typeface="微软雅黑" panose="020B0503020204020204" pitchFamily="34" charset="-122"/>
            </a:endParaRPr>
          </a:p>
        </p:txBody>
      </p:sp>
      <p:pic>
        <p:nvPicPr>
          <p:cNvPr id="3074" name="Picture 2">
            <a:extLst>
              <a:ext uri="{FF2B5EF4-FFF2-40B4-BE49-F238E27FC236}">
                <a16:creationId xmlns:a16="http://schemas.microsoft.com/office/drawing/2014/main" id="{6C7917BE-F0FF-4F41-9ECB-84128999F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76" y="1633488"/>
            <a:ext cx="3703713" cy="359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055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云计算的定义</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BB90304-96A9-4738-B80B-942EF1BC8679}"/>
              </a:ext>
            </a:extLst>
          </p:cNvPr>
          <p:cNvSpPr/>
          <p:nvPr/>
        </p:nvSpPr>
        <p:spPr>
          <a:xfrm>
            <a:off x="5133301" y="1245448"/>
            <a:ext cx="2204450" cy="461665"/>
          </a:xfrm>
          <a:prstGeom prst="rect">
            <a:avLst/>
          </a:prstGeom>
          <a:noFill/>
        </p:spPr>
        <p:txBody>
          <a:bodyPr wrap="none">
            <a:spAutoFit/>
          </a:bodyPr>
          <a:lstStyle/>
          <a:p>
            <a:r>
              <a:rPr lang="zh-CN" altLang="en-US" sz="2400" spc="225" dirty="0">
                <a:solidFill>
                  <a:schemeClr val="accent6">
                    <a:lumMod val="75000"/>
                  </a:schemeClr>
                </a:solidFill>
                <a:latin typeface="微软雅黑" panose="020B0503020204020204" pitchFamily="34" charset="-122"/>
                <a:ea typeface="微软雅黑" panose="020B0503020204020204" pitchFamily="34" charset="-122"/>
              </a:rPr>
              <a:t>云计算长定义</a:t>
            </a:r>
          </a:p>
        </p:txBody>
      </p:sp>
      <p:sp>
        <p:nvSpPr>
          <p:cNvPr id="13" name="矩形 12">
            <a:extLst>
              <a:ext uri="{FF2B5EF4-FFF2-40B4-BE49-F238E27FC236}">
                <a16:creationId xmlns:a16="http://schemas.microsoft.com/office/drawing/2014/main" id="{161A5493-4F3C-4F32-8210-B021A5213D00}"/>
              </a:ext>
            </a:extLst>
          </p:cNvPr>
          <p:cNvSpPr/>
          <p:nvPr/>
        </p:nvSpPr>
        <p:spPr>
          <a:xfrm>
            <a:off x="5174646" y="3237612"/>
            <a:ext cx="2204450" cy="461665"/>
          </a:xfrm>
          <a:prstGeom prst="rect">
            <a:avLst/>
          </a:prstGeom>
          <a:noFill/>
        </p:spPr>
        <p:txBody>
          <a:bodyPr wrap="none">
            <a:spAutoFit/>
          </a:bodyPr>
          <a:lstStyle/>
          <a:p>
            <a:r>
              <a:rPr lang="zh-CN" altLang="en-US" sz="2400" spc="225" dirty="0">
                <a:solidFill>
                  <a:schemeClr val="accent6">
                    <a:lumMod val="75000"/>
                  </a:schemeClr>
                </a:solidFill>
                <a:latin typeface="微软雅黑" panose="020B0503020204020204" pitchFamily="34" charset="-122"/>
                <a:ea typeface="微软雅黑" panose="020B0503020204020204" pitchFamily="34" charset="-122"/>
              </a:rPr>
              <a:t>云计算短定义</a:t>
            </a:r>
          </a:p>
        </p:txBody>
      </p:sp>
      <p:sp>
        <p:nvSpPr>
          <p:cNvPr id="14" name="矩形 13">
            <a:extLst>
              <a:ext uri="{FF2B5EF4-FFF2-40B4-BE49-F238E27FC236}">
                <a16:creationId xmlns:a16="http://schemas.microsoft.com/office/drawing/2014/main" id="{4A5C9B46-8106-4FD4-8A1D-D60CE39B2354}"/>
              </a:ext>
            </a:extLst>
          </p:cNvPr>
          <p:cNvSpPr/>
          <p:nvPr/>
        </p:nvSpPr>
        <p:spPr>
          <a:xfrm>
            <a:off x="5133300" y="1751837"/>
            <a:ext cx="6002216" cy="1162819"/>
          </a:xfrm>
          <a:prstGeom prst="rect">
            <a:avLst/>
          </a:prstGeom>
        </p:spPr>
        <p:txBody>
          <a:bodyPr wrap="square">
            <a:spAutoFit/>
          </a:bodyPr>
          <a:lstStyle/>
          <a:p>
            <a:pPr>
              <a:lnSpc>
                <a:spcPct val="150000"/>
              </a:lnSpc>
            </a:pPr>
            <a:r>
              <a:rPr lang="zh-CN" altLang="en-US" sz="1600" spc="225" dirty="0">
                <a:latin typeface="微软雅黑" panose="020B0503020204020204" pitchFamily="34" charset="-122"/>
                <a:ea typeface="微软雅黑" panose="020B0503020204020204" pitchFamily="34" charset="-122"/>
              </a:rPr>
              <a:t>云计算是一种商业计算模型。它将计算任务分布在大量计算机构成的资源池上，使各种应用系统能够根据需要获取计算力、存储空间和信息服务。</a:t>
            </a:r>
          </a:p>
        </p:txBody>
      </p:sp>
      <p:sp>
        <p:nvSpPr>
          <p:cNvPr id="15" name="椭圆 14">
            <a:extLst>
              <a:ext uri="{FF2B5EF4-FFF2-40B4-BE49-F238E27FC236}">
                <a16:creationId xmlns:a16="http://schemas.microsoft.com/office/drawing/2014/main" id="{585EB97A-1086-4B0E-808E-D186DDB1F7FE}"/>
              </a:ext>
            </a:extLst>
          </p:cNvPr>
          <p:cNvSpPr/>
          <p:nvPr/>
        </p:nvSpPr>
        <p:spPr>
          <a:xfrm>
            <a:off x="4936100" y="1357343"/>
            <a:ext cx="216000" cy="216000"/>
          </a:xfrm>
          <a:prstGeom prst="ellipse">
            <a:avLst/>
          </a:prstGeom>
          <a:solidFill>
            <a:srgbClr val="C2E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83C6FF0D-555B-4AAE-8A07-EFF0719AF1D5}"/>
              </a:ext>
            </a:extLst>
          </p:cNvPr>
          <p:cNvSpPr/>
          <p:nvPr/>
        </p:nvSpPr>
        <p:spPr>
          <a:xfrm>
            <a:off x="4936100" y="3342494"/>
            <a:ext cx="216000" cy="216000"/>
          </a:xfrm>
          <a:prstGeom prst="ellipse">
            <a:avLst/>
          </a:prstGeom>
          <a:solidFill>
            <a:srgbClr val="C2E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61C0AB14-7ED3-4753-89E8-2441FE88B945}"/>
              </a:ext>
            </a:extLst>
          </p:cNvPr>
          <p:cNvSpPr/>
          <p:nvPr/>
        </p:nvSpPr>
        <p:spPr>
          <a:xfrm>
            <a:off x="5174646" y="3699277"/>
            <a:ext cx="5960870" cy="418191"/>
          </a:xfrm>
          <a:prstGeom prst="rect">
            <a:avLst/>
          </a:prstGeom>
        </p:spPr>
        <p:txBody>
          <a:bodyPr wrap="square">
            <a:spAutoFit/>
          </a:bodyPr>
          <a:lstStyle/>
          <a:p>
            <a:pPr>
              <a:lnSpc>
                <a:spcPct val="150000"/>
              </a:lnSpc>
            </a:pPr>
            <a:r>
              <a:rPr lang="zh-CN" altLang="en-US" sz="1600" spc="225" dirty="0">
                <a:latin typeface="微软雅黑" panose="020B0503020204020204" pitchFamily="34" charset="-122"/>
                <a:ea typeface="微软雅黑" panose="020B0503020204020204" pitchFamily="34" charset="-122"/>
              </a:rPr>
              <a:t>云计算是通过</a:t>
            </a:r>
            <a:r>
              <a:rPr lang="zh-CN" altLang="en-US" sz="1600" spc="225" dirty="0">
                <a:solidFill>
                  <a:srgbClr val="FF0000"/>
                </a:solidFill>
                <a:latin typeface="微软雅黑" panose="020B0503020204020204" pitchFamily="34" charset="-122"/>
                <a:ea typeface="微软雅黑" panose="020B0503020204020204" pitchFamily="34" charset="-122"/>
              </a:rPr>
              <a:t>网络</a:t>
            </a:r>
            <a:r>
              <a:rPr lang="zh-CN" altLang="en-US" sz="1600" spc="225" dirty="0">
                <a:solidFill>
                  <a:schemeClr val="accent6"/>
                </a:solidFill>
                <a:latin typeface="微软雅黑" panose="020B0503020204020204" pitchFamily="34" charset="-122"/>
                <a:ea typeface="微软雅黑" panose="020B0503020204020204" pitchFamily="34" charset="-122"/>
              </a:rPr>
              <a:t>按需</a:t>
            </a:r>
            <a:r>
              <a:rPr lang="zh-CN" altLang="en-US" sz="1600" spc="225" dirty="0">
                <a:latin typeface="微软雅黑" panose="020B0503020204020204" pitchFamily="34" charset="-122"/>
                <a:ea typeface="微软雅黑" panose="020B0503020204020204" pitchFamily="34" charset="-122"/>
              </a:rPr>
              <a:t>提供可动态伸缩的廉价计算服务。</a:t>
            </a:r>
          </a:p>
        </p:txBody>
      </p:sp>
      <p:pic>
        <p:nvPicPr>
          <p:cNvPr id="2058" name="Picture 10">
            <a:extLst>
              <a:ext uri="{FF2B5EF4-FFF2-40B4-BE49-F238E27FC236}">
                <a16:creationId xmlns:a16="http://schemas.microsoft.com/office/drawing/2014/main" id="{8A0D1C4A-8DDF-45A4-AFC6-2396E714C847}"/>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45567" y="2269199"/>
            <a:ext cx="4151015" cy="2650264"/>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a:extLst>
              <a:ext uri="{FF2B5EF4-FFF2-40B4-BE49-F238E27FC236}">
                <a16:creationId xmlns:a16="http://schemas.microsoft.com/office/drawing/2014/main" id="{E847F9BF-2F71-4FA4-90FD-BC0EF7AE7732}"/>
              </a:ext>
            </a:extLst>
          </p:cNvPr>
          <p:cNvSpPr/>
          <p:nvPr/>
        </p:nvSpPr>
        <p:spPr>
          <a:xfrm>
            <a:off x="5174646" y="4457798"/>
            <a:ext cx="2582758" cy="461665"/>
          </a:xfrm>
          <a:prstGeom prst="rect">
            <a:avLst/>
          </a:prstGeom>
          <a:noFill/>
        </p:spPr>
        <p:txBody>
          <a:bodyPr wrap="none">
            <a:spAutoFit/>
          </a:bodyPr>
          <a:lstStyle/>
          <a:p>
            <a:r>
              <a:rPr lang="en-US" altLang="zh-CN" sz="2400" spc="225" dirty="0">
                <a:solidFill>
                  <a:schemeClr val="accent6">
                    <a:lumMod val="75000"/>
                  </a:schemeClr>
                </a:solidFill>
                <a:latin typeface="微软雅黑" panose="020B0503020204020204" pitchFamily="34" charset="-122"/>
                <a:ea typeface="微软雅黑" panose="020B0503020204020204" pitchFamily="34" charset="-122"/>
              </a:rPr>
              <a:t>Wikipedia</a:t>
            </a:r>
            <a:r>
              <a:rPr lang="zh-CN" altLang="en-US" sz="2400" spc="225" dirty="0">
                <a:solidFill>
                  <a:schemeClr val="accent6">
                    <a:lumMod val="75000"/>
                  </a:schemeClr>
                </a:solidFill>
                <a:latin typeface="微软雅黑" panose="020B0503020204020204" pitchFamily="34" charset="-122"/>
                <a:ea typeface="微软雅黑" panose="020B0503020204020204" pitchFamily="34" charset="-122"/>
              </a:rPr>
              <a:t>定义</a:t>
            </a:r>
          </a:p>
        </p:txBody>
      </p:sp>
      <p:sp>
        <p:nvSpPr>
          <p:cNvPr id="28" name="椭圆 27">
            <a:extLst>
              <a:ext uri="{FF2B5EF4-FFF2-40B4-BE49-F238E27FC236}">
                <a16:creationId xmlns:a16="http://schemas.microsoft.com/office/drawing/2014/main" id="{80CF1CA7-B865-41F6-8C89-F1669AF48BD9}"/>
              </a:ext>
            </a:extLst>
          </p:cNvPr>
          <p:cNvSpPr/>
          <p:nvPr/>
        </p:nvSpPr>
        <p:spPr>
          <a:xfrm>
            <a:off x="4936100" y="4562680"/>
            <a:ext cx="216000" cy="216000"/>
          </a:xfrm>
          <a:prstGeom prst="ellipse">
            <a:avLst/>
          </a:prstGeom>
          <a:solidFill>
            <a:srgbClr val="C2E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391AD299-C50D-4633-8615-B4D7839FF4C2}"/>
              </a:ext>
            </a:extLst>
          </p:cNvPr>
          <p:cNvSpPr/>
          <p:nvPr/>
        </p:nvSpPr>
        <p:spPr>
          <a:xfrm>
            <a:off x="5174646" y="4970263"/>
            <a:ext cx="6072474" cy="1323439"/>
          </a:xfrm>
          <a:prstGeom prst="rect">
            <a:avLst/>
          </a:prstGeom>
        </p:spPr>
        <p:txBody>
          <a:bodyPr wrap="square">
            <a:spAutoFit/>
          </a:bodyPr>
          <a:lstStyle/>
          <a:p>
            <a:pPr algn="just"/>
            <a:r>
              <a:rPr lang="en-US" altLang="zh-CN" sz="1600" dirty="0">
                <a:latin typeface="Arial" panose="020B0604020202020204" pitchFamily="34" charset="0"/>
                <a:cs typeface="Arial" panose="020B0604020202020204" pitchFamily="34" charset="0"/>
              </a:rPr>
              <a:t>Cloud computing is </a:t>
            </a:r>
            <a:r>
              <a:rPr lang="en-US" altLang="zh-CN" sz="1600" dirty="0">
                <a:solidFill>
                  <a:srgbClr val="FF0000"/>
                </a:solidFill>
                <a:latin typeface="Arial" panose="020B0604020202020204" pitchFamily="34" charset="0"/>
                <a:cs typeface="Arial" panose="020B0604020202020204" pitchFamily="34" charset="0"/>
              </a:rPr>
              <a:t>an information technology (IT) paradigm that enables ubiquitous access to shared pools</a:t>
            </a:r>
            <a:r>
              <a:rPr lang="en-US" altLang="zh-CN" sz="1600" dirty="0">
                <a:latin typeface="Arial" panose="020B0604020202020204" pitchFamily="34" charset="0"/>
                <a:cs typeface="Arial" panose="020B0604020202020204" pitchFamily="34" charset="0"/>
              </a:rPr>
              <a:t> of configurable system resources and higher-level services that can be rapidly provisioned with minimal management effort, often over the Internet.</a:t>
            </a:r>
            <a:endParaRPr lang="zh-CN" altLang="en-US" sz="1600" spc="225"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356897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云计算的七大特点</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7310FA43-DAB7-4B79-BE48-4FEB4EEB078D}"/>
              </a:ext>
            </a:extLst>
          </p:cNvPr>
          <p:cNvGrpSpPr/>
          <p:nvPr/>
        </p:nvGrpSpPr>
        <p:grpSpPr>
          <a:xfrm>
            <a:off x="440428" y="1312409"/>
            <a:ext cx="11311144" cy="4926466"/>
            <a:chOff x="452231" y="1355090"/>
            <a:chExt cx="8332541" cy="4136753"/>
          </a:xfrm>
        </p:grpSpPr>
        <p:sp>
          <p:nvSpPr>
            <p:cNvPr id="10" name="矩形 9">
              <a:extLst>
                <a:ext uri="{FF2B5EF4-FFF2-40B4-BE49-F238E27FC236}">
                  <a16:creationId xmlns:a16="http://schemas.microsoft.com/office/drawing/2014/main" id="{4386548F-45C1-457E-9ACD-89DE2159A253}"/>
                </a:ext>
              </a:extLst>
            </p:cNvPr>
            <p:cNvSpPr/>
            <p:nvPr/>
          </p:nvSpPr>
          <p:spPr>
            <a:xfrm>
              <a:off x="452231" y="1575292"/>
              <a:ext cx="8332541" cy="3916551"/>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96092A10-1216-4D94-8C4C-BE735B7709A3}"/>
                </a:ext>
              </a:extLst>
            </p:cNvPr>
            <p:cNvGrpSpPr/>
            <p:nvPr/>
          </p:nvGrpSpPr>
          <p:grpSpPr>
            <a:xfrm>
              <a:off x="616388" y="1843429"/>
              <a:ext cx="8064720" cy="3531192"/>
              <a:chOff x="585193" y="1661406"/>
              <a:chExt cx="10841272" cy="4746923"/>
            </a:xfrm>
          </p:grpSpPr>
          <p:pic>
            <p:nvPicPr>
              <p:cNvPr id="18" name="图片 17">
                <a:extLst>
                  <a:ext uri="{FF2B5EF4-FFF2-40B4-BE49-F238E27FC236}">
                    <a16:creationId xmlns:a16="http://schemas.microsoft.com/office/drawing/2014/main" id="{F5DC0274-5891-4E62-B7E7-12745B4279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819"/>
              <a:stretch/>
            </p:blipFill>
            <p:spPr>
              <a:xfrm>
                <a:off x="587573" y="1672292"/>
                <a:ext cx="3661383" cy="2275594"/>
              </a:xfrm>
              <a:prstGeom prst="rect">
                <a:avLst/>
              </a:prstGeom>
            </p:spPr>
          </p:pic>
          <p:pic>
            <p:nvPicPr>
              <p:cNvPr id="19" name="图片 18">
                <a:extLst>
                  <a:ext uri="{FF2B5EF4-FFF2-40B4-BE49-F238E27FC236}">
                    <a16:creationId xmlns:a16="http://schemas.microsoft.com/office/drawing/2014/main" id="{C83C8186-DB4E-42ED-81BE-7B8C509D9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20" name="图片 19">
                <a:extLst>
                  <a:ext uri="{FF2B5EF4-FFF2-40B4-BE49-F238E27FC236}">
                    <a16:creationId xmlns:a16="http://schemas.microsoft.com/office/drawing/2014/main" id="{685D756B-8556-43A3-A036-120B2471A276}"/>
                  </a:ext>
                </a:extLst>
              </p:cNvPr>
              <p:cNvPicPr>
                <a:picLocks noChangeAspect="1"/>
              </p:cNvPicPr>
              <p:nvPr/>
            </p:nvPicPr>
            <p:blipFill>
              <a:blip r:embed="rId4"/>
              <a:stretch>
                <a:fillRect/>
              </a:stretch>
            </p:blipFill>
            <p:spPr>
              <a:xfrm>
                <a:off x="8160751" y="1661406"/>
                <a:ext cx="3265714" cy="2285999"/>
              </a:xfrm>
              <a:prstGeom prst="rect">
                <a:avLst/>
              </a:prstGeom>
            </p:spPr>
          </p:pic>
          <p:pic>
            <p:nvPicPr>
              <p:cNvPr id="21" name="图片 20">
                <a:extLst>
                  <a:ext uri="{FF2B5EF4-FFF2-40B4-BE49-F238E27FC236}">
                    <a16:creationId xmlns:a16="http://schemas.microsoft.com/office/drawing/2014/main" id="{D564916F-FA49-483F-9897-718408B6BB57}"/>
                  </a:ext>
                </a:extLst>
              </p:cNvPr>
              <p:cNvPicPr>
                <a:picLocks noChangeAspect="1"/>
              </p:cNvPicPr>
              <p:nvPr/>
            </p:nvPicPr>
            <p:blipFill>
              <a:blip r:embed="rId5"/>
              <a:stretch>
                <a:fillRect/>
              </a:stretch>
            </p:blipFill>
            <p:spPr>
              <a:xfrm>
                <a:off x="585193" y="3992777"/>
                <a:ext cx="2578315" cy="2397833"/>
              </a:xfrm>
              <a:prstGeom prst="rect">
                <a:avLst/>
              </a:prstGeom>
            </p:spPr>
          </p:pic>
          <p:pic>
            <p:nvPicPr>
              <p:cNvPr id="22" name="图片 21">
                <a:extLst>
                  <a:ext uri="{FF2B5EF4-FFF2-40B4-BE49-F238E27FC236}">
                    <a16:creationId xmlns:a16="http://schemas.microsoft.com/office/drawing/2014/main" id="{ACB4EFC1-6E87-4FC3-86DD-AB482F1F17C8}"/>
                  </a:ext>
                </a:extLst>
              </p:cNvPr>
              <p:cNvPicPr>
                <a:picLocks noChangeAspect="1"/>
              </p:cNvPicPr>
              <p:nvPr/>
            </p:nvPicPr>
            <p:blipFill rotWithShape="1">
              <a:blip r:embed="rId6"/>
              <a:srcRect l="5554" r="6943" b="11198"/>
              <a:stretch/>
            </p:blipFill>
            <p:spPr>
              <a:xfrm>
                <a:off x="3239305" y="4000780"/>
                <a:ext cx="3439885" cy="2389830"/>
              </a:xfrm>
              <a:prstGeom prst="rect">
                <a:avLst/>
              </a:prstGeom>
            </p:spPr>
          </p:pic>
          <p:pic>
            <p:nvPicPr>
              <p:cNvPr id="23" name="图片 22">
                <a:extLst>
                  <a:ext uri="{FF2B5EF4-FFF2-40B4-BE49-F238E27FC236}">
                    <a16:creationId xmlns:a16="http://schemas.microsoft.com/office/drawing/2014/main" id="{90209ECF-D1C6-4041-979E-9319E22D10E7}"/>
                  </a:ext>
                </a:extLst>
              </p:cNvPr>
              <p:cNvPicPr>
                <a:picLocks noChangeAspect="1"/>
              </p:cNvPicPr>
              <p:nvPr/>
            </p:nvPicPr>
            <p:blipFill rotWithShape="1">
              <a:blip r:embed="rId7"/>
              <a:srcRect l="7409" t="11636" r="4762"/>
              <a:stretch/>
            </p:blipFill>
            <p:spPr>
              <a:xfrm>
                <a:off x="6735877" y="4000780"/>
                <a:ext cx="2416745" cy="2390311"/>
              </a:xfrm>
              <a:prstGeom prst="rect">
                <a:avLst/>
              </a:prstGeom>
            </p:spPr>
          </p:pic>
          <p:pic>
            <p:nvPicPr>
              <p:cNvPr id="24" name="图片 23">
                <a:extLst>
                  <a:ext uri="{FF2B5EF4-FFF2-40B4-BE49-F238E27FC236}">
                    <a16:creationId xmlns:a16="http://schemas.microsoft.com/office/drawing/2014/main" id="{EBBABCD4-5E38-4E16-A552-72262330158F}"/>
                  </a:ext>
                </a:extLst>
              </p:cNvPr>
              <p:cNvPicPr>
                <a:picLocks noChangeAspect="1"/>
              </p:cNvPicPr>
              <p:nvPr/>
            </p:nvPicPr>
            <p:blipFill rotWithShape="1">
              <a:blip r:embed="rId8"/>
              <a:srcRect l="15625" r="13000"/>
              <a:stretch/>
            </p:blipFill>
            <p:spPr>
              <a:xfrm>
                <a:off x="9221096" y="4000780"/>
                <a:ext cx="2177777" cy="2407549"/>
              </a:xfrm>
              <a:prstGeom prst="rect">
                <a:avLst/>
              </a:prstGeom>
            </p:spPr>
          </p:pic>
        </p:grpSp>
        <p:sp>
          <p:nvSpPr>
            <p:cNvPr id="25" name="矩形 24">
              <a:extLst>
                <a:ext uri="{FF2B5EF4-FFF2-40B4-BE49-F238E27FC236}">
                  <a16:creationId xmlns:a16="http://schemas.microsoft.com/office/drawing/2014/main" id="{06B720A8-0CE4-4251-9ED5-CA3C17509DB1}"/>
                </a:ext>
              </a:extLst>
            </p:cNvPr>
            <p:cNvSpPr/>
            <p:nvPr/>
          </p:nvSpPr>
          <p:spPr>
            <a:xfrm>
              <a:off x="3442769" y="1355090"/>
              <a:ext cx="2032528" cy="387660"/>
            </a:xfrm>
            <a:prstGeom prst="rect">
              <a:avLst/>
            </a:prstGeom>
            <a:solidFill>
              <a:schemeClr val="tx1">
                <a:lumMod val="65000"/>
                <a:lumOff val="35000"/>
              </a:schemeClr>
            </a:solidFill>
          </p:spPr>
          <p:txBody>
            <a:bodyPr wrap="none">
              <a:spAutoFit/>
            </a:bodyPr>
            <a:lstStyle/>
            <a:p>
              <a:r>
                <a:rPr lang="zh-CN" altLang="en-US" sz="2400" b="1" spc="225" dirty="0">
                  <a:solidFill>
                    <a:prstClr val="white"/>
                  </a:solidFill>
                  <a:latin typeface="微软雅黑" panose="020B0503020204020204" pitchFamily="34" charset="-122"/>
                  <a:ea typeface="微软雅黑" panose="020B0503020204020204" pitchFamily="34" charset="-122"/>
                </a:rPr>
                <a:t>云计算的</a:t>
              </a:r>
              <a:r>
                <a:rPr lang="en-US" altLang="zh-CN" sz="2400" b="1" spc="225" dirty="0">
                  <a:solidFill>
                    <a:prstClr val="white"/>
                  </a:solidFill>
                  <a:latin typeface="微软雅黑" panose="020B0503020204020204" pitchFamily="34" charset="-122"/>
                  <a:ea typeface="微软雅黑" panose="020B0503020204020204" pitchFamily="34" charset="-122"/>
                </a:rPr>
                <a:t>7</a:t>
              </a:r>
              <a:r>
                <a:rPr lang="zh-CN" altLang="en-US" sz="2400" b="1" spc="225" dirty="0">
                  <a:solidFill>
                    <a:prstClr val="white"/>
                  </a:solidFill>
                  <a:latin typeface="微软雅黑" panose="020B0503020204020204" pitchFamily="34" charset="-122"/>
                  <a:ea typeface="微软雅黑" panose="020B0503020204020204" pitchFamily="34" charset="-122"/>
                </a:rPr>
                <a:t>个特点</a:t>
              </a:r>
            </a:p>
          </p:txBody>
        </p:sp>
        <p:grpSp>
          <p:nvGrpSpPr>
            <p:cNvPr id="26" name="组合 25">
              <a:extLst>
                <a:ext uri="{FF2B5EF4-FFF2-40B4-BE49-F238E27FC236}">
                  <a16:creationId xmlns:a16="http://schemas.microsoft.com/office/drawing/2014/main" id="{E386B157-624B-4EF2-A0D7-779F019AAB99}"/>
                </a:ext>
              </a:extLst>
            </p:cNvPr>
            <p:cNvGrpSpPr/>
            <p:nvPr/>
          </p:nvGrpSpPr>
          <p:grpSpPr>
            <a:xfrm>
              <a:off x="980366" y="2729839"/>
              <a:ext cx="1904349" cy="648885"/>
              <a:chOff x="1307154" y="2302514"/>
              <a:chExt cx="2539132" cy="865180"/>
            </a:xfrm>
          </p:grpSpPr>
          <p:sp>
            <p:nvSpPr>
              <p:cNvPr id="27" name="矩形 26">
                <a:extLst>
                  <a:ext uri="{FF2B5EF4-FFF2-40B4-BE49-F238E27FC236}">
                    <a16:creationId xmlns:a16="http://schemas.microsoft.com/office/drawing/2014/main" id="{F91A6405-BD37-4A6C-A1AC-A9A4E3A0B0FA}"/>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FBD5DFA6-58CC-439F-8588-CF2FB460A24A}"/>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C34F9774-6938-4A8C-B252-5B05945E0D93}"/>
                  </a:ext>
                </a:extLst>
              </p:cNvPr>
              <p:cNvSpPr txBox="1"/>
              <p:nvPr/>
            </p:nvSpPr>
            <p:spPr>
              <a:xfrm>
                <a:off x="1696263" y="2442717"/>
                <a:ext cx="1983039" cy="516880"/>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超大规模</a:t>
                </a:r>
              </a:p>
            </p:txBody>
          </p:sp>
        </p:grpSp>
        <p:grpSp>
          <p:nvGrpSpPr>
            <p:cNvPr id="30" name="组合 29">
              <a:extLst>
                <a:ext uri="{FF2B5EF4-FFF2-40B4-BE49-F238E27FC236}">
                  <a16:creationId xmlns:a16="http://schemas.microsoft.com/office/drawing/2014/main" id="{E3A6F72C-27F6-42AE-9F11-03F280C1F4FE}"/>
                </a:ext>
              </a:extLst>
            </p:cNvPr>
            <p:cNvGrpSpPr/>
            <p:nvPr/>
          </p:nvGrpSpPr>
          <p:grpSpPr>
            <a:xfrm>
              <a:off x="3851377" y="2729839"/>
              <a:ext cx="1904349" cy="648885"/>
              <a:chOff x="1307154" y="2302514"/>
              <a:chExt cx="2539132" cy="865180"/>
            </a:xfrm>
          </p:grpSpPr>
          <p:sp>
            <p:nvSpPr>
              <p:cNvPr id="31" name="矩形 30">
                <a:extLst>
                  <a:ext uri="{FF2B5EF4-FFF2-40B4-BE49-F238E27FC236}">
                    <a16:creationId xmlns:a16="http://schemas.microsoft.com/office/drawing/2014/main" id="{7177EBDA-FF60-46BD-9DF1-74CC0D4F2044}"/>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FE2AE1C-C713-4DE2-9B09-9AD4B1A0154E}"/>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064EB9E2-17A8-4E50-9BA2-EDD911E86736}"/>
                  </a:ext>
                </a:extLst>
              </p:cNvPr>
              <p:cNvSpPr txBox="1"/>
              <p:nvPr/>
            </p:nvSpPr>
            <p:spPr>
              <a:xfrm>
                <a:off x="1781957" y="2431328"/>
                <a:ext cx="1983039" cy="516880"/>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虚 拟 化</a:t>
                </a:r>
              </a:p>
            </p:txBody>
          </p:sp>
        </p:grpSp>
        <p:grpSp>
          <p:nvGrpSpPr>
            <p:cNvPr id="34" name="组合 33">
              <a:extLst>
                <a:ext uri="{FF2B5EF4-FFF2-40B4-BE49-F238E27FC236}">
                  <a16:creationId xmlns:a16="http://schemas.microsoft.com/office/drawing/2014/main" id="{BFC7253C-A842-45EF-9EF2-BF8B2BA7E132}"/>
                </a:ext>
              </a:extLst>
            </p:cNvPr>
            <p:cNvGrpSpPr/>
            <p:nvPr/>
          </p:nvGrpSpPr>
          <p:grpSpPr>
            <a:xfrm>
              <a:off x="6533745" y="2729839"/>
              <a:ext cx="1904349" cy="648885"/>
              <a:chOff x="1307154" y="2302514"/>
              <a:chExt cx="2539132" cy="865180"/>
            </a:xfrm>
          </p:grpSpPr>
          <p:sp>
            <p:nvSpPr>
              <p:cNvPr id="35" name="矩形 34">
                <a:extLst>
                  <a:ext uri="{FF2B5EF4-FFF2-40B4-BE49-F238E27FC236}">
                    <a16:creationId xmlns:a16="http://schemas.microsoft.com/office/drawing/2014/main" id="{4AD504E1-7532-49B3-8E87-A386216B7F8A}"/>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7AA3F9C5-FBC0-4DB8-B260-FD0D6DA86572}"/>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61E9AAB-ABB1-4FD0-807A-1DE442D0E094}"/>
                  </a:ext>
                </a:extLst>
              </p:cNvPr>
              <p:cNvSpPr txBox="1"/>
              <p:nvPr/>
            </p:nvSpPr>
            <p:spPr>
              <a:xfrm>
                <a:off x="1781957" y="2431328"/>
                <a:ext cx="1983039" cy="516880"/>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高可靠性</a:t>
                </a:r>
              </a:p>
            </p:txBody>
          </p:sp>
        </p:grpSp>
        <p:grpSp>
          <p:nvGrpSpPr>
            <p:cNvPr id="38" name="组合 37">
              <a:extLst>
                <a:ext uri="{FF2B5EF4-FFF2-40B4-BE49-F238E27FC236}">
                  <a16:creationId xmlns:a16="http://schemas.microsoft.com/office/drawing/2014/main" id="{1B7E587D-2E1C-45BF-84BF-417D8828C45E}"/>
                </a:ext>
              </a:extLst>
            </p:cNvPr>
            <p:cNvGrpSpPr/>
            <p:nvPr/>
          </p:nvGrpSpPr>
          <p:grpSpPr>
            <a:xfrm>
              <a:off x="630022" y="4601135"/>
              <a:ext cx="1904349" cy="648885"/>
              <a:chOff x="1307154" y="2302514"/>
              <a:chExt cx="2539132" cy="865180"/>
            </a:xfrm>
          </p:grpSpPr>
          <p:sp>
            <p:nvSpPr>
              <p:cNvPr id="39" name="矩形 38">
                <a:extLst>
                  <a:ext uri="{FF2B5EF4-FFF2-40B4-BE49-F238E27FC236}">
                    <a16:creationId xmlns:a16="http://schemas.microsoft.com/office/drawing/2014/main" id="{E49AED03-C205-47E8-BEA5-97453386671E}"/>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878D2E08-5B82-4B8D-B306-B271691775F0}"/>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A5F2825E-22C0-4675-85AD-E9B38D21EE7B}"/>
                  </a:ext>
                </a:extLst>
              </p:cNvPr>
              <p:cNvSpPr txBox="1"/>
              <p:nvPr/>
            </p:nvSpPr>
            <p:spPr>
              <a:xfrm>
                <a:off x="1765050" y="2442717"/>
                <a:ext cx="1983039" cy="516880"/>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通 用 性</a:t>
                </a:r>
              </a:p>
            </p:txBody>
          </p:sp>
        </p:grpSp>
        <p:grpSp>
          <p:nvGrpSpPr>
            <p:cNvPr id="42" name="组合 41">
              <a:extLst>
                <a:ext uri="{FF2B5EF4-FFF2-40B4-BE49-F238E27FC236}">
                  <a16:creationId xmlns:a16="http://schemas.microsoft.com/office/drawing/2014/main" id="{39A60F55-D931-40DB-B6A7-1480A2DB6F25}"/>
                </a:ext>
              </a:extLst>
            </p:cNvPr>
            <p:cNvGrpSpPr/>
            <p:nvPr/>
          </p:nvGrpSpPr>
          <p:grpSpPr>
            <a:xfrm>
              <a:off x="2918031" y="4601135"/>
              <a:ext cx="1904349" cy="648885"/>
              <a:chOff x="1307154" y="2302514"/>
              <a:chExt cx="2539132" cy="865180"/>
            </a:xfrm>
          </p:grpSpPr>
          <p:sp>
            <p:nvSpPr>
              <p:cNvPr id="43" name="矩形 42">
                <a:extLst>
                  <a:ext uri="{FF2B5EF4-FFF2-40B4-BE49-F238E27FC236}">
                    <a16:creationId xmlns:a16="http://schemas.microsoft.com/office/drawing/2014/main" id="{F4184F91-9FB6-4E94-B874-108FF60485F3}"/>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4DA66169-21E8-4B9A-B92C-8ABD1DAFD48B}"/>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03ACFA58-FD70-45C5-B6A8-5635D87D1B0D}"/>
                  </a:ext>
                </a:extLst>
              </p:cNvPr>
              <p:cNvSpPr txBox="1"/>
              <p:nvPr/>
            </p:nvSpPr>
            <p:spPr>
              <a:xfrm>
                <a:off x="1482045" y="2442717"/>
                <a:ext cx="2324100" cy="516880"/>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高可伸缩性</a:t>
                </a:r>
              </a:p>
            </p:txBody>
          </p:sp>
        </p:grpSp>
        <p:grpSp>
          <p:nvGrpSpPr>
            <p:cNvPr id="46" name="组合 45">
              <a:extLst>
                <a:ext uri="{FF2B5EF4-FFF2-40B4-BE49-F238E27FC236}">
                  <a16:creationId xmlns:a16="http://schemas.microsoft.com/office/drawing/2014/main" id="{FB253FB0-43B4-457F-8A41-D60C8B17A93A}"/>
                </a:ext>
              </a:extLst>
            </p:cNvPr>
            <p:cNvGrpSpPr/>
            <p:nvPr/>
          </p:nvGrpSpPr>
          <p:grpSpPr>
            <a:xfrm>
              <a:off x="5237280" y="4601135"/>
              <a:ext cx="1775082" cy="648885"/>
              <a:chOff x="1307154" y="2302514"/>
              <a:chExt cx="2605864" cy="865180"/>
            </a:xfrm>
          </p:grpSpPr>
          <p:sp>
            <p:nvSpPr>
              <p:cNvPr id="47" name="矩形 46">
                <a:extLst>
                  <a:ext uri="{FF2B5EF4-FFF2-40B4-BE49-F238E27FC236}">
                    <a16:creationId xmlns:a16="http://schemas.microsoft.com/office/drawing/2014/main" id="{4A9D71E9-DB11-4D1A-AA64-DD0BE8133382}"/>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BC2DAD60-5954-4198-BCD0-5E05F4AAB92F}"/>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E21452B8-6124-4C71-B7A4-F63E90E7486A}"/>
                  </a:ext>
                </a:extLst>
              </p:cNvPr>
              <p:cNvSpPr txBox="1"/>
              <p:nvPr/>
            </p:nvSpPr>
            <p:spPr>
              <a:xfrm>
                <a:off x="1588918" y="2442717"/>
                <a:ext cx="2324100" cy="516880"/>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按需服务</a:t>
                </a:r>
              </a:p>
            </p:txBody>
          </p:sp>
        </p:grpSp>
        <p:grpSp>
          <p:nvGrpSpPr>
            <p:cNvPr id="50" name="组合 49">
              <a:extLst>
                <a:ext uri="{FF2B5EF4-FFF2-40B4-BE49-F238E27FC236}">
                  <a16:creationId xmlns:a16="http://schemas.microsoft.com/office/drawing/2014/main" id="{FB0A9E49-790B-4E14-90D5-1BAC6D72C649}"/>
                </a:ext>
              </a:extLst>
            </p:cNvPr>
            <p:cNvGrpSpPr/>
            <p:nvPr/>
          </p:nvGrpSpPr>
          <p:grpSpPr>
            <a:xfrm>
              <a:off x="7051438" y="4601135"/>
              <a:ext cx="1640555" cy="648885"/>
              <a:chOff x="1307154" y="2302514"/>
              <a:chExt cx="2605864" cy="865180"/>
            </a:xfrm>
          </p:grpSpPr>
          <p:sp>
            <p:nvSpPr>
              <p:cNvPr id="51" name="矩形 50">
                <a:extLst>
                  <a:ext uri="{FF2B5EF4-FFF2-40B4-BE49-F238E27FC236}">
                    <a16:creationId xmlns:a16="http://schemas.microsoft.com/office/drawing/2014/main" id="{D700A042-2111-4901-86D7-AE01EDBE4772}"/>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AC409977-637D-4EF0-8FC2-5E3C69B28622}"/>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EEE07D38-205B-4738-B460-A7FCAEB33713}"/>
                  </a:ext>
                </a:extLst>
              </p:cNvPr>
              <p:cNvSpPr txBox="1"/>
              <p:nvPr/>
            </p:nvSpPr>
            <p:spPr>
              <a:xfrm>
                <a:off x="1588916" y="2442717"/>
                <a:ext cx="2324102" cy="516880"/>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极其廉价</a:t>
                </a:r>
              </a:p>
            </p:txBody>
          </p:sp>
        </p:grpSp>
      </p:grpSp>
    </p:spTree>
    <p:extLst>
      <p:ext uri="{BB962C8B-B14F-4D97-AF65-F5344CB8AC3E}">
        <p14:creationId xmlns:p14="http://schemas.microsoft.com/office/powerpoint/2010/main" val="350100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云计算分类：按服务类型</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18068B27-67AE-41FB-BEBC-59E7B81FE264}"/>
              </a:ext>
            </a:extLst>
          </p:cNvPr>
          <p:cNvGrpSpPr/>
          <p:nvPr/>
        </p:nvGrpSpPr>
        <p:grpSpPr>
          <a:xfrm>
            <a:off x="812402" y="1373578"/>
            <a:ext cx="10667926" cy="4522828"/>
            <a:chOff x="424655" y="1440253"/>
            <a:chExt cx="8533406" cy="3888985"/>
          </a:xfrm>
        </p:grpSpPr>
        <p:sp>
          <p:nvSpPr>
            <p:cNvPr id="54" name="矩形 53">
              <a:extLst>
                <a:ext uri="{FF2B5EF4-FFF2-40B4-BE49-F238E27FC236}">
                  <a16:creationId xmlns:a16="http://schemas.microsoft.com/office/drawing/2014/main" id="{18F45670-D600-4848-9B78-AE27A2DE315D}"/>
                </a:ext>
              </a:extLst>
            </p:cNvPr>
            <p:cNvSpPr/>
            <p:nvPr/>
          </p:nvSpPr>
          <p:spPr>
            <a:xfrm>
              <a:off x="939121" y="2122974"/>
              <a:ext cx="4123988" cy="925067"/>
            </a:xfrm>
            <a:prstGeom prst="rect">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D9D875D0-B535-456B-B061-7F728C6D47AA}"/>
                </a:ext>
              </a:extLst>
            </p:cNvPr>
            <p:cNvSpPr/>
            <p:nvPr/>
          </p:nvSpPr>
          <p:spPr>
            <a:xfrm>
              <a:off x="939121" y="3255468"/>
              <a:ext cx="4123988" cy="9250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5E1E5756-732F-4A6F-B6A1-6F90C7F92BE0}"/>
                </a:ext>
              </a:extLst>
            </p:cNvPr>
            <p:cNvSpPr/>
            <p:nvPr/>
          </p:nvSpPr>
          <p:spPr>
            <a:xfrm>
              <a:off x="939121" y="4404171"/>
              <a:ext cx="4123988" cy="92506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7" name="上下箭头 13">
              <a:extLst>
                <a:ext uri="{FF2B5EF4-FFF2-40B4-BE49-F238E27FC236}">
                  <a16:creationId xmlns:a16="http://schemas.microsoft.com/office/drawing/2014/main" id="{C298556E-2755-4AAA-B412-C5B6472981FE}"/>
                </a:ext>
              </a:extLst>
            </p:cNvPr>
            <p:cNvSpPr/>
            <p:nvPr/>
          </p:nvSpPr>
          <p:spPr>
            <a:xfrm>
              <a:off x="424655" y="2122973"/>
              <a:ext cx="469140" cy="3206264"/>
            </a:xfrm>
            <a:prstGeom prst="upDownArrow">
              <a:avLst>
                <a:gd name="adj1" fmla="val 63922"/>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A3017EC1-AFA6-425F-8BC5-24593578D38A}"/>
                </a:ext>
              </a:extLst>
            </p:cNvPr>
            <p:cNvSpPr txBox="1"/>
            <p:nvPr/>
          </p:nvSpPr>
          <p:spPr>
            <a:xfrm>
              <a:off x="1026545" y="2209969"/>
              <a:ext cx="2497487" cy="694084"/>
            </a:xfrm>
            <a:prstGeom prst="rect">
              <a:avLst/>
            </a:prstGeom>
            <a:noFill/>
          </p:spPr>
          <p:txBody>
            <a:bodyPr wrap="none" rtlCol="0">
              <a:spAutoFit/>
            </a:bodyPr>
            <a:lstStyle/>
            <a:p>
              <a:pPr>
                <a:lnSpc>
                  <a:spcPts val="2850"/>
                </a:lnSpc>
              </a:pPr>
              <a:r>
                <a:rPr lang="zh-CN" altLang="en-US" sz="2100" dirty="0">
                  <a:solidFill>
                    <a:prstClr val="white"/>
                  </a:solidFill>
                  <a:latin typeface="微软雅黑" panose="020B0503020204020204" pitchFamily="34" charset="-122"/>
                  <a:ea typeface="微软雅黑" panose="020B0503020204020204" pitchFamily="34" charset="-122"/>
                </a:rPr>
                <a:t>将软件作为服务</a:t>
              </a:r>
            </a:p>
            <a:p>
              <a:pPr>
                <a:lnSpc>
                  <a:spcPts val="2850"/>
                </a:lnSpc>
              </a:pPr>
              <a:r>
                <a:rPr lang="en-US" altLang="zh-CN" sz="2100" dirty="0">
                  <a:solidFill>
                    <a:prstClr val="white"/>
                  </a:solidFill>
                  <a:latin typeface="微软雅黑" panose="020B0503020204020204" pitchFamily="34" charset="-122"/>
                  <a:ea typeface="微软雅黑" panose="020B0503020204020204" pitchFamily="34" charset="-122"/>
                </a:rPr>
                <a:t>SaaS</a:t>
              </a:r>
              <a:r>
                <a:rPr lang="zh-CN" altLang="en-US" sz="1500" dirty="0">
                  <a:solidFill>
                    <a:prstClr val="white"/>
                  </a:solidFill>
                  <a:latin typeface="微软雅黑" panose="020B0503020204020204" pitchFamily="34" charset="-122"/>
                  <a:ea typeface="微软雅黑" panose="020B0503020204020204" pitchFamily="34" charset="-122"/>
                </a:rPr>
                <a:t>（</a:t>
              </a:r>
              <a:r>
                <a:rPr lang="en-US" altLang="zh-CN" sz="1500" dirty="0">
                  <a:solidFill>
                    <a:prstClr val="white"/>
                  </a:solidFill>
                  <a:latin typeface="微软雅黑" panose="020B0503020204020204" pitchFamily="34" charset="-122"/>
                  <a:ea typeface="微软雅黑" panose="020B0503020204020204" pitchFamily="34" charset="-122"/>
                </a:rPr>
                <a:t>Software as a Service</a:t>
              </a:r>
              <a:r>
                <a:rPr lang="zh-CN" altLang="en-US" sz="1500" dirty="0">
                  <a:solidFill>
                    <a:prstClr val="white"/>
                  </a:solidFill>
                  <a:latin typeface="微软雅黑" panose="020B0503020204020204" pitchFamily="34" charset="-122"/>
                  <a:ea typeface="微软雅黑" panose="020B0503020204020204" pitchFamily="34" charset="-122"/>
                </a:rPr>
                <a:t>）</a:t>
              </a:r>
            </a:p>
          </p:txBody>
        </p:sp>
        <p:sp>
          <p:nvSpPr>
            <p:cNvPr id="59" name="文本框 58">
              <a:extLst>
                <a:ext uri="{FF2B5EF4-FFF2-40B4-BE49-F238E27FC236}">
                  <a16:creationId xmlns:a16="http://schemas.microsoft.com/office/drawing/2014/main" id="{E47D2CB2-CB1D-4945-8E2A-B69D10AEE17F}"/>
                </a:ext>
              </a:extLst>
            </p:cNvPr>
            <p:cNvSpPr txBox="1"/>
            <p:nvPr/>
          </p:nvSpPr>
          <p:spPr>
            <a:xfrm>
              <a:off x="1026545" y="3367971"/>
              <a:ext cx="2480305" cy="694084"/>
            </a:xfrm>
            <a:prstGeom prst="rect">
              <a:avLst/>
            </a:prstGeom>
            <a:noFill/>
          </p:spPr>
          <p:txBody>
            <a:bodyPr wrap="none" rtlCol="0">
              <a:spAutoFit/>
            </a:bodyPr>
            <a:lstStyle/>
            <a:p>
              <a:pPr>
                <a:lnSpc>
                  <a:spcPts val="2850"/>
                </a:lnSpc>
              </a:pPr>
              <a:r>
                <a:rPr lang="zh-CN" altLang="en-US" sz="2100" dirty="0">
                  <a:solidFill>
                    <a:prstClr val="white"/>
                  </a:solidFill>
                  <a:latin typeface="微软雅黑" panose="020B0503020204020204" pitchFamily="34" charset="-122"/>
                  <a:ea typeface="微软雅黑" panose="020B0503020204020204" pitchFamily="34" charset="-122"/>
                </a:rPr>
                <a:t>将平台作为服务</a:t>
              </a:r>
            </a:p>
            <a:p>
              <a:pPr>
                <a:lnSpc>
                  <a:spcPts val="2850"/>
                </a:lnSpc>
              </a:pPr>
              <a:r>
                <a:rPr lang="en-US" altLang="zh-CN" sz="2100" dirty="0" err="1">
                  <a:solidFill>
                    <a:prstClr val="white"/>
                  </a:solidFill>
                  <a:latin typeface="微软雅黑" panose="020B0503020204020204" pitchFamily="34" charset="-122"/>
                  <a:ea typeface="微软雅黑" panose="020B0503020204020204" pitchFamily="34" charset="-122"/>
                </a:rPr>
                <a:t>PaaS</a:t>
              </a:r>
              <a:r>
                <a:rPr lang="zh-CN" altLang="en-US" sz="1500" dirty="0">
                  <a:solidFill>
                    <a:prstClr val="white"/>
                  </a:solidFill>
                  <a:latin typeface="微软雅黑" panose="020B0503020204020204" pitchFamily="34" charset="-122"/>
                  <a:ea typeface="微软雅黑" panose="020B0503020204020204" pitchFamily="34" charset="-122"/>
                </a:rPr>
                <a:t>（</a:t>
              </a:r>
              <a:r>
                <a:rPr lang="en-US" altLang="zh-CN" sz="1500" dirty="0">
                  <a:solidFill>
                    <a:prstClr val="white"/>
                  </a:solidFill>
                  <a:latin typeface="微软雅黑" panose="020B0503020204020204" pitchFamily="34" charset="-122"/>
                  <a:ea typeface="微软雅黑" panose="020B0503020204020204" pitchFamily="34" charset="-122"/>
                </a:rPr>
                <a:t>Platform as a Service</a:t>
              </a:r>
              <a:r>
                <a:rPr lang="zh-CN" altLang="en-US" sz="1500" dirty="0">
                  <a:solidFill>
                    <a:prstClr val="white"/>
                  </a:solidFill>
                  <a:latin typeface="微软雅黑" panose="020B0503020204020204" pitchFamily="34" charset="-122"/>
                  <a:ea typeface="微软雅黑" panose="020B0503020204020204" pitchFamily="34" charset="-122"/>
                </a:rPr>
                <a:t>）</a:t>
              </a:r>
            </a:p>
          </p:txBody>
        </p:sp>
        <p:sp>
          <p:nvSpPr>
            <p:cNvPr id="60" name="文本框 59">
              <a:extLst>
                <a:ext uri="{FF2B5EF4-FFF2-40B4-BE49-F238E27FC236}">
                  <a16:creationId xmlns:a16="http://schemas.microsoft.com/office/drawing/2014/main" id="{7ED58AB2-A671-41FE-BE51-A328ECF77190}"/>
                </a:ext>
              </a:extLst>
            </p:cNvPr>
            <p:cNvSpPr txBox="1"/>
            <p:nvPr/>
          </p:nvSpPr>
          <p:spPr>
            <a:xfrm>
              <a:off x="1026545" y="4491166"/>
              <a:ext cx="2782150" cy="694084"/>
            </a:xfrm>
            <a:prstGeom prst="rect">
              <a:avLst/>
            </a:prstGeom>
            <a:noFill/>
          </p:spPr>
          <p:txBody>
            <a:bodyPr wrap="none" rtlCol="0">
              <a:spAutoFit/>
            </a:bodyPr>
            <a:lstStyle/>
            <a:p>
              <a:pPr>
                <a:lnSpc>
                  <a:spcPts val="2850"/>
                </a:lnSpc>
              </a:pPr>
              <a:r>
                <a:rPr lang="zh-CN" altLang="en-US" sz="2100" dirty="0">
                  <a:solidFill>
                    <a:prstClr val="white"/>
                  </a:solidFill>
                  <a:latin typeface="微软雅黑" panose="020B0503020204020204" pitchFamily="34" charset="-122"/>
                  <a:ea typeface="微软雅黑" panose="020B0503020204020204" pitchFamily="34" charset="-122"/>
                </a:rPr>
                <a:t>将基础设施作为服务</a:t>
              </a:r>
            </a:p>
            <a:p>
              <a:pPr>
                <a:lnSpc>
                  <a:spcPts val="2850"/>
                </a:lnSpc>
              </a:pPr>
              <a:r>
                <a:rPr lang="en-US" altLang="zh-CN" sz="2100" dirty="0" err="1">
                  <a:solidFill>
                    <a:prstClr val="white"/>
                  </a:solidFill>
                  <a:latin typeface="微软雅黑" panose="020B0503020204020204" pitchFamily="34" charset="-122"/>
                  <a:ea typeface="微软雅黑" panose="020B0503020204020204" pitchFamily="34" charset="-122"/>
                </a:rPr>
                <a:t>IaaS</a:t>
              </a:r>
              <a:r>
                <a:rPr lang="zh-CN" altLang="en-US" sz="1500" dirty="0">
                  <a:solidFill>
                    <a:prstClr val="white"/>
                  </a:solidFill>
                  <a:latin typeface="微软雅黑" panose="020B0503020204020204" pitchFamily="34" charset="-122"/>
                  <a:ea typeface="微软雅黑" panose="020B0503020204020204" pitchFamily="34" charset="-122"/>
                </a:rPr>
                <a:t>（</a:t>
              </a:r>
              <a:r>
                <a:rPr lang="en-US" altLang="zh-CN" sz="1500" dirty="0">
                  <a:solidFill>
                    <a:prstClr val="white"/>
                  </a:solidFill>
                  <a:latin typeface="微软雅黑" panose="020B0503020204020204" pitchFamily="34" charset="-122"/>
                  <a:ea typeface="微软雅黑" panose="020B0503020204020204" pitchFamily="34" charset="-122"/>
                </a:rPr>
                <a:t>Infrastructure as a Service</a:t>
              </a:r>
              <a:r>
                <a:rPr lang="zh-CN" altLang="en-US" sz="1500" dirty="0">
                  <a:solidFill>
                    <a:prstClr val="white"/>
                  </a:solidFill>
                  <a:latin typeface="微软雅黑" panose="020B0503020204020204" pitchFamily="34" charset="-122"/>
                  <a:ea typeface="微软雅黑" panose="020B0503020204020204" pitchFamily="34" charset="-122"/>
                </a:rPr>
                <a:t>）</a:t>
              </a:r>
            </a:p>
          </p:txBody>
        </p:sp>
        <p:sp>
          <p:nvSpPr>
            <p:cNvPr id="61" name="文本框 60">
              <a:extLst>
                <a:ext uri="{FF2B5EF4-FFF2-40B4-BE49-F238E27FC236}">
                  <a16:creationId xmlns:a16="http://schemas.microsoft.com/office/drawing/2014/main" id="{0D4E6E10-45E4-473B-9C52-247D89334A05}"/>
                </a:ext>
              </a:extLst>
            </p:cNvPr>
            <p:cNvSpPr txBox="1"/>
            <p:nvPr/>
          </p:nvSpPr>
          <p:spPr>
            <a:xfrm>
              <a:off x="5205584" y="2250398"/>
              <a:ext cx="3671901" cy="741002"/>
            </a:xfrm>
            <a:prstGeom prst="rect">
              <a:avLst/>
            </a:prstGeom>
            <a:noFill/>
          </p:spPr>
          <p:txBody>
            <a:bodyPr wrap="square" rtlCol="0">
              <a:spAutoFit/>
            </a:bodyPr>
            <a:lstStyle/>
            <a:p>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针对性更强，它将某些特定应用软件功能封装成服务</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Salesforce online CRM</a:t>
              </a: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5B09276C-0BC5-48DA-8B8B-2922E005C8AD}"/>
                </a:ext>
              </a:extLst>
            </p:cNvPr>
            <p:cNvSpPr txBox="1"/>
            <p:nvPr/>
          </p:nvSpPr>
          <p:spPr>
            <a:xfrm>
              <a:off x="5214258" y="3203760"/>
              <a:ext cx="3743803" cy="926253"/>
            </a:xfrm>
            <a:prstGeom prst="rect">
              <a:avLst/>
            </a:prstGeom>
            <a:noFill/>
          </p:spPr>
          <p:txBody>
            <a:bodyPr wrap="square" rtlCol="0">
              <a:spAutoFit/>
            </a:bodyPr>
            <a:lstStyle/>
            <a:p>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对资源的抽象层次更进一步，提供用户应用程序运行环境</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Google App Engine </a:t>
              </a:r>
            </a:p>
            <a:p>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Microsoft Windows Azure</a:t>
              </a:r>
            </a:p>
          </p:txBody>
        </p:sp>
        <p:sp>
          <p:nvSpPr>
            <p:cNvPr id="63" name="文本框 62">
              <a:extLst>
                <a:ext uri="{FF2B5EF4-FFF2-40B4-BE49-F238E27FC236}">
                  <a16:creationId xmlns:a16="http://schemas.microsoft.com/office/drawing/2014/main" id="{9DE04666-88DD-41E3-8045-F970D4AA8302}"/>
                </a:ext>
              </a:extLst>
            </p:cNvPr>
            <p:cNvSpPr txBox="1"/>
            <p:nvPr/>
          </p:nvSpPr>
          <p:spPr>
            <a:xfrm>
              <a:off x="5214257" y="4507548"/>
              <a:ext cx="3743803" cy="741002"/>
            </a:xfrm>
            <a:prstGeom prst="rect">
              <a:avLst/>
            </a:prstGeom>
            <a:noFill/>
          </p:spPr>
          <p:txBody>
            <a:bodyPr wrap="square" rtlCol="0">
              <a:spAutoFit/>
            </a:bodyPr>
            <a:lstStyle/>
            <a:p>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将硬件设备等基础资源封装成服务供用户使用</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Amazon EC2/S3</a:t>
              </a:r>
            </a:p>
          </p:txBody>
        </p:sp>
        <p:sp>
          <p:nvSpPr>
            <p:cNvPr id="64" name="矩形 63">
              <a:extLst>
                <a:ext uri="{FF2B5EF4-FFF2-40B4-BE49-F238E27FC236}">
                  <a16:creationId xmlns:a16="http://schemas.microsoft.com/office/drawing/2014/main" id="{EBD2F3F9-E8E4-4764-9A93-EA6C2679522C}"/>
                </a:ext>
              </a:extLst>
            </p:cNvPr>
            <p:cNvSpPr/>
            <p:nvPr/>
          </p:nvSpPr>
          <p:spPr>
            <a:xfrm>
              <a:off x="452231" y="1440253"/>
              <a:ext cx="3725227" cy="357269"/>
            </a:xfrm>
            <a:prstGeom prst="rect">
              <a:avLst/>
            </a:prstGeom>
            <a:solidFill>
              <a:schemeClr val="tx1">
                <a:lumMod val="65000"/>
                <a:lumOff val="35000"/>
              </a:schemeClr>
            </a:solidFill>
          </p:spPr>
          <p:txBody>
            <a:bodyPr wrap="none">
              <a:spAutoFit/>
            </a:bodyPr>
            <a:lstStyle/>
            <a:p>
              <a:r>
                <a:rPr lang="zh-CN" altLang="en-US" sz="2100" spc="225" dirty="0">
                  <a:solidFill>
                    <a:prstClr val="white"/>
                  </a:solidFill>
                  <a:latin typeface="微软雅黑" panose="020B0503020204020204" pitchFamily="34" charset="-122"/>
                  <a:ea typeface="微软雅黑" panose="020B0503020204020204" pitchFamily="34" charset="-122"/>
                </a:rPr>
                <a:t>云计算按服务类型大致分为三类：</a:t>
              </a:r>
            </a:p>
          </p:txBody>
        </p:sp>
        <p:sp>
          <p:nvSpPr>
            <p:cNvPr id="65" name="文本框 64">
              <a:extLst>
                <a:ext uri="{FF2B5EF4-FFF2-40B4-BE49-F238E27FC236}">
                  <a16:creationId xmlns:a16="http://schemas.microsoft.com/office/drawing/2014/main" id="{5A91DD9C-925E-4310-A3BE-342A6310A447}"/>
                </a:ext>
              </a:extLst>
            </p:cNvPr>
            <p:cNvSpPr txBox="1"/>
            <p:nvPr/>
          </p:nvSpPr>
          <p:spPr>
            <a:xfrm>
              <a:off x="478891" y="2319905"/>
              <a:ext cx="344672" cy="432252"/>
            </a:xfrm>
            <a:prstGeom prst="rect">
              <a:avLst/>
            </a:prstGeom>
            <a:noFill/>
          </p:spPr>
          <p:txBody>
            <a:bodyPr vert="eaVert" wrap="non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专用</a:t>
              </a:r>
            </a:p>
          </p:txBody>
        </p:sp>
        <p:sp>
          <p:nvSpPr>
            <p:cNvPr id="66" name="文本框 65">
              <a:extLst>
                <a:ext uri="{FF2B5EF4-FFF2-40B4-BE49-F238E27FC236}">
                  <a16:creationId xmlns:a16="http://schemas.microsoft.com/office/drawing/2014/main" id="{6428E6F6-AB2B-4641-888F-E9FBC0248C3B}"/>
                </a:ext>
              </a:extLst>
            </p:cNvPr>
            <p:cNvSpPr txBox="1"/>
            <p:nvPr/>
          </p:nvSpPr>
          <p:spPr>
            <a:xfrm>
              <a:off x="478891" y="4658953"/>
              <a:ext cx="344672" cy="432252"/>
            </a:xfrm>
            <a:prstGeom prst="rect">
              <a:avLst/>
            </a:prstGeom>
            <a:noFill/>
          </p:spPr>
          <p:txBody>
            <a:bodyPr vert="eaVert" wrap="non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通用</a:t>
              </a:r>
            </a:p>
          </p:txBody>
        </p:sp>
      </p:grpSp>
    </p:spTree>
    <p:extLst>
      <p:ext uri="{BB962C8B-B14F-4D97-AF65-F5344CB8AC3E}">
        <p14:creationId xmlns:p14="http://schemas.microsoft.com/office/powerpoint/2010/main" val="2031837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云计算分类：按服务类型</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a16="http://schemas.microsoft.com/office/drawing/2014/main" id="{EBD2F3F9-E8E4-4764-9A93-EA6C2679522C}"/>
              </a:ext>
            </a:extLst>
          </p:cNvPr>
          <p:cNvSpPr/>
          <p:nvPr/>
        </p:nvSpPr>
        <p:spPr>
          <a:xfrm>
            <a:off x="846876" y="1373578"/>
            <a:ext cx="2868093" cy="415498"/>
          </a:xfrm>
          <a:prstGeom prst="rect">
            <a:avLst/>
          </a:prstGeom>
          <a:solidFill>
            <a:schemeClr val="tx1">
              <a:lumMod val="65000"/>
              <a:lumOff val="35000"/>
            </a:schemeClr>
          </a:solidFill>
        </p:spPr>
        <p:txBody>
          <a:bodyPr wrap="none">
            <a:spAutoFit/>
          </a:bodyPr>
          <a:lstStyle/>
          <a:p>
            <a:r>
              <a:rPr lang="zh-CN" altLang="en-US" sz="2100" spc="225" dirty="0">
                <a:solidFill>
                  <a:prstClr val="white"/>
                </a:solidFill>
                <a:latin typeface="微软雅黑" panose="020B0503020204020204" pitchFamily="34" charset="-122"/>
                <a:ea typeface="微软雅黑" panose="020B0503020204020204" pitchFamily="34" charset="-122"/>
              </a:rPr>
              <a:t>云计算的商业模式：</a:t>
            </a:r>
          </a:p>
        </p:txBody>
      </p:sp>
      <p:pic>
        <p:nvPicPr>
          <p:cNvPr id="17" name="Picture 2">
            <a:extLst>
              <a:ext uri="{FF2B5EF4-FFF2-40B4-BE49-F238E27FC236}">
                <a16:creationId xmlns:a16="http://schemas.microsoft.com/office/drawing/2014/main" id="{0182D2AB-9CDB-4E78-A29E-F9A5FD1B2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63" y="2637608"/>
            <a:ext cx="4905858" cy="268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Group 3">
            <a:extLst>
              <a:ext uri="{FF2B5EF4-FFF2-40B4-BE49-F238E27FC236}">
                <a16:creationId xmlns:a16="http://schemas.microsoft.com/office/drawing/2014/main" id="{2487EF3C-B5EA-40FD-8D41-C16A657B3E84}"/>
              </a:ext>
            </a:extLst>
          </p:cNvPr>
          <p:cNvGraphicFramePr>
            <a:graphicFrameLocks noGrp="1"/>
          </p:cNvGraphicFramePr>
          <p:nvPr>
            <p:extLst>
              <p:ext uri="{D42A27DB-BD31-4B8C-83A1-F6EECF244321}">
                <p14:modId xmlns:p14="http://schemas.microsoft.com/office/powerpoint/2010/main" val="3871823868"/>
              </p:ext>
            </p:extLst>
          </p:nvPr>
        </p:nvGraphicFramePr>
        <p:xfrm>
          <a:off x="5704680" y="2604136"/>
          <a:ext cx="6115846" cy="2716737"/>
        </p:xfrm>
        <a:graphic>
          <a:graphicData uri="http://schemas.openxmlformats.org/drawingml/2006/table">
            <a:tbl>
              <a:tblPr/>
              <a:tblGrid>
                <a:gridCol w="1256100">
                  <a:extLst>
                    <a:ext uri="{9D8B030D-6E8A-4147-A177-3AD203B41FA5}">
                      <a16:colId xmlns:a16="http://schemas.microsoft.com/office/drawing/2014/main" val="20000"/>
                    </a:ext>
                  </a:extLst>
                </a:gridCol>
                <a:gridCol w="2290535">
                  <a:extLst>
                    <a:ext uri="{9D8B030D-6E8A-4147-A177-3AD203B41FA5}">
                      <a16:colId xmlns:a16="http://schemas.microsoft.com/office/drawing/2014/main" val="20001"/>
                    </a:ext>
                  </a:extLst>
                </a:gridCol>
                <a:gridCol w="2569211">
                  <a:extLst>
                    <a:ext uri="{9D8B030D-6E8A-4147-A177-3AD203B41FA5}">
                      <a16:colId xmlns:a16="http://schemas.microsoft.com/office/drawing/2014/main" val="20002"/>
                    </a:ext>
                  </a:extLst>
                </a:gridCol>
              </a:tblGrid>
              <a:tr h="279948">
                <a:tc>
                  <a:txBody>
                    <a:bodyPr/>
                    <a:lstStyle/>
                    <a:p>
                      <a:pPr marL="0" marR="0" lvl="0" indent="0" algn="ctr" defTabSz="87757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zh-CN" altLang="en-US"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服务类别</a:t>
                      </a:r>
                    </a:p>
                  </a:txBody>
                  <a:tcPr marL="72780" marR="72780" marT="39175" marB="39175"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7CFFF"/>
                    </a:solidFill>
                  </a:tcPr>
                </a:tc>
                <a:tc>
                  <a:txBody>
                    <a:bodyPr/>
                    <a:lstStyle/>
                    <a:p>
                      <a:pPr marL="0" marR="0" lvl="0" indent="0" algn="ctr" defTabSz="87757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zh-CN" altLang="en-US"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服务内容</a:t>
                      </a:r>
                    </a:p>
                  </a:txBody>
                  <a:tcPr marL="72780" marR="72780" marT="39175" marB="3917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7CFFF"/>
                    </a:solidFill>
                  </a:tcPr>
                </a:tc>
                <a:tc>
                  <a:txBody>
                    <a:bodyPr/>
                    <a:lstStyle/>
                    <a:p>
                      <a:pPr marL="0" marR="0" lvl="0" indent="0" algn="ctr" defTabSz="87757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zh-CN" altLang="en-US"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盈利模式</a:t>
                      </a:r>
                    </a:p>
                  </a:txBody>
                  <a:tcPr marL="72780" marR="72780" marT="39175" marB="3917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7CFFF"/>
                    </a:solidFill>
                  </a:tcPr>
                </a:tc>
                <a:extLst>
                  <a:ext uri="{0D108BD9-81ED-4DB2-BD59-A6C34878D82A}">
                    <a16:rowId xmlns:a16="http://schemas.microsoft.com/office/drawing/2014/main" val="10000"/>
                  </a:ext>
                </a:extLst>
              </a:tr>
              <a:tr h="829958">
                <a:tc>
                  <a:txBody>
                    <a:bodyPr/>
                    <a:lstStyle/>
                    <a:p>
                      <a:pPr marL="0" marR="0" lvl="0" indent="0" algn="ctr" defTabSz="877570" rtl="0" eaLnBrk="1" fontAlgn="base" latinLnBrk="0" hangingPunct="1">
                        <a:lnSpc>
                          <a:spcPct val="95000"/>
                        </a:lnSpc>
                        <a:spcBef>
                          <a:spcPct val="0"/>
                        </a:spcBef>
                        <a:spcAft>
                          <a:spcPct val="0"/>
                        </a:spcAft>
                        <a:buClr>
                          <a:schemeClr val="bg2"/>
                        </a:buClr>
                        <a:buSzPct val="6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SaaS</a:t>
                      </a:r>
                      <a:endParaRPr kumimoji="0" lang="zh-CN" altLang="en-US" sz="1600" b="1" i="0" u="none" strike="noStrike" cap="none" normalizeH="0" baseline="0" dirty="0">
                        <a:ln>
                          <a:noFill/>
                        </a:ln>
                        <a:solidFill>
                          <a:srgbClr val="FF3300"/>
                        </a:solidFill>
                        <a:effectLst/>
                        <a:latin typeface="微软雅黑" panose="020B0503020204020204" pitchFamily="34" charset="-122"/>
                        <a:ea typeface="微软雅黑" panose="020B0503020204020204" pitchFamily="34" charset="-122"/>
                      </a:endParaRPr>
                    </a:p>
                  </a:txBody>
                  <a:tcPr marL="73259" marR="73259" marT="37555" marB="37555"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82880" marR="0" lvl="0" indent="-182880" algn="l" defTabSz="877570" rtl="0" eaLnBrk="1" fontAlgn="base" latinLnBrk="0" hangingPunct="1">
                        <a:lnSpc>
                          <a:spcPct val="95000"/>
                        </a:lnSpc>
                        <a:spcBef>
                          <a:spcPct val="0"/>
                        </a:spcBef>
                        <a:spcAft>
                          <a:spcPct val="0"/>
                        </a:spcAft>
                        <a:buClrTx/>
                        <a:buSzPct val="60000"/>
                        <a:buFont typeface="Wingdings" panose="05000000000000000000" pitchFamily="2" charset="2"/>
                        <a:buChar char="l"/>
                      </a:pP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互联网</a:t>
                      </a:r>
                      <a:r>
                        <a:rPr kumimoji="0" lang="en-US" altLang="zh-CN"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Web 2.0</a:t>
                      </a: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应用</a:t>
                      </a:r>
                    </a:p>
                    <a:p>
                      <a:pPr marL="182880" marR="0" lvl="0" indent="-182880" algn="l" defTabSz="877570" rtl="0" eaLnBrk="1" fontAlgn="base" latinLnBrk="0" hangingPunct="1">
                        <a:lnSpc>
                          <a:spcPct val="95000"/>
                        </a:lnSpc>
                        <a:spcBef>
                          <a:spcPct val="0"/>
                        </a:spcBef>
                        <a:spcAft>
                          <a:spcPct val="0"/>
                        </a:spcAft>
                        <a:buClrTx/>
                        <a:buSzPct val="60000"/>
                        <a:buFont typeface="Wingdings" panose="05000000000000000000" pitchFamily="2" charset="2"/>
                        <a:buChar char="l"/>
                      </a:pP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企业应用</a:t>
                      </a:r>
                    </a:p>
                    <a:p>
                      <a:pPr marL="182880" marR="0" lvl="0" indent="-182880" algn="l" defTabSz="877570" rtl="0" eaLnBrk="1" fontAlgn="base" latinLnBrk="0" hangingPunct="1">
                        <a:lnSpc>
                          <a:spcPct val="95000"/>
                        </a:lnSpc>
                        <a:spcBef>
                          <a:spcPct val="0"/>
                        </a:spcBef>
                        <a:spcAft>
                          <a:spcPct val="0"/>
                        </a:spcAft>
                        <a:buClrTx/>
                        <a:buSzPct val="60000"/>
                        <a:buFont typeface="Wingdings" panose="05000000000000000000" pitchFamily="2" charset="2"/>
                        <a:buChar char="l"/>
                      </a:pP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电信业务</a:t>
                      </a:r>
                    </a:p>
                  </a:txBody>
                  <a:tcPr marL="72780" marR="72780" marT="39175" marB="3917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82880" marR="0" lvl="0" indent="-182880" algn="l" defTabSz="877570" rtl="0" eaLnBrk="1" fontAlgn="base" latinLnBrk="0" hangingPunct="1">
                        <a:lnSpc>
                          <a:spcPct val="95000"/>
                        </a:lnSpc>
                        <a:spcBef>
                          <a:spcPct val="0"/>
                        </a:spcBef>
                        <a:spcAft>
                          <a:spcPct val="0"/>
                        </a:spcAft>
                        <a:buClrTx/>
                        <a:buSzPct val="60000"/>
                        <a:buFont typeface="Wingdings" panose="05000000000000000000" pitchFamily="2" charset="2"/>
                        <a:buChar char="l"/>
                      </a:pP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通过提供满足最终用户需求的业务，按使用收费</a:t>
                      </a:r>
                      <a:endParaRPr kumimoji="0" lang="en-US" altLang="zh-CN"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endParaRPr>
                    </a:p>
                  </a:txBody>
                  <a:tcPr marL="72780" marR="72780" marT="39175" marB="3917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22943">
                <a:tc>
                  <a:txBody>
                    <a:bodyPr/>
                    <a:lstStyle/>
                    <a:p>
                      <a:pPr marL="0" marR="0" lvl="0" indent="0" algn="ctr" defTabSz="877570" rtl="0" eaLnBrk="1" fontAlgn="base" latinLnBrk="0" hangingPunct="1">
                        <a:lnSpc>
                          <a:spcPct val="95000"/>
                        </a:lnSpc>
                        <a:spcBef>
                          <a:spcPct val="0"/>
                        </a:spcBef>
                        <a:spcAft>
                          <a:spcPct val="0"/>
                        </a:spcAft>
                        <a:buClr>
                          <a:schemeClr val="bg2"/>
                        </a:buClr>
                        <a:buSzPct val="6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PaaS</a:t>
                      </a:r>
                      <a:endParaRPr kumimoji="0" lang="en-US" altLang="zh-CN" sz="1600" b="1" i="0" u="none" strike="noStrike" cap="none" normalizeH="0" baseline="0" dirty="0">
                        <a:ln>
                          <a:noFill/>
                        </a:ln>
                        <a:solidFill>
                          <a:srgbClr val="FF3300"/>
                        </a:solidFill>
                        <a:effectLst/>
                        <a:latin typeface="微软雅黑" panose="020B0503020204020204" pitchFamily="34" charset="-122"/>
                        <a:ea typeface="微软雅黑" panose="020B0503020204020204" pitchFamily="34" charset="-122"/>
                      </a:endParaRPr>
                    </a:p>
                  </a:txBody>
                  <a:tcPr marL="73259" marR="73259" marT="37555" marB="37555"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82880" marR="0" lvl="0" indent="-182880" algn="l" defTabSz="877570" rtl="0" eaLnBrk="1" fontAlgn="base" latinLnBrk="0" hangingPunct="1">
                        <a:lnSpc>
                          <a:spcPct val="95000"/>
                        </a:lnSpc>
                        <a:spcBef>
                          <a:spcPct val="0"/>
                        </a:spcBef>
                        <a:spcAft>
                          <a:spcPct val="0"/>
                        </a:spcAft>
                        <a:buClrTx/>
                        <a:buSzPct val="60000"/>
                        <a:buFont typeface="Wingdings" panose="05000000000000000000" pitchFamily="2" charset="2"/>
                        <a:buChar char="l"/>
                      </a:pP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提供应用运行和开发环境</a:t>
                      </a:r>
                    </a:p>
                    <a:p>
                      <a:pPr marL="182880" marR="0" lvl="0" indent="-182880" algn="l" defTabSz="877570" rtl="0" eaLnBrk="1" fontAlgn="base" latinLnBrk="0" hangingPunct="1">
                        <a:lnSpc>
                          <a:spcPct val="95000"/>
                        </a:lnSpc>
                        <a:spcBef>
                          <a:spcPct val="0"/>
                        </a:spcBef>
                        <a:spcAft>
                          <a:spcPct val="0"/>
                        </a:spcAft>
                        <a:buClrTx/>
                        <a:buSzPct val="60000"/>
                        <a:buFont typeface="Wingdings" panose="05000000000000000000" pitchFamily="2" charset="2"/>
                        <a:buChar char="l"/>
                      </a:pP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提供应用开发的组件（如：数据库）</a:t>
                      </a:r>
                    </a:p>
                  </a:txBody>
                  <a:tcPr marL="72780" marR="72780" marT="39175" marB="3917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82880" marR="0" lvl="0" indent="-182880" algn="l" defTabSz="877570" rtl="0" eaLnBrk="1" fontAlgn="base" latinLnBrk="0" hangingPunct="1">
                        <a:lnSpc>
                          <a:spcPct val="95000"/>
                        </a:lnSpc>
                        <a:spcBef>
                          <a:spcPct val="0"/>
                        </a:spcBef>
                        <a:spcAft>
                          <a:spcPct val="0"/>
                        </a:spcAft>
                        <a:buClrTx/>
                        <a:buSzPct val="60000"/>
                        <a:buFont typeface="Wingdings" panose="05000000000000000000" pitchFamily="2" charset="2"/>
                        <a:buChar char="l"/>
                      </a:pP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通过将</a:t>
                      </a:r>
                      <a:r>
                        <a:rPr kumimoji="0" lang="en-US" altLang="zh-CN"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IT</a:t>
                      </a: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资源、</a:t>
                      </a:r>
                      <a:r>
                        <a:rPr kumimoji="0" lang="en-US" altLang="zh-CN"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Web</a:t>
                      </a: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通用能力、通信能力打包出租给应用开发和运营者，按使用收费</a:t>
                      </a:r>
                    </a:p>
                  </a:txBody>
                  <a:tcPr marL="72780" marR="72780" marT="39175" marB="3917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0632">
                <a:tc>
                  <a:txBody>
                    <a:bodyPr/>
                    <a:lstStyle/>
                    <a:p>
                      <a:pPr marL="0" marR="0" lvl="0" indent="0" algn="ctr" defTabSz="877570" rtl="0" eaLnBrk="1" fontAlgn="base" latinLnBrk="0" hangingPunct="1">
                        <a:lnSpc>
                          <a:spcPct val="95000"/>
                        </a:lnSpc>
                        <a:spcBef>
                          <a:spcPct val="0"/>
                        </a:spcBef>
                        <a:spcAft>
                          <a:spcPct val="0"/>
                        </a:spcAft>
                        <a:buClr>
                          <a:schemeClr val="bg2"/>
                        </a:buClr>
                        <a:buSzPct val="6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IaaS</a:t>
                      </a:r>
                    </a:p>
                  </a:txBody>
                  <a:tcPr marL="73259" marR="73259" marT="37555" marB="37555"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182880" marR="0" lvl="0" indent="-182880" algn="l" defTabSz="877570" rtl="0" eaLnBrk="1" fontAlgn="base" latinLnBrk="0" hangingPunct="1">
                        <a:lnSpc>
                          <a:spcPct val="95000"/>
                        </a:lnSpc>
                        <a:spcBef>
                          <a:spcPct val="0"/>
                        </a:spcBef>
                        <a:spcAft>
                          <a:spcPct val="0"/>
                        </a:spcAft>
                        <a:buClrTx/>
                        <a:buSzPct val="60000"/>
                        <a:buFont typeface="Wingdings" panose="05000000000000000000" pitchFamily="2" charset="2"/>
                        <a:buChar char="l"/>
                      </a:pP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出租计算，存储，网络等</a:t>
                      </a:r>
                      <a:r>
                        <a:rPr kumimoji="0" lang="en-US" altLang="zh-CN"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IT</a:t>
                      </a: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资源</a:t>
                      </a:r>
                    </a:p>
                  </a:txBody>
                  <a:tcPr marL="72780" marR="72780" marT="39175" marB="3917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182880" marR="0" lvl="0" indent="-182880" algn="l" defTabSz="877570" rtl="0" eaLnBrk="1" fontAlgn="base" latinLnBrk="0" hangingPunct="1">
                        <a:lnSpc>
                          <a:spcPct val="95000"/>
                        </a:lnSpc>
                        <a:spcBef>
                          <a:spcPct val="0"/>
                        </a:spcBef>
                        <a:spcAft>
                          <a:spcPct val="0"/>
                        </a:spcAft>
                        <a:buClrTx/>
                        <a:buSzPct val="60000"/>
                        <a:buFont typeface="Wingdings" panose="05000000000000000000" pitchFamily="2" charset="2"/>
                        <a:buChar char="l"/>
                      </a:pP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按使用收费 </a:t>
                      </a:r>
                    </a:p>
                    <a:p>
                      <a:pPr marL="182880" marR="0" lvl="0" indent="-182880" algn="l" defTabSz="877570" rtl="0" eaLnBrk="1" fontAlgn="base" latinLnBrk="0" hangingPunct="1">
                        <a:lnSpc>
                          <a:spcPct val="95000"/>
                        </a:lnSpc>
                        <a:spcBef>
                          <a:spcPct val="0"/>
                        </a:spcBef>
                        <a:spcAft>
                          <a:spcPct val="0"/>
                        </a:spcAft>
                        <a:buClrTx/>
                        <a:buSzPct val="60000"/>
                        <a:buFont typeface="Wingdings" panose="05000000000000000000" pitchFamily="2" charset="2"/>
                        <a:buChar char="l"/>
                      </a:pPr>
                      <a:r>
                        <a:rPr kumimoji="0" lang="zh-CN" altLang="en-US"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通过规模获取利润</a:t>
                      </a:r>
                      <a:endParaRPr kumimoji="0" lang="en-US" altLang="zh-CN" sz="16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endParaRPr>
                    </a:p>
                  </a:txBody>
                  <a:tcPr marL="72780" marR="72780" marT="39175" marB="3917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00014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7390F6-8F96-4B38-A217-08EA866298D6}"/>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云计算分类：按部署模式</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64F8A53-B5A2-4927-9928-4C4AEA4E4298}"/>
              </a:ext>
            </a:extLst>
          </p:cNvPr>
          <p:cNvSpPr/>
          <p:nvPr/>
        </p:nvSpPr>
        <p:spPr>
          <a:xfrm>
            <a:off x="780201" y="2005646"/>
            <a:ext cx="1867749" cy="3118804"/>
          </a:xfrm>
          <a:prstGeom prst="rect">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485F9F2-745C-4A35-A23C-A67AB678035F}"/>
              </a:ext>
            </a:extLst>
          </p:cNvPr>
          <p:cNvSpPr txBox="1"/>
          <p:nvPr/>
        </p:nvSpPr>
        <p:spPr>
          <a:xfrm>
            <a:off x="809821" y="3025395"/>
            <a:ext cx="1808507" cy="807209"/>
          </a:xfrm>
          <a:prstGeom prst="rect">
            <a:avLst/>
          </a:prstGeom>
          <a:noFill/>
        </p:spPr>
        <p:txBody>
          <a:bodyPr wrap="none" rtlCol="0">
            <a:spAutoFit/>
          </a:bodyPr>
          <a:lstStyle/>
          <a:p>
            <a:pPr algn="ctr">
              <a:lnSpc>
                <a:spcPts val="2850"/>
              </a:lnSpc>
            </a:pPr>
            <a:r>
              <a:rPr lang="zh-CN" altLang="en-US" sz="2100" dirty="0">
                <a:solidFill>
                  <a:prstClr val="white"/>
                </a:solidFill>
                <a:latin typeface="微软雅黑" panose="020B0503020204020204" pitchFamily="34" charset="-122"/>
                <a:ea typeface="微软雅黑" panose="020B0503020204020204" pitchFamily="34" charset="-122"/>
              </a:rPr>
              <a:t>公有云</a:t>
            </a:r>
            <a:endParaRPr lang="en-US" altLang="zh-CN" sz="2100" dirty="0">
              <a:solidFill>
                <a:prstClr val="white"/>
              </a:solidFill>
              <a:latin typeface="微软雅黑" panose="020B0503020204020204" pitchFamily="34" charset="-122"/>
              <a:ea typeface="微软雅黑" panose="020B0503020204020204" pitchFamily="34" charset="-122"/>
            </a:endParaRPr>
          </a:p>
          <a:p>
            <a:pPr algn="ctr">
              <a:lnSpc>
                <a:spcPts val="2850"/>
              </a:lnSpc>
            </a:pPr>
            <a:r>
              <a:rPr lang="en-US" altLang="zh-CN" sz="2100" dirty="0">
                <a:solidFill>
                  <a:prstClr val="white"/>
                </a:solidFill>
                <a:latin typeface="微软雅黑" panose="020B0503020204020204" pitchFamily="34" charset="-122"/>
                <a:ea typeface="微软雅黑" panose="020B0503020204020204" pitchFamily="34" charset="-122"/>
              </a:rPr>
              <a:t>Public Cloud</a:t>
            </a:r>
          </a:p>
        </p:txBody>
      </p:sp>
      <p:sp>
        <p:nvSpPr>
          <p:cNvPr id="11" name="文本框 10">
            <a:extLst>
              <a:ext uri="{FF2B5EF4-FFF2-40B4-BE49-F238E27FC236}">
                <a16:creationId xmlns:a16="http://schemas.microsoft.com/office/drawing/2014/main" id="{63FBD97D-F510-4F16-AB2E-2DB00DEE3BEF}"/>
              </a:ext>
            </a:extLst>
          </p:cNvPr>
          <p:cNvSpPr txBox="1"/>
          <p:nvPr/>
        </p:nvSpPr>
        <p:spPr>
          <a:xfrm>
            <a:off x="2809876" y="1922075"/>
            <a:ext cx="8924924" cy="4056560"/>
          </a:xfrm>
          <a:prstGeom prst="rect">
            <a:avLst/>
          </a:prstGeom>
          <a:noFill/>
        </p:spPr>
        <p:txBody>
          <a:bodyPr wrap="square" rtlCol="0">
            <a:spAutoFit/>
          </a:bodyPr>
          <a:lstStyle/>
          <a:p>
            <a:pPr>
              <a:lnSpc>
                <a:spcPct val="130000"/>
              </a:lnSpc>
            </a:pPr>
            <a:r>
              <a:rPr lang="zh-CN" altLang="en-US" sz="1600" b="0" i="0" dirty="0">
                <a:solidFill>
                  <a:srgbClr val="4C4C51"/>
                </a:solidFill>
                <a:effectLst/>
                <a:latin typeface="Microsoft Yahei UI" panose="020B0503020204020204" pitchFamily="34" charset="-122"/>
                <a:ea typeface="Microsoft Yahei UI" panose="020B0503020204020204" pitchFamily="34" charset="-122"/>
              </a:rPr>
              <a:t>公有云是最常见的云计算部署类型。公有云资源（例如服务器和存储空间）由第三方云服务提供商拥有和运营，这些资源通过 </a:t>
            </a:r>
            <a:r>
              <a:rPr lang="en-US" altLang="zh-CN" sz="1600" b="0" i="0" dirty="0">
                <a:solidFill>
                  <a:srgbClr val="4C4C51"/>
                </a:solidFill>
                <a:effectLst/>
                <a:latin typeface="Microsoft Yahei UI" panose="020B0503020204020204" pitchFamily="34" charset="-122"/>
                <a:ea typeface="Microsoft Yahei UI" panose="020B0503020204020204" pitchFamily="34" charset="-122"/>
              </a:rPr>
              <a:t>Internet </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提供。在公有云中，所有硬件、软件和其他支持性基础结构均为云提供商所拥有和管理。</a:t>
            </a:r>
            <a:r>
              <a:rPr lang="en-US" altLang="zh-CN" sz="1600" b="0" i="0" dirty="0">
                <a:solidFill>
                  <a:srgbClr val="4C4C51"/>
                </a:solidFill>
                <a:effectLst/>
                <a:latin typeface="Microsoft Yahei UI" panose="020B0503020204020204" pitchFamily="34" charset="-122"/>
                <a:ea typeface="Microsoft Yahei UI" panose="020B0503020204020204" pitchFamily="34" charset="-122"/>
              </a:rPr>
              <a:t>Microsoft Azure </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、阿里云等都是公有云的示例。</a:t>
            </a:r>
            <a:endParaRPr lang="en-US" altLang="zh-CN" sz="1600" b="0" i="0" dirty="0">
              <a:solidFill>
                <a:srgbClr val="4C4C51"/>
              </a:solidFill>
              <a:effectLst/>
              <a:latin typeface="Microsoft Yahei UI" panose="020B0503020204020204" pitchFamily="34" charset="-122"/>
              <a:ea typeface="Microsoft Yahei UI" panose="020B0503020204020204" pitchFamily="34" charset="-122"/>
            </a:endParaRPr>
          </a:p>
          <a:p>
            <a:pPr>
              <a:lnSpc>
                <a:spcPct val="130000"/>
              </a:lnSpc>
              <a:spcBef>
                <a:spcPts val="600"/>
              </a:spcBef>
            </a:pPr>
            <a:r>
              <a:rPr lang="zh-CN" altLang="en-US" sz="1600" dirty="0">
                <a:solidFill>
                  <a:srgbClr val="4C4C51"/>
                </a:solidFill>
                <a:latin typeface="Microsoft Yahei UI" panose="020B0503020204020204" pitchFamily="34" charset="-122"/>
                <a:ea typeface="Microsoft Yahei UI" panose="020B0503020204020204" pitchFamily="34" charset="-122"/>
              </a:rPr>
              <a:t>在公有云中，你与其他组织或云“租户”共享相同的硬件、存储和网络设备，并且你可以使用 </a:t>
            </a:r>
            <a:r>
              <a:rPr lang="en-US" altLang="zh-CN" sz="1600" dirty="0">
                <a:solidFill>
                  <a:srgbClr val="4C4C51"/>
                </a:solidFill>
                <a:latin typeface="Microsoft Yahei UI" panose="020B0503020204020204" pitchFamily="34" charset="-122"/>
                <a:ea typeface="Microsoft Yahei UI" panose="020B0503020204020204" pitchFamily="34" charset="-122"/>
              </a:rPr>
              <a:t>Web </a:t>
            </a:r>
            <a:r>
              <a:rPr lang="zh-CN" altLang="en-US" sz="1600" dirty="0">
                <a:solidFill>
                  <a:srgbClr val="4C4C51"/>
                </a:solidFill>
                <a:latin typeface="Microsoft Yahei UI" panose="020B0503020204020204" pitchFamily="34" charset="-122"/>
                <a:ea typeface="Microsoft Yahei UI" panose="020B0503020204020204" pitchFamily="34" charset="-122"/>
              </a:rPr>
              <a:t>浏览器访问服务和管理帐户。公有云部署通常用于提供基于 </a:t>
            </a:r>
            <a:r>
              <a:rPr lang="en-US" altLang="zh-CN" sz="1600" dirty="0">
                <a:solidFill>
                  <a:srgbClr val="4C4C51"/>
                </a:solidFill>
                <a:latin typeface="Microsoft Yahei UI" panose="020B0503020204020204" pitchFamily="34" charset="-122"/>
                <a:ea typeface="Microsoft Yahei UI" panose="020B0503020204020204" pitchFamily="34" charset="-122"/>
              </a:rPr>
              <a:t>Web </a:t>
            </a:r>
            <a:r>
              <a:rPr lang="zh-CN" altLang="en-US" sz="1600" dirty="0">
                <a:solidFill>
                  <a:srgbClr val="4C4C51"/>
                </a:solidFill>
                <a:latin typeface="Microsoft Yahei UI" panose="020B0503020204020204" pitchFamily="34" charset="-122"/>
                <a:ea typeface="Microsoft Yahei UI" panose="020B0503020204020204" pitchFamily="34" charset="-122"/>
              </a:rPr>
              <a:t>的电子邮件、网上办公应用、存储以及测试和开发环境。</a:t>
            </a:r>
            <a:endParaRPr lang="en-US" altLang="zh-CN" sz="1600" dirty="0">
              <a:solidFill>
                <a:srgbClr val="4C4C51"/>
              </a:solidFill>
              <a:latin typeface="Microsoft Yahei UI" panose="020B0503020204020204" pitchFamily="34" charset="-122"/>
              <a:ea typeface="Microsoft Yahei UI" panose="020B0503020204020204" pitchFamily="34" charset="-122"/>
            </a:endParaRPr>
          </a:p>
          <a:p>
            <a:pPr>
              <a:lnSpc>
                <a:spcPct val="130000"/>
              </a:lnSpc>
              <a:spcBef>
                <a:spcPts val="600"/>
              </a:spcBef>
            </a:pPr>
            <a:r>
              <a:rPr lang="zh-CN" altLang="en-US" sz="1600" dirty="0">
                <a:solidFill>
                  <a:srgbClr val="4C4C51"/>
                </a:solidFill>
                <a:latin typeface="Microsoft Yahei UI" panose="020B0503020204020204" pitchFamily="34" charset="-122"/>
                <a:ea typeface="Microsoft Yahei UI" panose="020B0503020204020204" pitchFamily="34" charset="-122"/>
              </a:rPr>
              <a:t>公有云优势：</a:t>
            </a:r>
            <a:endParaRPr lang="en-US" altLang="zh-CN" sz="1600" dirty="0">
              <a:solidFill>
                <a:srgbClr val="4C4C51"/>
              </a:solidFill>
              <a:latin typeface="Microsoft Yahei UI" panose="020B0503020204020204" pitchFamily="34" charset="-122"/>
              <a:ea typeface="Microsoft Yahei UI" panose="020B0503020204020204" pitchFamily="34" charset="-122"/>
            </a:endParaRPr>
          </a:p>
          <a:p>
            <a:pPr algn="l">
              <a:lnSpc>
                <a:spcPct val="130000"/>
              </a:lnSpc>
              <a:buFont typeface="Arial" panose="020B0604020202020204" pitchFamily="34" charset="0"/>
              <a:buChar char="•"/>
            </a:pPr>
            <a:r>
              <a:rPr lang="zh-CN" altLang="en-US" sz="1600" b="1" i="0" dirty="0">
                <a:solidFill>
                  <a:srgbClr val="4C4C51"/>
                </a:solidFill>
                <a:effectLst/>
                <a:latin typeface="Microsoft Yahei UI" panose="020B0503020204020204" pitchFamily="34" charset="-122"/>
                <a:ea typeface="Microsoft Yahei UI" panose="020B0503020204020204" pitchFamily="34" charset="-122"/>
              </a:rPr>
              <a:t>成本更低</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：无需购买硬件或软件，仅对使用的服务付费。</a:t>
            </a:r>
          </a:p>
          <a:p>
            <a:pPr algn="l">
              <a:lnSpc>
                <a:spcPct val="130000"/>
              </a:lnSpc>
              <a:buFont typeface="Arial" panose="020B0604020202020204" pitchFamily="34" charset="0"/>
              <a:buChar char="•"/>
            </a:pPr>
            <a:r>
              <a:rPr lang="zh-CN" altLang="en-US" sz="1600" b="1" i="0" dirty="0">
                <a:solidFill>
                  <a:srgbClr val="4C4C51"/>
                </a:solidFill>
                <a:effectLst/>
                <a:latin typeface="Microsoft Yahei UI" panose="020B0503020204020204" pitchFamily="34" charset="-122"/>
                <a:ea typeface="Microsoft Yahei UI" panose="020B0503020204020204" pitchFamily="34" charset="-122"/>
              </a:rPr>
              <a:t>无需维护</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：维护由服务提供商提供。</a:t>
            </a:r>
          </a:p>
          <a:p>
            <a:pPr algn="l">
              <a:lnSpc>
                <a:spcPct val="130000"/>
              </a:lnSpc>
              <a:buFont typeface="Arial" panose="020B0604020202020204" pitchFamily="34" charset="0"/>
              <a:buChar char="•"/>
            </a:pPr>
            <a:r>
              <a:rPr lang="zh-CN" altLang="en-US" sz="1600" b="1" i="0" dirty="0">
                <a:solidFill>
                  <a:srgbClr val="4C4C51"/>
                </a:solidFill>
                <a:effectLst/>
                <a:latin typeface="Microsoft Yahei UI" panose="020B0503020204020204" pitchFamily="34" charset="-122"/>
                <a:ea typeface="Microsoft Yahei UI" panose="020B0503020204020204" pitchFamily="34" charset="-122"/>
              </a:rPr>
              <a:t>近乎无限制的缩放性</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：提供按需资源，可满足业务需求。</a:t>
            </a:r>
          </a:p>
          <a:p>
            <a:pPr algn="l">
              <a:lnSpc>
                <a:spcPct val="130000"/>
              </a:lnSpc>
              <a:buFont typeface="Arial" panose="020B0604020202020204" pitchFamily="34" charset="0"/>
              <a:buChar char="•"/>
            </a:pPr>
            <a:r>
              <a:rPr lang="zh-CN" altLang="en-US" sz="1600" b="1" i="0" dirty="0">
                <a:solidFill>
                  <a:srgbClr val="4C4C51"/>
                </a:solidFill>
                <a:effectLst/>
                <a:latin typeface="Microsoft Yahei UI" panose="020B0503020204020204" pitchFamily="34" charset="-122"/>
                <a:ea typeface="Microsoft Yahei UI" panose="020B0503020204020204" pitchFamily="34" charset="-122"/>
              </a:rPr>
              <a:t>高可靠性</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：具备众多服务器，确保免受故障影响。</a:t>
            </a:r>
          </a:p>
          <a:p>
            <a:pPr>
              <a:lnSpc>
                <a:spcPct val="130000"/>
              </a:lnSpc>
            </a:pPr>
            <a:endParaRPr lang="zh-CN" altLang="en-US" sz="1600" dirty="0">
              <a:solidFill>
                <a:srgbClr val="4C4C51"/>
              </a:solidFill>
              <a:latin typeface="Microsoft Yahei UI" panose="020B0503020204020204" pitchFamily="34" charset="-122"/>
              <a:ea typeface="Microsoft Yahei UI" panose="020B0503020204020204" pitchFamily="34" charset="-122"/>
            </a:endParaRPr>
          </a:p>
        </p:txBody>
      </p:sp>
      <p:sp>
        <p:nvSpPr>
          <p:cNvPr id="14" name="矩形 13">
            <a:extLst>
              <a:ext uri="{FF2B5EF4-FFF2-40B4-BE49-F238E27FC236}">
                <a16:creationId xmlns:a16="http://schemas.microsoft.com/office/drawing/2014/main" id="{0DB79B7B-95FD-42E8-9C6E-5F4BF0BDE77C}"/>
              </a:ext>
            </a:extLst>
          </p:cNvPr>
          <p:cNvSpPr/>
          <p:nvPr/>
        </p:nvSpPr>
        <p:spPr>
          <a:xfrm>
            <a:off x="780201" y="1211653"/>
            <a:ext cx="9129422" cy="415498"/>
          </a:xfrm>
          <a:prstGeom prst="rect">
            <a:avLst/>
          </a:prstGeom>
          <a:solidFill>
            <a:schemeClr val="tx1">
              <a:lumMod val="65000"/>
              <a:lumOff val="35000"/>
            </a:schemeClr>
          </a:solidFill>
        </p:spPr>
        <p:txBody>
          <a:bodyPr wrap="none">
            <a:spAutoFit/>
          </a:bodyPr>
          <a:lstStyle/>
          <a:p>
            <a:r>
              <a:rPr lang="zh-CN" altLang="en-US" sz="2100" spc="225" dirty="0">
                <a:solidFill>
                  <a:prstClr val="white"/>
                </a:solidFill>
                <a:latin typeface="微软雅黑" panose="020B0503020204020204" pitchFamily="34" charset="-122"/>
                <a:ea typeface="微软雅黑" panose="020B0503020204020204" pitchFamily="34" charset="-122"/>
              </a:rPr>
              <a:t>云计算按部署模式大致分为四类：公有云、私有云、混合云、社区云</a:t>
            </a:r>
          </a:p>
        </p:txBody>
      </p:sp>
      <p:sp>
        <p:nvSpPr>
          <p:cNvPr id="9" name="文本框 8">
            <a:extLst>
              <a:ext uri="{FF2B5EF4-FFF2-40B4-BE49-F238E27FC236}">
                <a16:creationId xmlns:a16="http://schemas.microsoft.com/office/drawing/2014/main" id="{D907E223-3AE8-4E63-9F29-8B36B921261E}"/>
              </a:ext>
            </a:extLst>
          </p:cNvPr>
          <p:cNvSpPr txBox="1"/>
          <p:nvPr/>
        </p:nvSpPr>
        <p:spPr>
          <a:xfrm>
            <a:off x="2894028" y="5874507"/>
            <a:ext cx="8757501" cy="369332"/>
          </a:xfrm>
          <a:prstGeom prst="rect">
            <a:avLst/>
          </a:prstGeom>
          <a:solidFill>
            <a:srgbClr val="92D050"/>
          </a:solidFill>
        </p:spPr>
        <p:txBody>
          <a:bodyPr wrap="square">
            <a:spAutoFit/>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公有云：通过</a:t>
            </a:r>
            <a:r>
              <a:rPr lang="en-US" altLang="zh-CN" sz="1800" dirty="0">
                <a:solidFill>
                  <a:schemeClr val="bg1"/>
                </a:solidFill>
                <a:latin typeface="微软雅黑" panose="020B0503020204020204" pitchFamily="34" charset="-122"/>
                <a:ea typeface="微软雅黑" panose="020B0503020204020204" pitchFamily="34" charset="-122"/>
              </a:rPr>
              <a:t>Internet</a:t>
            </a:r>
            <a:r>
              <a:rPr lang="zh-CN" altLang="en-US" sz="1800" dirty="0">
                <a:solidFill>
                  <a:schemeClr val="bg1"/>
                </a:solidFill>
                <a:latin typeface="微软雅黑" panose="020B0503020204020204" pitchFamily="34" charset="-122"/>
                <a:ea typeface="微软雅黑" panose="020B0503020204020204" pitchFamily="34" charset="-122"/>
              </a:rPr>
              <a:t>提供公共服务</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713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7390F6-8F96-4B38-A217-08EA866298D6}"/>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云计算分类：按部署模式</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64F8A53-B5A2-4927-9928-4C4AEA4E4298}"/>
              </a:ext>
            </a:extLst>
          </p:cNvPr>
          <p:cNvSpPr/>
          <p:nvPr/>
        </p:nvSpPr>
        <p:spPr>
          <a:xfrm>
            <a:off x="780201" y="2005646"/>
            <a:ext cx="1867749" cy="3118804"/>
          </a:xfrm>
          <a:prstGeom prst="rect">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485F9F2-745C-4A35-A23C-A67AB678035F}"/>
              </a:ext>
            </a:extLst>
          </p:cNvPr>
          <p:cNvSpPr txBox="1"/>
          <p:nvPr/>
        </p:nvSpPr>
        <p:spPr>
          <a:xfrm>
            <a:off x="763077" y="3025395"/>
            <a:ext cx="1901996" cy="807209"/>
          </a:xfrm>
          <a:prstGeom prst="rect">
            <a:avLst/>
          </a:prstGeom>
          <a:noFill/>
        </p:spPr>
        <p:txBody>
          <a:bodyPr wrap="none" rtlCol="0">
            <a:spAutoFit/>
          </a:bodyPr>
          <a:lstStyle/>
          <a:p>
            <a:pPr algn="ctr">
              <a:lnSpc>
                <a:spcPts val="2850"/>
              </a:lnSpc>
            </a:pPr>
            <a:r>
              <a:rPr lang="zh-CN" altLang="en-US" sz="2100" dirty="0">
                <a:solidFill>
                  <a:prstClr val="white"/>
                </a:solidFill>
                <a:latin typeface="微软雅黑" panose="020B0503020204020204" pitchFamily="34" charset="-122"/>
                <a:ea typeface="微软雅黑" panose="020B0503020204020204" pitchFamily="34" charset="-122"/>
              </a:rPr>
              <a:t>私有云</a:t>
            </a:r>
            <a:endParaRPr lang="en-US" altLang="zh-CN" sz="2100" dirty="0">
              <a:solidFill>
                <a:prstClr val="white"/>
              </a:solidFill>
              <a:latin typeface="微软雅黑" panose="020B0503020204020204" pitchFamily="34" charset="-122"/>
              <a:ea typeface="微软雅黑" panose="020B0503020204020204" pitchFamily="34" charset="-122"/>
            </a:endParaRPr>
          </a:p>
          <a:p>
            <a:pPr algn="ctr">
              <a:lnSpc>
                <a:spcPts val="2850"/>
              </a:lnSpc>
            </a:pPr>
            <a:r>
              <a:rPr lang="en-US" altLang="zh-CN" sz="2100" dirty="0">
                <a:solidFill>
                  <a:prstClr val="white"/>
                </a:solidFill>
                <a:latin typeface="微软雅黑" panose="020B0503020204020204" pitchFamily="34" charset="-122"/>
                <a:ea typeface="微软雅黑" panose="020B0503020204020204" pitchFamily="34" charset="-122"/>
              </a:rPr>
              <a:t>Private Cloud</a:t>
            </a:r>
            <a:endParaRPr lang="zh-CN" altLang="en-US" sz="1500" dirty="0">
              <a:solidFill>
                <a:prstClr val="white"/>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3FBD97D-F510-4F16-AB2E-2DB00DEE3BEF}"/>
              </a:ext>
            </a:extLst>
          </p:cNvPr>
          <p:cNvSpPr txBox="1"/>
          <p:nvPr/>
        </p:nvSpPr>
        <p:spPr>
          <a:xfrm>
            <a:off x="2809876" y="1910433"/>
            <a:ext cx="8829674" cy="3647217"/>
          </a:xfrm>
          <a:prstGeom prst="rect">
            <a:avLst/>
          </a:prstGeom>
          <a:noFill/>
        </p:spPr>
        <p:txBody>
          <a:bodyPr wrap="square" rtlCol="0">
            <a:spAutoFit/>
          </a:bodyPr>
          <a:lstStyle/>
          <a:p>
            <a:pPr algn="l">
              <a:lnSpc>
                <a:spcPct val="130000"/>
              </a:lnSpc>
              <a:spcBef>
                <a:spcPts val="600"/>
              </a:spcBef>
            </a:pPr>
            <a:r>
              <a:rPr lang="zh-CN" altLang="en-US" sz="1600" b="0" i="0" dirty="0">
                <a:solidFill>
                  <a:srgbClr val="4C4C51"/>
                </a:solidFill>
                <a:effectLst/>
                <a:latin typeface="Microsoft Yahei UI" panose="020B0503020204020204" pitchFamily="34" charset="-122"/>
                <a:ea typeface="Microsoft Yahei UI" panose="020B0503020204020204" pitchFamily="34" charset="-122"/>
              </a:rPr>
              <a:t>私有云由专供一个企业或组织使用的云计算资源构成。私有云可在物理上位于组织的现场数据中心，也可由第三方服务提供商托管。但是，在私有云中，服务和基础结构始终在私有网络上进行维护，硬件和软件专供组织使用。</a:t>
            </a:r>
          </a:p>
          <a:p>
            <a:pPr algn="l">
              <a:lnSpc>
                <a:spcPct val="130000"/>
              </a:lnSpc>
              <a:spcBef>
                <a:spcPts val="600"/>
              </a:spcBef>
            </a:pPr>
            <a:r>
              <a:rPr lang="zh-CN" altLang="en-US" sz="1600" b="0" i="0" dirty="0">
                <a:solidFill>
                  <a:srgbClr val="4C4C51"/>
                </a:solidFill>
                <a:effectLst/>
                <a:latin typeface="Microsoft Yahei UI" panose="020B0503020204020204" pitchFamily="34" charset="-122"/>
                <a:ea typeface="Microsoft Yahei UI" panose="020B0503020204020204" pitchFamily="34" charset="-122"/>
              </a:rPr>
              <a:t>这样，私有云可使组织更加方便地自定义资源，从而满足特定的 </a:t>
            </a:r>
            <a:r>
              <a:rPr lang="en-US" altLang="zh-CN" sz="1600" b="0" i="0" dirty="0">
                <a:solidFill>
                  <a:srgbClr val="4C4C51"/>
                </a:solidFill>
                <a:effectLst/>
                <a:latin typeface="Microsoft Yahei UI" panose="020B0503020204020204" pitchFamily="34" charset="-122"/>
                <a:ea typeface="Microsoft Yahei UI" panose="020B0503020204020204" pitchFamily="34" charset="-122"/>
              </a:rPr>
              <a:t>IT </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需求。私有云的使用对象通常为政府机构、金融机构以及其他具备业务关键性运营且希望对环境拥有更大控制权的中型到大型组织。</a:t>
            </a:r>
          </a:p>
          <a:p>
            <a:pPr algn="l">
              <a:lnSpc>
                <a:spcPct val="130000"/>
              </a:lnSpc>
              <a:spcBef>
                <a:spcPts val="600"/>
              </a:spcBef>
            </a:pPr>
            <a:r>
              <a:rPr lang="zh-CN" altLang="en-US" sz="1600" b="0" i="0" dirty="0">
                <a:solidFill>
                  <a:srgbClr val="4C4C51"/>
                </a:solidFill>
                <a:effectLst/>
                <a:latin typeface="Microsoft Yahei UI" panose="020B0503020204020204" pitchFamily="34" charset="-122"/>
                <a:ea typeface="Microsoft Yahei UI" panose="020B0503020204020204" pitchFamily="34" charset="-122"/>
              </a:rPr>
              <a:t>私有云优势：</a:t>
            </a:r>
          </a:p>
          <a:p>
            <a:pPr algn="l">
              <a:lnSpc>
                <a:spcPct val="130000"/>
              </a:lnSpc>
              <a:spcBef>
                <a:spcPts val="600"/>
              </a:spcBef>
              <a:buFont typeface="Arial" panose="020B0604020202020204" pitchFamily="34" charset="0"/>
              <a:buChar char="•"/>
            </a:pPr>
            <a:r>
              <a:rPr lang="zh-CN" altLang="en-US" sz="1600" b="1" i="0" dirty="0">
                <a:solidFill>
                  <a:srgbClr val="4C4C51"/>
                </a:solidFill>
                <a:effectLst/>
                <a:latin typeface="Microsoft Yahei UI" panose="020B0503020204020204" pitchFamily="34" charset="-122"/>
                <a:ea typeface="Microsoft Yahei UI" panose="020B0503020204020204" pitchFamily="34" charset="-122"/>
              </a:rPr>
              <a:t>灵活性更强</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：组织可自定义云环境以满足特定业务需求。</a:t>
            </a:r>
          </a:p>
          <a:p>
            <a:pPr algn="l">
              <a:lnSpc>
                <a:spcPct val="130000"/>
              </a:lnSpc>
              <a:spcBef>
                <a:spcPts val="600"/>
              </a:spcBef>
              <a:buFont typeface="Arial" panose="020B0604020202020204" pitchFamily="34" charset="0"/>
              <a:buChar char="•"/>
            </a:pPr>
            <a:r>
              <a:rPr lang="zh-CN" altLang="en-US" sz="1600" b="1" i="0" dirty="0">
                <a:solidFill>
                  <a:srgbClr val="4C4C51"/>
                </a:solidFill>
                <a:effectLst/>
                <a:latin typeface="Microsoft Yahei UI" panose="020B0503020204020204" pitchFamily="34" charset="-122"/>
                <a:ea typeface="Microsoft Yahei UI" panose="020B0503020204020204" pitchFamily="34" charset="-122"/>
              </a:rPr>
              <a:t>控制力更强</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：资源不与其他组织共享，因此能获得更高的控制力以及更高的隐私级别。</a:t>
            </a:r>
          </a:p>
          <a:p>
            <a:pPr algn="l">
              <a:lnSpc>
                <a:spcPct val="130000"/>
              </a:lnSpc>
              <a:spcBef>
                <a:spcPts val="600"/>
              </a:spcBef>
              <a:buFont typeface="Arial" panose="020B0604020202020204" pitchFamily="34" charset="0"/>
              <a:buChar char="•"/>
            </a:pPr>
            <a:r>
              <a:rPr lang="zh-CN" altLang="en-US" sz="1600" b="1" i="0" dirty="0">
                <a:solidFill>
                  <a:srgbClr val="4C4C51"/>
                </a:solidFill>
                <a:effectLst/>
                <a:latin typeface="Microsoft Yahei UI" panose="020B0503020204020204" pitchFamily="34" charset="-122"/>
                <a:ea typeface="Microsoft Yahei UI" panose="020B0503020204020204" pitchFamily="34" charset="-122"/>
              </a:rPr>
              <a:t>可伸缩性更强</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：与本地基础结构相比，私有云通常具有更强的可伸缩性。</a:t>
            </a:r>
          </a:p>
        </p:txBody>
      </p:sp>
      <p:sp>
        <p:nvSpPr>
          <p:cNvPr id="14" name="矩形 13">
            <a:extLst>
              <a:ext uri="{FF2B5EF4-FFF2-40B4-BE49-F238E27FC236}">
                <a16:creationId xmlns:a16="http://schemas.microsoft.com/office/drawing/2014/main" id="{0DB79B7B-95FD-42E8-9C6E-5F4BF0BDE77C}"/>
              </a:ext>
            </a:extLst>
          </p:cNvPr>
          <p:cNvSpPr/>
          <p:nvPr/>
        </p:nvSpPr>
        <p:spPr>
          <a:xfrm>
            <a:off x="780201" y="1211653"/>
            <a:ext cx="9129422" cy="415498"/>
          </a:xfrm>
          <a:prstGeom prst="rect">
            <a:avLst/>
          </a:prstGeom>
          <a:solidFill>
            <a:schemeClr val="tx1">
              <a:lumMod val="65000"/>
              <a:lumOff val="35000"/>
            </a:schemeClr>
          </a:solidFill>
        </p:spPr>
        <p:txBody>
          <a:bodyPr wrap="none">
            <a:spAutoFit/>
          </a:bodyPr>
          <a:lstStyle/>
          <a:p>
            <a:r>
              <a:rPr lang="zh-CN" altLang="en-US" sz="2100" spc="225" dirty="0">
                <a:solidFill>
                  <a:prstClr val="white"/>
                </a:solidFill>
                <a:latin typeface="微软雅黑" panose="020B0503020204020204" pitchFamily="34" charset="-122"/>
                <a:ea typeface="微软雅黑" panose="020B0503020204020204" pitchFamily="34" charset="-122"/>
              </a:rPr>
              <a:t>云计算按部署模式大致分为三类：公有云、私有云、混合云、社区云</a:t>
            </a:r>
          </a:p>
        </p:txBody>
      </p:sp>
      <p:sp>
        <p:nvSpPr>
          <p:cNvPr id="7" name="文本框 6">
            <a:extLst>
              <a:ext uri="{FF2B5EF4-FFF2-40B4-BE49-F238E27FC236}">
                <a16:creationId xmlns:a16="http://schemas.microsoft.com/office/drawing/2014/main" id="{25593EE4-480D-4188-BD25-F50C23368345}"/>
              </a:ext>
            </a:extLst>
          </p:cNvPr>
          <p:cNvSpPr txBox="1"/>
          <p:nvPr/>
        </p:nvSpPr>
        <p:spPr>
          <a:xfrm>
            <a:off x="2971830" y="5874507"/>
            <a:ext cx="8585432" cy="369332"/>
          </a:xfrm>
          <a:prstGeom prst="rect">
            <a:avLst/>
          </a:prstGeom>
          <a:solidFill>
            <a:srgbClr val="92D050"/>
          </a:solidFill>
        </p:spPr>
        <p:txBody>
          <a:bodyPr wrap="square">
            <a:spAutoFit/>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私有云：通过</a:t>
            </a:r>
            <a:r>
              <a:rPr lang="en-US" altLang="zh-CN" sz="1800" dirty="0">
                <a:solidFill>
                  <a:schemeClr val="bg1"/>
                </a:solidFill>
                <a:latin typeface="微软雅黑" panose="020B0503020204020204" pitchFamily="34" charset="-122"/>
                <a:ea typeface="微软雅黑" panose="020B0503020204020204" pitchFamily="34" charset="-122"/>
              </a:rPr>
              <a:t>Intranet</a:t>
            </a:r>
            <a:r>
              <a:rPr lang="zh-CN" altLang="en-US" sz="1800" dirty="0">
                <a:solidFill>
                  <a:schemeClr val="bg1"/>
                </a:solidFill>
                <a:latin typeface="微软雅黑" panose="020B0503020204020204" pitchFamily="34" charset="-122"/>
                <a:ea typeface="微软雅黑" panose="020B0503020204020204" pitchFamily="34" charset="-122"/>
              </a:rPr>
              <a:t>提供私有服务</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2529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7390F6-8F96-4B38-A217-08EA866298D6}"/>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云计算分类：按部署模式</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64F8A53-B5A2-4927-9928-4C4AEA4E4298}"/>
              </a:ext>
            </a:extLst>
          </p:cNvPr>
          <p:cNvSpPr/>
          <p:nvPr/>
        </p:nvSpPr>
        <p:spPr>
          <a:xfrm>
            <a:off x="780201" y="2005646"/>
            <a:ext cx="1867749" cy="3118804"/>
          </a:xfrm>
          <a:prstGeom prst="rect">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485F9F2-745C-4A35-A23C-A67AB678035F}"/>
              </a:ext>
            </a:extLst>
          </p:cNvPr>
          <p:cNvSpPr txBox="1"/>
          <p:nvPr/>
        </p:nvSpPr>
        <p:spPr>
          <a:xfrm>
            <a:off x="752879" y="3025395"/>
            <a:ext cx="1895071" cy="807209"/>
          </a:xfrm>
          <a:prstGeom prst="rect">
            <a:avLst/>
          </a:prstGeom>
          <a:noFill/>
        </p:spPr>
        <p:txBody>
          <a:bodyPr wrap="none" rtlCol="0">
            <a:spAutoFit/>
          </a:bodyPr>
          <a:lstStyle/>
          <a:p>
            <a:pPr algn="ctr">
              <a:lnSpc>
                <a:spcPts val="2850"/>
              </a:lnSpc>
            </a:pPr>
            <a:r>
              <a:rPr lang="zh-CN" altLang="en-US" sz="2100" dirty="0">
                <a:solidFill>
                  <a:prstClr val="white"/>
                </a:solidFill>
                <a:latin typeface="微软雅黑" panose="020B0503020204020204" pitchFamily="34" charset="-122"/>
                <a:ea typeface="微软雅黑" panose="020B0503020204020204" pitchFamily="34" charset="-122"/>
              </a:rPr>
              <a:t>混合云</a:t>
            </a:r>
            <a:endParaRPr lang="en-US" altLang="zh-CN" sz="2100" dirty="0">
              <a:solidFill>
                <a:prstClr val="white"/>
              </a:solidFill>
              <a:latin typeface="微软雅黑" panose="020B0503020204020204" pitchFamily="34" charset="-122"/>
              <a:ea typeface="微软雅黑" panose="020B0503020204020204" pitchFamily="34" charset="-122"/>
            </a:endParaRPr>
          </a:p>
          <a:p>
            <a:pPr algn="ctr">
              <a:lnSpc>
                <a:spcPts val="2850"/>
              </a:lnSpc>
            </a:pPr>
            <a:r>
              <a:rPr lang="en-US" altLang="zh-CN" sz="2100" dirty="0">
                <a:solidFill>
                  <a:prstClr val="white"/>
                </a:solidFill>
                <a:latin typeface="微软雅黑" panose="020B0503020204020204" pitchFamily="34" charset="-122"/>
                <a:ea typeface="微软雅黑" panose="020B0503020204020204" pitchFamily="34" charset="-122"/>
              </a:rPr>
              <a:t>Hybrid Cloud</a:t>
            </a:r>
            <a:endParaRPr lang="zh-CN" altLang="en-US" sz="1500" dirty="0">
              <a:solidFill>
                <a:prstClr val="white"/>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3FBD97D-F510-4F16-AB2E-2DB00DEE3BEF}"/>
              </a:ext>
            </a:extLst>
          </p:cNvPr>
          <p:cNvSpPr txBox="1"/>
          <p:nvPr/>
        </p:nvSpPr>
        <p:spPr>
          <a:xfrm>
            <a:off x="2809876" y="1910433"/>
            <a:ext cx="8829674" cy="4364336"/>
          </a:xfrm>
          <a:prstGeom prst="rect">
            <a:avLst/>
          </a:prstGeom>
          <a:noFill/>
        </p:spPr>
        <p:txBody>
          <a:bodyPr wrap="square" rtlCol="0">
            <a:spAutoFit/>
          </a:bodyPr>
          <a:lstStyle/>
          <a:p>
            <a:pPr algn="l">
              <a:lnSpc>
                <a:spcPct val="130000"/>
              </a:lnSpc>
              <a:spcBef>
                <a:spcPts val="600"/>
              </a:spcBef>
            </a:pPr>
            <a:r>
              <a:rPr lang="zh-CN" altLang="en-US" sz="1600" dirty="0">
                <a:solidFill>
                  <a:srgbClr val="4C4C51"/>
                </a:solidFill>
                <a:latin typeface="Microsoft Yahei UI" panose="020B0503020204020204" pitchFamily="34" charset="-122"/>
                <a:ea typeface="Microsoft Yahei UI" panose="020B0503020204020204" pitchFamily="34" charset="-122"/>
              </a:rPr>
              <a:t>混合云是云计算的一种类型，它将本地基础结构（或私有云）与公有云结合在一起。使用混合云，可以在两种环境之间移动数据和应用。</a:t>
            </a:r>
          </a:p>
          <a:p>
            <a:pPr algn="l">
              <a:lnSpc>
                <a:spcPct val="130000"/>
              </a:lnSpc>
              <a:spcBef>
                <a:spcPts val="600"/>
              </a:spcBef>
            </a:pPr>
            <a:r>
              <a:rPr lang="zh-CN" altLang="en-US" sz="1600" dirty="0">
                <a:solidFill>
                  <a:srgbClr val="4C4C51"/>
                </a:solidFill>
                <a:latin typeface="Microsoft Yahei UI" panose="020B0503020204020204" pitchFamily="34" charset="-122"/>
                <a:ea typeface="Microsoft Yahei UI" panose="020B0503020204020204" pitchFamily="34" charset="-122"/>
              </a:rPr>
              <a:t>许多组织选择混合云方法是出于业务需求方面的原因，例如要满足法规和数据主权要求、充分利用本地技术投资或解决低延迟问题。</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当计算和处理需求发生变化时，混合云计算使企业能够将其本地基础结构无缝扩展到公有云以处理任何溢出，而无需授予第三方数据中心访问其完整数据的权限。通过在云中运行特定工作负载，组织可以获得公有云提供的灵活性和创新能力，同时将高度敏感的数据保存在自己的数据中心内，满足客户需求或监管要求。</a:t>
            </a:r>
            <a:endParaRPr lang="zh-CN" altLang="en-US" sz="1600" dirty="0">
              <a:solidFill>
                <a:srgbClr val="4C4C51"/>
              </a:solidFill>
              <a:latin typeface="Microsoft Yahei UI" panose="020B0503020204020204" pitchFamily="34" charset="-122"/>
              <a:ea typeface="Microsoft Yahei UI" panose="020B0503020204020204" pitchFamily="34" charset="-122"/>
            </a:endParaRPr>
          </a:p>
          <a:p>
            <a:pPr algn="l">
              <a:lnSpc>
                <a:spcPct val="130000"/>
              </a:lnSpc>
              <a:spcBef>
                <a:spcPts val="600"/>
              </a:spcBef>
            </a:pPr>
            <a:r>
              <a:rPr lang="zh-CN" altLang="en-US" sz="1600" b="0" i="0" dirty="0">
                <a:solidFill>
                  <a:srgbClr val="4C4C51"/>
                </a:solidFill>
                <a:effectLst/>
                <a:latin typeface="Microsoft Yahei UI" panose="020B0503020204020204" pitchFamily="34" charset="-122"/>
                <a:ea typeface="Microsoft Yahei UI" panose="020B0503020204020204" pitchFamily="34" charset="-122"/>
              </a:rPr>
              <a:t>混合云优势：</a:t>
            </a:r>
          </a:p>
          <a:p>
            <a:pPr algn="l">
              <a:lnSpc>
                <a:spcPct val="130000"/>
              </a:lnSpc>
              <a:spcBef>
                <a:spcPts val="600"/>
              </a:spcBef>
              <a:buFont typeface="Arial" panose="020B0604020202020204" pitchFamily="34" charset="0"/>
              <a:buChar char="•"/>
            </a:pPr>
            <a:r>
              <a:rPr lang="zh-CN" altLang="en-US" sz="1600" b="1" i="0" dirty="0">
                <a:solidFill>
                  <a:srgbClr val="4C4C51"/>
                </a:solidFill>
                <a:effectLst/>
                <a:latin typeface="Microsoft Yahei UI" panose="020B0503020204020204" pitchFamily="34" charset="-122"/>
                <a:ea typeface="Microsoft Yahei UI" panose="020B0503020204020204" pitchFamily="34" charset="-122"/>
              </a:rPr>
              <a:t>控制力</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：组织可以针对需要低延迟的敏感资产或工作负载维护私有基础结构。</a:t>
            </a:r>
          </a:p>
          <a:p>
            <a:pPr algn="l">
              <a:lnSpc>
                <a:spcPct val="130000"/>
              </a:lnSpc>
              <a:spcBef>
                <a:spcPts val="600"/>
              </a:spcBef>
              <a:buFont typeface="Arial" panose="020B0604020202020204" pitchFamily="34" charset="0"/>
              <a:buChar char="•"/>
            </a:pPr>
            <a:r>
              <a:rPr lang="zh-CN" altLang="en-US" sz="1600" b="1" i="0" dirty="0">
                <a:solidFill>
                  <a:srgbClr val="4C4C51"/>
                </a:solidFill>
                <a:effectLst/>
                <a:latin typeface="Microsoft Yahei UI" panose="020B0503020204020204" pitchFamily="34" charset="-122"/>
                <a:ea typeface="Microsoft Yahei UI" panose="020B0503020204020204" pitchFamily="34" charset="-122"/>
              </a:rPr>
              <a:t>灵活性</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：需要时可利用公有云中的其他资源。</a:t>
            </a:r>
          </a:p>
          <a:p>
            <a:pPr algn="l">
              <a:lnSpc>
                <a:spcPct val="130000"/>
              </a:lnSpc>
              <a:spcBef>
                <a:spcPts val="600"/>
              </a:spcBef>
              <a:buFont typeface="Arial" panose="020B0604020202020204" pitchFamily="34" charset="0"/>
              <a:buChar char="•"/>
            </a:pPr>
            <a:r>
              <a:rPr lang="zh-CN" altLang="en-US" sz="1600" b="1" i="0" dirty="0">
                <a:solidFill>
                  <a:srgbClr val="4C4C51"/>
                </a:solidFill>
                <a:effectLst/>
                <a:latin typeface="Microsoft Yahei UI" panose="020B0503020204020204" pitchFamily="34" charset="-122"/>
                <a:ea typeface="Microsoft Yahei UI" panose="020B0503020204020204" pitchFamily="34" charset="-122"/>
              </a:rPr>
              <a:t>成本效益</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：具备扩展至公有云的能力，因此可仅在需要时支付额外的计算能力。</a:t>
            </a:r>
          </a:p>
          <a:p>
            <a:pPr algn="l">
              <a:lnSpc>
                <a:spcPct val="130000"/>
              </a:lnSpc>
              <a:spcBef>
                <a:spcPts val="600"/>
              </a:spcBef>
              <a:buFont typeface="Arial" panose="020B0604020202020204" pitchFamily="34" charset="0"/>
              <a:buChar char="•"/>
            </a:pPr>
            <a:r>
              <a:rPr lang="zh-CN" altLang="en-US" sz="1600" b="1" i="0" dirty="0">
                <a:solidFill>
                  <a:srgbClr val="4C4C51"/>
                </a:solidFill>
                <a:effectLst/>
                <a:latin typeface="Microsoft Yahei UI" panose="020B0503020204020204" pitchFamily="34" charset="-122"/>
                <a:ea typeface="Microsoft Yahei UI" panose="020B0503020204020204" pitchFamily="34" charset="-122"/>
              </a:rPr>
              <a:t>轻松使用</a:t>
            </a:r>
            <a:r>
              <a:rPr lang="zh-CN" altLang="en-US" sz="1600" b="0" i="0" dirty="0">
                <a:solidFill>
                  <a:srgbClr val="4C4C51"/>
                </a:solidFill>
                <a:effectLst/>
                <a:latin typeface="Microsoft Yahei UI" panose="020B0503020204020204" pitchFamily="34" charset="-122"/>
                <a:ea typeface="Microsoft Yahei UI" panose="020B0503020204020204" pitchFamily="34" charset="-122"/>
              </a:rPr>
              <a:t>：无需费时费力即可过渡到云，因为可根据时间按工作负载逐步迁移。</a:t>
            </a:r>
          </a:p>
        </p:txBody>
      </p:sp>
      <p:sp>
        <p:nvSpPr>
          <p:cNvPr id="14" name="矩形 13">
            <a:extLst>
              <a:ext uri="{FF2B5EF4-FFF2-40B4-BE49-F238E27FC236}">
                <a16:creationId xmlns:a16="http://schemas.microsoft.com/office/drawing/2014/main" id="{0DB79B7B-95FD-42E8-9C6E-5F4BF0BDE77C}"/>
              </a:ext>
            </a:extLst>
          </p:cNvPr>
          <p:cNvSpPr/>
          <p:nvPr/>
        </p:nvSpPr>
        <p:spPr>
          <a:xfrm>
            <a:off x="780201" y="1211653"/>
            <a:ext cx="9129422" cy="415498"/>
          </a:xfrm>
          <a:prstGeom prst="rect">
            <a:avLst/>
          </a:prstGeom>
          <a:solidFill>
            <a:schemeClr val="tx1">
              <a:lumMod val="65000"/>
              <a:lumOff val="35000"/>
            </a:schemeClr>
          </a:solidFill>
        </p:spPr>
        <p:txBody>
          <a:bodyPr wrap="none">
            <a:spAutoFit/>
          </a:bodyPr>
          <a:lstStyle/>
          <a:p>
            <a:r>
              <a:rPr lang="zh-CN" altLang="en-US" sz="2100" spc="225" dirty="0">
                <a:solidFill>
                  <a:prstClr val="white"/>
                </a:solidFill>
                <a:latin typeface="微软雅黑" panose="020B0503020204020204" pitchFamily="34" charset="-122"/>
                <a:ea typeface="微软雅黑" panose="020B0503020204020204" pitchFamily="34" charset="-122"/>
              </a:rPr>
              <a:t>云计算按部署模式大致分为三类：公有云、私有云、混合云、社区云</a:t>
            </a:r>
          </a:p>
        </p:txBody>
      </p:sp>
      <p:sp>
        <p:nvSpPr>
          <p:cNvPr id="7" name="文本框 6">
            <a:extLst>
              <a:ext uri="{FF2B5EF4-FFF2-40B4-BE49-F238E27FC236}">
                <a16:creationId xmlns:a16="http://schemas.microsoft.com/office/drawing/2014/main" id="{E5BB3F53-9608-4EEF-BA30-C05A42393F53}"/>
              </a:ext>
            </a:extLst>
          </p:cNvPr>
          <p:cNvSpPr txBox="1"/>
          <p:nvPr/>
        </p:nvSpPr>
        <p:spPr>
          <a:xfrm>
            <a:off x="2971830" y="6308140"/>
            <a:ext cx="8762970" cy="369332"/>
          </a:xfrm>
          <a:prstGeom prst="rect">
            <a:avLst/>
          </a:prstGeom>
          <a:solidFill>
            <a:srgbClr val="92D050"/>
          </a:solidFill>
        </p:spPr>
        <p:txBody>
          <a:bodyPr wrap="square">
            <a:spAutoFit/>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混合云：通过</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和</a:t>
            </a:r>
            <a:r>
              <a:rPr lang="en-US" altLang="zh-CN" dirty="0">
                <a:solidFill>
                  <a:schemeClr val="bg1"/>
                </a:solidFill>
                <a:latin typeface="微软雅黑" panose="020B0503020204020204" pitchFamily="34" charset="-122"/>
                <a:ea typeface="微软雅黑" panose="020B0503020204020204" pitchFamily="34" charset="-122"/>
              </a:rPr>
              <a:t>Intranet</a:t>
            </a:r>
            <a:r>
              <a:rPr lang="zh-CN" altLang="en-US" sz="1800" dirty="0">
                <a:solidFill>
                  <a:schemeClr val="bg1"/>
                </a:solidFill>
                <a:latin typeface="微软雅黑" panose="020B0503020204020204" pitchFamily="34" charset="-122"/>
                <a:ea typeface="微软雅黑" panose="020B0503020204020204" pitchFamily="34" charset="-122"/>
              </a:rPr>
              <a:t>提供公共和私有服务</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554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rPr>
              <a:t>IT</a:t>
            </a:r>
            <a:r>
              <a:rPr lang="zh-CN" altLang="en-US" sz="2800" b="1" kern="0" dirty="0">
                <a:solidFill>
                  <a:srgbClr val="C00000"/>
                </a:solidFill>
                <a:latin typeface="微软雅黑" panose="020B0503020204020204" pitchFamily="34" charset="-122"/>
                <a:ea typeface="微软雅黑" panose="020B0503020204020204" pitchFamily="34" charset="-122"/>
              </a:rPr>
              <a:t>的发展</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16" name="圆角矩形 13">
            <a:extLst>
              <a:ext uri="{FF2B5EF4-FFF2-40B4-BE49-F238E27FC236}">
                <a16:creationId xmlns:a16="http://schemas.microsoft.com/office/drawing/2014/main" id="{959B5325-05FB-4BB0-A1DC-128097AB7C45}"/>
              </a:ext>
            </a:extLst>
          </p:cNvPr>
          <p:cNvSpPr/>
          <p:nvPr/>
        </p:nvSpPr>
        <p:spPr bwMode="auto">
          <a:xfrm rot="5400000">
            <a:off x="7310793" y="1962313"/>
            <a:ext cx="2950384" cy="1521307"/>
          </a:xfrm>
          <a:prstGeom prst="roundRect">
            <a:avLst>
              <a:gd name="adj" fmla="val 50000"/>
            </a:avLst>
          </a:prstGeom>
          <a:solidFill>
            <a:srgbClr val="6EB5F6"/>
          </a:solidFill>
          <a:ln w="34925">
            <a:solidFill>
              <a:srgbClr val="FFFFFF"/>
            </a:solidFill>
          </a:ln>
          <a:effectLst/>
          <a:scene3d>
            <a:camera prst="orthographicFront"/>
            <a:lightRig rig="threePt" dir="t"/>
          </a:scene3d>
          <a:sp3d extrusionH="349250"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663DB513-0F7C-410D-AC05-6DEC9E9D7722}"/>
              </a:ext>
            </a:extLst>
          </p:cNvPr>
          <p:cNvSpPr/>
          <p:nvPr/>
        </p:nvSpPr>
        <p:spPr bwMode="auto">
          <a:xfrm>
            <a:off x="8178800" y="1422400"/>
            <a:ext cx="1189038" cy="11890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8" name="Text Box 39">
            <a:extLst>
              <a:ext uri="{FF2B5EF4-FFF2-40B4-BE49-F238E27FC236}">
                <a16:creationId xmlns:a16="http://schemas.microsoft.com/office/drawing/2014/main" id="{0DBC14A1-09D7-4D21-90E3-FE79FA251091}"/>
              </a:ext>
            </a:extLst>
          </p:cNvPr>
          <p:cNvSpPr txBox="1">
            <a:spLocks noChangeArrowheads="1"/>
          </p:cNvSpPr>
          <p:nvPr/>
        </p:nvSpPr>
        <p:spPr bwMode="auto">
          <a:xfrm>
            <a:off x="8151101" y="1399200"/>
            <a:ext cx="1307417" cy="743986"/>
          </a:xfrm>
          <a:prstGeom prst="rect">
            <a:avLst/>
          </a:prstGeom>
          <a:noFill/>
          <a:ln w="9525">
            <a:noFill/>
            <a:miter lim="800000"/>
          </a:ln>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3765" eaLnBrk="1" fontAlgn="auto" hangingPunct="1">
              <a:lnSpc>
                <a:spcPct val="150000"/>
              </a:lnSpc>
              <a:spcBef>
                <a:spcPts val="0"/>
              </a:spcBef>
              <a:spcAft>
                <a:spcPts val="0"/>
              </a:spcAft>
              <a:buClr>
                <a:srgbClr val="FFFFFF"/>
              </a:buClr>
              <a:defRPr/>
            </a:pPr>
            <a:r>
              <a:rPr lang="en-US" altLang="zh-CN" sz="3200" b="1" spc="50" dirty="0">
                <a:ln w="11430"/>
                <a:solidFill>
                  <a:srgbClr val="0070C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3</a:t>
            </a:r>
          </a:p>
        </p:txBody>
      </p:sp>
      <p:sp>
        <p:nvSpPr>
          <p:cNvPr id="19" name="矩形 8">
            <a:extLst>
              <a:ext uri="{FF2B5EF4-FFF2-40B4-BE49-F238E27FC236}">
                <a16:creationId xmlns:a16="http://schemas.microsoft.com/office/drawing/2014/main" id="{B3025BA9-0F9F-4653-BF54-6BED01199F82}"/>
              </a:ext>
            </a:extLst>
          </p:cNvPr>
          <p:cNvSpPr>
            <a:spLocks noChangeArrowheads="1"/>
          </p:cNvSpPr>
          <p:nvPr/>
        </p:nvSpPr>
        <p:spPr bwMode="auto">
          <a:xfrm>
            <a:off x="8255163" y="2020887"/>
            <a:ext cx="1082348"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495">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912495">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912495">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anose="02010600040101010101" pitchFamily="2" charset="-122"/>
              </a:defRPr>
            </a:lvl3pPr>
            <a:lvl4pPr marL="1600200" indent="-228600" defTabSz="912495">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912495">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hangingPunct="1">
              <a:lnSpc>
                <a:spcPct val="150000"/>
              </a:lnSpc>
              <a:spcBef>
                <a:spcPct val="0"/>
              </a:spcBef>
              <a:buClr>
                <a:srgbClr val="FFFFFF"/>
              </a:buClr>
              <a:buSzTx/>
              <a:buFontTx/>
              <a:buNone/>
              <a:defRPr/>
            </a:pPr>
            <a:r>
              <a:rPr lang="zh-CN" altLang="en-US" sz="1400" b="1">
                <a:solidFill>
                  <a:srgbClr val="0070C0"/>
                </a:solidFill>
                <a:latin typeface="微软雅黑" panose="020B0503020204020204" pitchFamily="34" charset="-122"/>
                <a:ea typeface="微软雅黑" panose="020B0503020204020204" pitchFamily="34" charset="-122"/>
              </a:rPr>
              <a:t>云计算时代</a:t>
            </a:r>
            <a:endParaRPr lang="en-US" altLang="zh-CN" sz="1400" b="1">
              <a:solidFill>
                <a:srgbClr val="0070C0"/>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2F2BCF77-A043-4731-88E5-F76F330A658A}"/>
              </a:ext>
            </a:extLst>
          </p:cNvPr>
          <p:cNvSpPr/>
          <p:nvPr/>
        </p:nvSpPr>
        <p:spPr bwMode="auto">
          <a:xfrm rot="5400000">
            <a:off x="4209967" y="1964049"/>
            <a:ext cx="2950384" cy="1521307"/>
          </a:xfrm>
          <a:prstGeom prst="roundRect">
            <a:avLst>
              <a:gd name="adj" fmla="val 50000"/>
            </a:avLst>
          </a:prstGeom>
          <a:solidFill>
            <a:srgbClr val="92D050"/>
          </a:solidFill>
          <a:ln w="34925">
            <a:solidFill>
              <a:srgbClr val="FFFFFF"/>
            </a:solidFill>
          </a:ln>
          <a:effectLst/>
          <a:scene3d>
            <a:camera prst="orthographicFront"/>
            <a:lightRig rig="threePt" dir="t"/>
          </a:scene3d>
          <a:sp3d extrusionH="349250"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ED080AE8-9846-4B13-9691-77BBB7024B09}"/>
              </a:ext>
            </a:extLst>
          </p:cNvPr>
          <p:cNvSpPr/>
          <p:nvPr/>
        </p:nvSpPr>
        <p:spPr bwMode="auto">
          <a:xfrm>
            <a:off x="5076826" y="1425575"/>
            <a:ext cx="1189038" cy="1189037"/>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2" name="Text Box 39">
            <a:extLst>
              <a:ext uri="{FF2B5EF4-FFF2-40B4-BE49-F238E27FC236}">
                <a16:creationId xmlns:a16="http://schemas.microsoft.com/office/drawing/2014/main" id="{D3AA8536-E3C3-4C93-B7EA-F1E45EC70341}"/>
              </a:ext>
            </a:extLst>
          </p:cNvPr>
          <p:cNvSpPr txBox="1">
            <a:spLocks noChangeArrowheads="1"/>
          </p:cNvSpPr>
          <p:nvPr/>
        </p:nvSpPr>
        <p:spPr bwMode="auto">
          <a:xfrm>
            <a:off x="5050273" y="1400937"/>
            <a:ext cx="1307417" cy="743986"/>
          </a:xfrm>
          <a:prstGeom prst="rect">
            <a:avLst/>
          </a:prstGeom>
          <a:noFill/>
          <a:ln w="9525">
            <a:noFill/>
            <a:miter lim="800000"/>
          </a:ln>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3765" eaLnBrk="1" fontAlgn="auto" hangingPunct="1">
              <a:lnSpc>
                <a:spcPct val="150000"/>
              </a:lnSpc>
              <a:spcBef>
                <a:spcPts val="0"/>
              </a:spcBef>
              <a:spcAft>
                <a:spcPts val="0"/>
              </a:spcAft>
              <a:buClr>
                <a:srgbClr val="FFFFFF"/>
              </a:buClr>
              <a:defRPr/>
            </a:pPr>
            <a:r>
              <a:rPr lang="en-US" altLang="zh-CN" sz="3200" b="1" spc="50" dirty="0">
                <a:ln w="11430"/>
                <a:solidFill>
                  <a:srgbClr val="339933"/>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2</a:t>
            </a:r>
          </a:p>
        </p:txBody>
      </p:sp>
      <p:sp>
        <p:nvSpPr>
          <p:cNvPr id="23" name="矩形 14">
            <a:extLst>
              <a:ext uri="{FF2B5EF4-FFF2-40B4-BE49-F238E27FC236}">
                <a16:creationId xmlns:a16="http://schemas.microsoft.com/office/drawing/2014/main" id="{4AD77477-DB21-43E8-B048-58AE7FDBE79E}"/>
              </a:ext>
            </a:extLst>
          </p:cNvPr>
          <p:cNvSpPr>
            <a:spLocks noChangeArrowheads="1"/>
          </p:cNvSpPr>
          <p:nvPr/>
        </p:nvSpPr>
        <p:spPr bwMode="auto">
          <a:xfrm>
            <a:off x="5303863" y="2022475"/>
            <a:ext cx="782587"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495">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912495">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912495">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anose="02010600040101010101" pitchFamily="2" charset="-122"/>
              </a:defRPr>
            </a:lvl3pPr>
            <a:lvl4pPr marL="1600200" indent="-228600" defTabSz="912495">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912495">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hangingPunct="1">
              <a:lnSpc>
                <a:spcPct val="150000"/>
              </a:lnSpc>
              <a:spcBef>
                <a:spcPct val="0"/>
              </a:spcBef>
              <a:buClr>
                <a:srgbClr val="FFFFFF"/>
              </a:buClr>
              <a:buSzTx/>
              <a:buFontTx/>
              <a:buNone/>
              <a:defRPr/>
            </a:pPr>
            <a:r>
              <a:rPr lang="en-US" altLang="zh-CN" sz="1400" b="1">
                <a:solidFill>
                  <a:srgbClr val="339933"/>
                </a:solidFill>
                <a:latin typeface="微软雅黑" panose="020B0503020204020204" pitchFamily="34" charset="-122"/>
                <a:ea typeface="微软雅黑" panose="020B0503020204020204" pitchFamily="34" charset="-122"/>
              </a:rPr>
              <a:t>PC</a:t>
            </a:r>
            <a:r>
              <a:rPr lang="zh-CN" altLang="en-US" sz="1400" b="1">
                <a:solidFill>
                  <a:srgbClr val="339933"/>
                </a:solidFill>
                <a:latin typeface="微软雅黑" panose="020B0503020204020204" pitchFamily="34" charset="-122"/>
                <a:ea typeface="微软雅黑" panose="020B0503020204020204" pitchFamily="34" charset="-122"/>
              </a:rPr>
              <a:t>时代</a:t>
            </a:r>
            <a:endParaRPr lang="en-US" altLang="zh-CN" sz="1400" b="1">
              <a:solidFill>
                <a:srgbClr val="339933"/>
              </a:solidFill>
              <a:latin typeface="微软雅黑" panose="020B0503020204020204" pitchFamily="34" charset="-122"/>
              <a:ea typeface="微软雅黑" panose="020B0503020204020204" pitchFamily="34" charset="-122"/>
            </a:endParaRPr>
          </a:p>
        </p:txBody>
      </p:sp>
      <p:sp>
        <p:nvSpPr>
          <p:cNvPr id="24" name="Text Box 39">
            <a:extLst>
              <a:ext uri="{FF2B5EF4-FFF2-40B4-BE49-F238E27FC236}">
                <a16:creationId xmlns:a16="http://schemas.microsoft.com/office/drawing/2014/main" id="{5EB726E0-09B8-43FF-B6D3-65DE4E375182}"/>
              </a:ext>
            </a:extLst>
          </p:cNvPr>
          <p:cNvSpPr txBox="1">
            <a:spLocks noChangeArrowheads="1"/>
          </p:cNvSpPr>
          <p:nvPr/>
        </p:nvSpPr>
        <p:spPr bwMode="auto">
          <a:xfrm>
            <a:off x="5024439" y="2828925"/>
            <a:ext cx="1362075" cy="5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495">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912495">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912495">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anose="02010600040101010101" pitchFamily="2" charset="-122"/>
              </a:defRPr>
            </a:lvl3pPr>
            <a:lvl4pPr marL="1600200" indent="-228600" defTabSz="912495">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912495">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hangingPunct="1">
              <a:lnSpc>
                <a:spcPct val="150000"/>
              </a:lnSpc>
              <a:spcBef>
                <a:spcPct val="0"/>
              </a:spcBef>
              <a:buClr>
                <a:srgbClr val="000000"/>
              </a:buClr>
              <a:buSzTx/>
              <a:buFontTx/>
              <a:buNone/>
              <a:defRPr/>
            </a:pPr>
            <a:r>
              <a:rPr lang="zh-CN" altLang="en-US" sz="1100" b="1">
                <a:solidFill>
                  <a:srgbClr val="FFFFFF"/>
                </a:solidFill>
                <a:latin typeface="微软雅黑" panose="020B0503020204020204" pitchFamily="34" charset="-122"/>
                <a:ea typeface="微软雅黑" panose="020B0503020204020204" pitchFamily="34" charset="-122"/>
              </a:rPr>
              <a:t>点击添加内容文字点击添加内容文字</a:t>
            </a:r>
            <a:endParaRPr lang="en-US" altLang="zh-CN" sz="1100" b="1">
              <a:solidFill>
                <a:srgbClr val="FFFFFF"/>
              </a:solidFill>
              <a:latin typeface="微软雅黑" panose="020B0503020204020204" pitchFamily="34" charset="-122"/>
              <a:ea typeface="微软雅黑" panose="020B0503020204020204" pitchFamily="34" charset="-122"/>
            </a:endParaRPr>
          </a:p>
        </p:txBody>
      </p:sp>
      <p:sp>
        <p:nvSpPr>
          <p:cNvPr id="25" name="圆角矩形 24">
            <a:extLst>
              <a:ext uri="{FF2B5EF4-FFF2-40B4-BE49-F238E27FC236}">
                <a16:creationId xmlns:a16="http://schemas.microsoft.com/office/drawing/2014/main" id="{7E9FFC8F-B7A7-4521-A62A-92CCAEF2A29B}"/>
              </a:ext>
            </a:extLst>
          </p:cNvPr>
          <p:cNvSpPr/>
          <p:nvPr/>
        </p:nvSpPr>
        <p:spPr bwMode="auto">
          <a:xfrm rot="5400000">
            <a:off x="1193755" y="1962313"/>
            <a:ext cx="2950384" cy="1521307"/>
          </a:xfrm>
          <a:prstGeom prst="roundRect">
            <a:avLst>
              <a:gd name="adj" fmla="val 50000"/>
            </a:avLst>
          </a:prstGeom>
          <a:solidFill>
            <a:schemeClr val="bg1">
              <a:lumMod val="65000"/>
            </a:schemeClr>
          </a:solidFill>
          <a:ln w="34925">
            <a:solidFill>
              <a:srgbClr val="FFFFFF"/>
            </a:solidFill>
          </a:ln>
          <a:effectLst/>
          <a:scene3d>
            <a:camera prst="orthographicFront"/>
            <a:lightRig rig="threePt" dir="t"/>
          </a:scene3d>
          <a:sp3d extrusionH="349250"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21FD3DEA-93BF-4A72-94F2-531A4B1D4C7F}"/>
              </a:ext>
            </a:extLst>
          </p:cNvPr>
          <p:cNvSpPr/>
          <p:nvPr/>
        </p:nvSpPr>
        <p:spPr bwMode="auto">
          <a:xfrm>
            <a:off x="2060575" y="1422400"/>
            <a:ext cx="1189038" cy="118903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7" name="Text Box 39">
            <a:extLst>
              <a:ext uri="{FF2B5EF4-FFF2-40B4-BE49-F238E27FC236}">
                <a16:creationId xmlns:a16="http://schemas.microsoft.com/office/drawing/2014/main" id="{C89E1BAA-3EEA-4FD6-9CB6-7296B4667424}"/>
              </a:ext>
            </a:extLst>
          </p:cNvPr>
          <p:cNvSpPr txBox="1">
            <a:spLocks noChangeArrowheads="1"/>
          </p:cNvSpPr>
          <p:nvPr/>
        </p:nvSpPr>
        <p:spPr bwMode="auto">
          <a:xfrm>
            <a:off x="2034062" y="1399200"/>
            <a:ext cx="1307417" cy="743986"/>
          </a:xfrm>
          <a:prstGeom prst="rect">
            <a:avLst/>
          </a:prstGeom>
          <a:noFill/>
          <a:ln w="9525">
            <a:noFill/>
            <a:miter lim="800000"/>
          </a:ln>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3765" eaLnBrk="1" fontAlgn="auto" hangingPunct="1">
              <a:lnSpc>
                <a:spcPct val="150000"/>
              </a:lnSpc>
              <a:spcBef>
                <a:spcPts val="0"/>
              </a:spcBef>
              <a:spcAft>
                <a:spcPts val="0"/>
              </a:spcAft>
              <a:buClr>
                <a:srgbClr val="FFFFFF"/>
              </a:buClr>
              <a:defRPr/>
            </a:pPr>
            <a:r>
              <a:rPr lang="en-US" altLang="zh-CN" sz="3200" b="1" spc="50" dirty="0">
                <a:ln w="11430"/>
                <a:solidFill>
                  <a:srgbClr val="000000">
                    <a:lumMod val="50000"/>
                    <a:lumOff val="50000"/>
                  </a:srgbClr>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1</a:t>
            </a:r>
          </a:p>
        </p:txBody>
      </p:sp>
      <p:sp>
        <p:nvSpPr>
          <p:cNvPr id="28" name="矩形 23">
            <a:extLst>
              <a:ext uri="{FF2B5EF4-FFF2-40B4-BE49-F238E27FC236}">
                <a16:creationId xmlns:a16="http://schemas.microsoft.com/office/drawing/2014/main" id="{1AE4A0F8-FBF8-4B2A-8756-BCB1EDD784F8}"/>
              </a:ext>
            </a:extLst>
          </p:cNvPr>
          <p:cNvSpPr>
            <a:spLocks noChangeArrowheads="1"/>
          </p:cNvSpPr>
          <p:nvPr/>
        </p:nvSpPr>
        <p:spPr bwMode="auto">
          <a:xfrm>
            <a:off x="2136938" y="2020887"/>
            <a:ext cx="1082348"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495">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912495">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912495">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anose="02010600040101010101" pitchFamily="2" charset="-122"/>
              </a:defRPr>
            </a:lvl3pPr>
            <a:lvl4pPr marL="1600200" indent="-228600" defTabSz="912495">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912495">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hangingPunct="1">
              <a:lnSpc>
                <a:spcPct val="150000"/>
              </a:lnSpc>
              <a:spcBef>
                <a:spcPct val="0"/>
              </a:spcBef>
              <a:buClr>
                <a:srgbClr val="FFFFFF"/>
              </a:buClr>
              <a:buSzTx/>
              <a:buFontTx/>
              <a:buNone/>
              <a:defRPr/>
            </a:pPr>
            <a:r>
              <a:rPr lang="zh-CN" altLang="en-US" sz="1400" b="1" dirty="0">
                <a:solidFill>
                  <a:srgbClr val="000000"/>
                </a:solidFill>
                <a:latin typeface="微软雅黑" panose="020B0503020204020204" pitchFamily="34" charset="-122"/>
                <a:ea typeface="微软雅黑" panose="020B0503020204020204" pitchFamily="34" charset="-122"/>
              </a:rPr>
              <a:t>大型机时代</a:t>
            </a:r>
            <a:endParaRPr lang="en-US" altLang="zh-CN" sz="1400" b="1" dirty="0">
              <a:solidFill>
                <a:srgbClr val="000000"/>
              </a:solidFill>
              <a:latin typeface="微软雅黑" panose="020B0503020204020204" pitchFamily="34" charset="-122"/>
              <a:ea typeface="微软雅黑" panose="020B0503020204020204" pitchFamily="34" charset="-122"/>
            </a:endParaRPr>
          </a:p>
        </p:txBody>
      </p:sp>
      <p:sp>
        <p:nvSpPr>
          <p:cNvPr id="29" name="Text Box 39">
            <a:extLst>
              <a:ext uri="{FF2B5EF4-FFF2-40B4-BE49-F238E27FC236}">
                <a16:creationId xmlns:a16="http://schemas.microsoft.com/office/drawing/2014/main" id="{6C1388AF-7B6B-46E0-B2B5-433AC9DEDEE2}"/>
              </a:ext>
            </a:extLst>
          </p:cNvPr>
          <p:cNvSpPr txBox="1">
            <a:spLocks noChangeArrowheads="1"/>
          </p:cNvSpPr>
          <p:nvPr/>
        </p:nvSpPr>
        <p:spPr bwMode="auto">
          <a:xfrm>
            <a:off x="2008188" y="2825750"/>
            <a:ext cx="1362075" cy="5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495">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912495">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912495">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anose="02010600040101010101" pitchFamily="2" charset="-122"/>
              </a:defRPr>
            </a:lvl3pPr>
            <a:lvl4pPr marL="1600200" indent="-228600" defTabSz="912495">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912495">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91249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hangingPunct="1">
              <a:lnSpc>
                <a:spcPct val="150000"/>
              </a:lnSpc>
              <a:spcBef>
                <a:spcPct val="0"/>
              </a:spcBef>
              <a:buClr>
                <a:srgbClr val="000000"/>
              </a:buClr>
              <a:buSzTx/>
              <a:buFontTx/>
              <a:buNone/>
              <a:defRPr/>
            </a:pPr>
            <a:r>
              <a:rPr lang="zh-CN" altLang="en-US" sz="1100" b="1">
                <a:solidFill>
                  <a:srgbClr val="FFFFFF"/>
                </a:solidFill>
                <a:latin typeface="微软雅黑" panose="020B0503020204020204" pitchFamily="34" charset="-122"/>
                <a:ea typeface="微软雅黑" panose="020B0503020204020204" pitchFamily="34" charset="-122"/>
              </a:rPr>
              <a:t>点击添加内容文字点击添加内容文字</a:t>
            </a:r>
            <a:endParaRPr lang="en-US" altLang="zh-CN" sz="1100" b="1">
              <a:solidFill>
                <a:srgbClr val="FFFFFF"/>
              </a:solidFill>
              <a:latin typeface="微软雅黑" panose="020B0503020204020204" pitchFamily="34" charset="-122"/>
              <a:ea typeface="微软雅黑" panose="020B0503020204020204" pitchFamily="34" charset="-122"/>
            </a:endParaRPr>
          </a:p>
        </p:txBody>
      </p:sp>
      <p:grpSp>
        <p:nvGrpSpPr>
          <p:cNvPr id="30" name="组合 454">
            <a:extLst>
              <a:ext uri="{FF2B5EF4-FFF2-40B4-BE49-F238E27FC236}">
                <a16:creationId xmlns:a16="http://schemas.microsoft.com/office/drawing/2014/main" id="{DC0BAB1F-A86F-4F1D-A177-EE26A0CD2684}"/>
              </a:ext>
            </a:extLst>
          </p:cNvPr>
          <p:cNvGrpSpPr/>
          <p:nvPr/>
        </p:nvGrpSpPr>
        <p:grpSpPr bwMode="auto">
          <a:xfrm>
            <a:off x="6924939" y="2483972"/>
            <a:ext cx="522874" cy="285732"/>
            <a:chOff x="2214546" y="2169250"/>
            <a:chExt cx="522914" cy="285752"/>
          </a:xfrm>
          <a:solidFill>
            <a:schemeClr val="accent1">
              <a:lumMod val="75000"/>
            </a:schemeClr>
          </a:solidFill>
        </p:grpSpPr>
        <p:sp>
          <p:nvSpPr>
            <p:cNvPr id="45" name="燕尾形 52">
              <a:extLst>
                <a:ext uri="{FF2B5EF4-FFF2-40B4-BE49-F238E27FC236}">
                  <a16:creationId xmlns:a16="http://schemas.microsoft.com/office/drawing/2014/main" id="{18BD5698-6E98-432B-8D29-93EFBAE40FE0}"/>
                </a:ext>
              </a:extLst>
            </p:cNvPr>
            <p:cNvSpPr/>
            <p:nvPr/>
          </p:nvSpPr>
          <p:spPr>
            <a:xfrm>
              <a:off x="2214546" y="2169250"/>
              <a:ext cx="285752" cy="28575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6" name="燕尾形 53">
              <a:extLst>
                <a:ext uri="{FF2B5EF4-FFF2-40B4-BE49-F238E27FC236}">
                  <a16:creationId xmlns:a16="http://schemas.microsoft.com/office/drawing/2014/main" id="{A0103521-0306-4349-AE7E-60D40E4BDBD4}"/>
                </a:ext>
              </a:extLst>
            </p:cNvPr>
            <p:cNvSpPr/>
            <p:nvPr/>
          </p:nvSpPr>
          <p:spPr>
            <a:xfrm>
              <a:off x="2451708" y="2169250"/>
              <a:ext cx="285752" cy="28575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zh-CN" altLang="en-US">
                <a:solidFill>
                  <a:srgbClr val="000000"/>
                </a:solidFill>
                <a:latin typeface="微软雅黑" panose="020B0503020204020204" pitchFamily="34" charset="-122"/>
                <a:ea typeface="微软雅黑" panose="020B0503020204020204" pitchFamily="34" charset="-122"/>
              </a:endParaRPr>
            </a:p>
          </p:txBody>
        </p:sp>
      </p:grpSp>
      <p:pic>
        <p:nvPicPr>
          <p:cNvPr id="31" name="Picture 1" descr="E:\01 - Industrial Market\医疗交流胶片\晶体管计算机.jpg">
            <a:extLst>
              <a:ext uri="{FF2B5EF4-FFF2-40B4-BE49-F238E27FC236}">
                <a16:creationId xmlns:a16="http://schemas.microsoft.com/office/drawing/2014/main" id="{F5067BC1-BC44-4C07-939A-D77E3F198A77}"/>
              </a:ext>
            </a:extLst>
          </p:cNvPr>
          <p:cNvPicPr>
            <a:picLocks noChangeAspect="1" noChangeArrowheads="1"/>
          </p:cNvPicPr>
          <p:nvPr/>
        </p:nvPicPr>
        <p:blipFill>
          <a:blip r:embed="rId4" cstate="print"/>
          <a:srcRect/>
          <a:stretch>
            <a:fillRect/>
          </a:stretch>
        </p:blipFill>
        <p:spPr bwMode="auto">
          <a:xfrm>
            <a:off x="2133600" y="2686050"/>
            <a:ext cx="1116013" cy="1174750"/>
          </a:xfrm>
          <a:prstGeom prst="rect">
            <a:avLst/>
          </a:prstGeom>
          <a:noFill/>
          <a:effectLst>
            <a:outerShdw blurRad="50800" dist="38100" dir="2700000" algn="tl" rotWithShape="0">
              <a:prstClr val="black">
                <a:alpha val="40000"/>
              </a:prstClr>
            </a:outerShdw>
          </a:effectLst>
        </p:spPr>
      </p:pic>
      <p:grpSp>
        <p:nvGrpSpPr>
          <p:cNvPr id="32" name="组合 451">
            <a:extLst>
              <a:ext uri="{FF2B5EF4-FFF2-40B4-BE49-F238E27FC236}">
                <a16:creationId xmlns:a16="http://schemas.microsoft.com/office/drawing/2014/main" id="{361B30CC-949E-4A5B-98D4-FFA98A36CAC7}"/>
              </a:ext>
            </a:extLst>
          </p:cNvPr>
          <p:cNvGrpSpPr/>
          <p:nvPr/>
        </p:nvGrpSpPr>
        <p:grpSpPr bwMode="auto">
          <a:xfrm>
            <a:off x="3906980" y="2471824"/>
            <a:ext cx="522874" cy="285732"/>
            <a:chOff x="2214546" y="2169250"/>
            <a:chExt cx="522914" cy="285752"/>
          </a:xfrm>
          <a:solidFill>
            <a:schemeClr val="bg1">
              <a:lumMod val="65000"/>
            </a:schemeClr>
          </a:solidFill>
        </p:grpSpPr>
        <p:sp>
          <p:nvSpPr>
            <p:cNvPr id="43" name="燕尾形 50">
              <a:extLst>
                <a:ext uri="{FF2B5EF4-FFF2-40B4-BE49-F238E27FC236}">
                  <a16:creationId xmlns:a16="http://schemas.microsoft.com/office/drawing/2014/main" id="{F816666F-6AA9-44FB-AE80-89ACD13A4EBC}"/>
                </a:ext>
              </a:extLst>
            </p:cNvPr>
            <p:cNvSpPr/>
            <p:nvPr/>
          </p:nvSpPr>
          <p:spPr>
            <a:xfrm>
              <a:off x="2214546" y="2169250"/>
              <a:ext cx="285752" cy="28575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4" name="燕尾形 51">
              <a:extLst>
                <a:ext uri="{FF2B5EF4-FFF2-40B4-BE49-F238E27FC236}">
                  <a16:creationId xmlns:a16="http://schemas.microsoft.com/office/drawing/2014/main" id="{53ED6395-0DC9-40DA-A6B8-245F3C3AEEF9}"/>
                </a:ext>
              </a:extLst>
            </p:cNvPr>
            <p:cNvSpPr/>
            <p:nvPr/>
          </p:nvSpPr>
          <p:spPr>
            <a:xfrm>
              <a:off x="2451708" y="2169250"/>
              <a:ext cx="285752" cy="28575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lang="zh-CN" altLang="en-US">
                <a:solidFill>
                  <a:srgbClr val="000000"/>
                </a:solidFill>
                <a:latin typeface="微软雅黑" panose="020B0503020204020204" pitchFamily="34" charset="-122"/>
                <a:ea typeface="微软雅黑" panose="020B0503020204020204" pitchFamily="34" charset="-122"/>
              </a:endParaRPr>
            </a:p>
          </p:txBody>
        </p:sp>
      </p:grpSp>
      <p:pic>
        <p:nvPicPr>
          <p:cNvPr id="33" name="Picture 5" descr="F:\03 - Backup Image\device icon\laptop-and-computer-01.png">
            <a:extLst>
              <a:ext uri="{FF2B5EF4-FFF2-40B4-BE49-F238E27FC236}">
                <a16:creationId xmlns:a16="http://schemas.microsoft.com/office/drawing/2014/main" id="{4403DB74-D7D2-4878-B8D9-126F750879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4408" y="2615309"/>
            <a:ext cx="1441340" cy="14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6" descr="F:\03 - Backup Image\other icon\omega_air.png">
            <a:extLst>
              <a:ext uri="{FF2B5EF4-FFF2-40B4-BE49-F238E27FC236}">
                <a16:creationId xmlns:a16="http://schemas.microsoft.com/office/drawing/2014/main" id="{2A74A514-E469-4A9C-8885-6FB3BE4CC4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51429" y="2139091"/>
            <a:ext cx="2303287" cy="23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3">
            <a:extLst>
              <a:ext uri="{FF2B5EF4-FFF2-40B4-BE49-F238E27FC236}">
                <a16:creationId xmlns:a16="http://schemas.microsoft.com/office/drawing/2014/main" id="{89FDFA23-9B2F-47EB-80B2-F184CFD216E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00263" y="4343975"/>
            <a:ext cx="1215932" cy="5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4">
            <a:extLst>
              <a:ext uri="{FF2B5EF4-FFF2-40B4-BE49-F238E27FC236}">
                <a16:creationId xmlns:a16="http://schemas.microsoft.com/office/drawing/2014/main" id="{8B60D7A2-E102-4CE6-A96D-920ECD97FB5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660" y="4199522"/>
            <a:ext cx="1150850" cy="50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5">
            <a:extLst>
              <a:ext uri="{FF2B5EF4-FFF2-40B4-BE49-F238E27FC236}">
                <a16:creationId xmlns:a16="http://schemas.microsoft.com/office/drawing/2014/main" id="{13B27E83-DD40-4EA6-960E-8E10513ABDF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95662" y="4775745"/>
            <a:ext cx="1128627" cy="3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6">
            <a:extLst>
              <a:ext uri="{FF2B5EF4-FFF2-40B4-BE49-F238E27FC236}">
                <a16:creationId xmlns:a16="http://schemas.microsoft.com/office/drawing/2014/main" id="{ADE81610-E9A9-4ECF-BE3D-2100FDA4DB8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3020" y="4667802"/>
            <a:ext cx="863534" cy="5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7">
            <a:extLst>
              <a:ext uri="{FF2B5EF4-FFF2-40B4-BE49-F238E27FC236}">
                <a16:creationId xmlns:a16="http://schemas.microsoft.com/office/drawing/2014/main" id="{89CC311C-8125-4FA5-BB94-F6327A665A4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530" y="4272542"/>
            <a:ext cx="1007985" cy="46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
            <a:extLst>
              <a:ext uri="{FF2B5EF4-FFF2-40B4-BE49-F238E27FC236}">
                <a16:creationId xmlns:a16="http://schemas.microsoft.com/office/drawing/2014/main" id="{5B212A42-9B98-4E44-AFE1-E4BFE5A8C30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6051" y="4236032"/>
            <a:ext cx="1727069" cy="576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9">
            <a:extLst>
              <a:ext uri="{FF2B5EF4-FFF2-40B4-BE49-F238E27FC236}">
                <a16:creationId xmlns:a16="http://schemas.microsoft.com/office/drawing/2014/main" id="{0C8D325F-D127-4506-BCB0-55269A4E11D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48920" y="4891122"/>
            <a:ext cx="1581030" cy="52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4">
            <a:extLst>
              <a:ext uri="{FF2B5EF4-FFF2-40B4-BE49-F238E27FC236}">
                <a16:creationId xmlns:a16="http://schemas.microsoft.com/office/drawing/2014/main" id="{096AADC5-15A8-4A94-A4FC-FF1AC40DE1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14046" y="5435600"/>
            <a:ext cx="1152437" cy="50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文本框 46">
            <a:extLst>
              <a:ext uri="{FF2B5EF4-FFF2-40B4-BE49-F238E27FC236}">
                <a16:creationId xmlns:a16="http://schemas.microsoft.com/office/drawing/2014/main" id="{05728253-B0F7-474B-A0A0-9F0CA17717D5}"/>
              </a:ext>
            </a:extLst>
          </p:cNvPr>
          <p:cNvSpPr txBox="1"/>
          <p:nvPr/>
        </p:nvSpPr>
        <p:spPr>
          <a:xfrm>
            <a:off x="4640781" y="5892572"/>
            <a:ext cx="3148012" cy="461665"/>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产业界</a:t>
            </a:r>
            <a:r>
              <a:rPr lang="en-US" altLang="zh-CN" sz="2400" dirty="0">
                <a:solidFill>
                  <a:srgbClr val="FF0000"/>
                </a:solidFill>
                <a:latin typeface="微软雅黑" panose="020B0503020204020204" pitchFamily="34" charset="-122"/>
                <a:ea typeface="微软雅黑" panose="020B0503020204020204" pitchFamily="34" charset="-122"/>
              </a:rPr>
              <a:t>IT</a:t>
            </a:r>
            <a:r>
              <a:rPr lang="zh-CN" altLang="en-US" sz="2400" dirty="0">
                <a:solidFill>
                  <a:srgbClr val="FF0000"/>
                </a:solidFill>
                <a:latin typeface="微软雅黑" panose="020B0503020204020204" pitchFamily="34" charset="-122"/>
                <a:ea typeface="微软雅黑" panose="020B0503020204020204" pitchFamily="34" charset="-122"/>
              </a:rPr>
              <a:t>的发展</a:t>
            </a:r>
          </a:p>
        </p:txBody>
      </p:sp>
      <p:pic>
        <p:nvPicPr>
          <p:cNvPr id="48" name="图片 118" descr="1146540.jpg">
            <a:extLst>
              <a:ext uri="{FF2B5EF4-FFF2-40B4-BE49-F238E27FC236}">
                <a16:creationId xmlns:a16="http://schemas.microsoft.com/office/drawing/2014/main" id="{3DA0FE7D-E380-433D-9F1D-A7FF4035BCA7}"/>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175750" y="4836854"/>
            <a:ext cx="154781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786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7390F6-8F96-4B38-A217-08EA866298D6}"/>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云计算分类：按部署模式</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64F8A53-B5A2-4927-9928-4C4AEA4E4298}"/>
              </a:ext>
            </a:extLst>
          </p:cNvPr>
          <p:cNvSpPr/>
          <p:nvPr/>
        </p:nvSpPr>
        <p:spPr>
          <a:xfrm>
            <a:off x="780201" y="2005646"/>
            <a:ext cx="1867749" cy="3118804"/>
          </a:xfrm>
          <a:prstGeom prst="rect">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485F9F2-745C-4A35-A23C-A67AB678035F}"/>
              </a:ext>
            </a:extLst>
          </p:cNvPr>
          <p:cNvSpPr txBox="1"/>
          <p:nvPr/>
        </p:nvSpPr>
        <p:spPr>
          <a:xfrm>
            <a:off x="728066" y="3025395"/>
            <a:ext cx="1972015" cy="792012"/>
          </a:xfrm>
          <a:prstGeom prst="rect">
            <a:avLst/>
          </a:prstGeom>
          <a:noFill/>
        </p:spPr>
        <p:txBody>
          <a:bodyPr wrap="none" rtlCol="0">
            <a:spAutoFit/>
          </a:bodyPr>
          <a:lstStyle/>
          <a:p>
            <a:pPr algn="ctr">
              <a:lnSpc>
                <a:spcPts val="2850"/>
              </a:lnSpc>
            </a:pPr>
            <a:r>
              <a:rPr lang="zh-CN" altLang="en-US" sz="2100" dirty="0">
                <a:solidFill>
                  <a:prstClr val="white"/>
                </a:solidFill>
                <a:latin typeface="微软雅黑" panose="020B0503020204020204" pitchFamily="34" charset="-122"/>
                <a:ea typeface="微软雅黑" panose="020B0503020204020204" pitchFamily="34" charset="-122"/>
              </a:rPr>
              <a:t>社区云</a:t>
            </a:r>
            <a:endParaRPr lang="en-US" altLang="zh-CN" sz="2100" dirty="0">
              <a:solidFill>
                <a:prstClr val="white"/>
              </a:solidFill>
              <a:latin typeface="微软雅黑" panose="020B0503020204020204" pitchFamily="34" charset="-122"/>
              <a:ea typeface="微软雅黑" panose="020B0503020204020204" pitchFamily="34" charset="-122"/>
            </a:endParaRPr>
          </a:p>
          <a:p>
            <a:pPr algn="ctr">
              <a:lnSpc>
                <a:spcPts val="2850"/>
              </a:lnSpc>
            </a:pPr>
            <a:r>
              <a:rPr lang="en-US" altLang="zh-CN" sz="1600" dirty="0">
                <a:solidFill>
                  <a:prstClr val="white"/>
                </a:solidFill>
                <a:latin typeface="微软雅黑" panose="020B0503020204020204" pitchFamily="34" charset="-122"/>
                <a:ea typeface="微软雅黑" panose="020B0503020204020204" pitchFamily="34" charset="-122"/>
              </a:rPr>
              <a:t>Community Cloud</a:t>
            </a:r>
            <a:endParaRPr lang="zh-CN" altLang="en-US" sz="1100" dirty="0">
              <a:solidFill>
                <a:prstClr val="white"/>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3FBD97D-F510-4F16-AB2E-2DB00DEE3BEF}"/>
              </a:ext>
            </a:extLst>
          </p:cNvPr>
          <p:cNvSpPr txBox="1"/>
          <p:nvPr/>
        </p:nvSpPr>
        <p:spPr>
          <a:xfrm>
            <a:off x="2809876" y="1910433"/>
            <a:ext cx="8829674" cy="3812967"/>
          </a:xfrm>
          <a:prstGeom prst="rect">
            <a:avLst/>
          </a:prstGeom>
          <a:noFill/>
        </p:spPr>
        <p:txBody>
          <a:bodyPr wrap="square" rtlCol="0">
            <a:spAutoFit/>
          </a:bodyPr>
          <a:lstStyle/>
          <a:p>
            <a:pPr algn="l">
              <a:lnSpc>
                <a:spcPct val="130000"/>
              </a:lnSpc>
              <a:spcBef>
                <a:spcPts val="600"/>
              </a:spcBef>
            </a:pPr>
            <a:r>
              <a:rPr lang="zh-CN" altLang="en-US" sz="1600" b="0" i="0" dirty="0">
                <a:solidFill>
                  <a:srgbClr val="333333"/>
                </a:solidFill>
                <a:effectLst/>
                <a:latin typeface="微软雅黑" panose="020B0503020204020204" pitchFamily="34" charset="-122"/>
                <a:ea typeface="微软雅黑" panose="020B0503020204020204" pitchFamily="34" charset="-122"/>
              </a:rPr>
              <a:t>社区云是由一个特定社区独占使用，该社区由具有共同关切 </a:t>
            </a:r>
            <a:r>
              <a:rPr lang="en-US" altLang="zh-CN" sz="1600" b="0" i="0" dirty="0">
                <a:solidFill>
                  <a:srgbClr val="333333"/>
                </a:solidFill>
                <a:effectLst/>
                <a:latin typeface="微软雅黑" panose="020B0503020204020204" pitchFamily="34" charset="-122"/>
                <a:ea typeface="微软雅黑" panose="020B0503020204020204" pitchFamily="34" charset="-122"/>
              </a:rPr>
              <a:t>(</a:t>
            </a:r>
            <a:r>
              <a:rPr lang="zh-CN" altLang="en-US" sz="1600" b="0" i="0" dirty="0">
                <a:solidFill>
                  <a:srgbClr val="333333"/>
                </a:solidFill>
                <a:effectLst/>
                <a:latin typeface="微软雅黑" panose="020B0503020204020204" pitchFamily="34" charset="-122"/>
                <a:ea typeface="微软雅黑" panose="020B0503020204020204" pitchFamily="34" charset="-122"/>
              </a:rPr>
              <a:t>如使命、安全要求、政策等</a:t>
            </a:r>
            <a:r>
              <a:rPr lang="en-US" altLang="zh-CN" sz="1600" b="0" i="0" dirty="0">
                <a:solidFill>
                  <a:srgbClr val="333333"/>
                </a:solidFill>
                <a:effectLst/>
                <a:latin typeface="微软雅黑" panose="020B0503020204020204" pitchFamily="34" charset="-122"/>
                <a:ea typeface="微软雅黑" panose="020B0503020204020204" pitchFamily="34" charset="-122"/>
              </a:rPr>
              <a:t>) </a:t>
            </a:r>
            <a:r>
              <a:rPr lang="zh-CN" altLang="en-US" sz="1600" b="0" i="0" dirty="0">
                <a:solidFill>
                  <a:srgbClr val="333333"/>
                </a:solidFill>
                <a:effectLst/>
                <a:latin typeface="微软雅黑" panose="020B0503020204020204" pitchFamily="34" charset="-122"/>
                <a:ea typeface="微软雅黑" panose="020B0503020204020204" pitchFamily="34" charset="-122"/>
              </a:rPr>
              <a:t>的多个组织组成</a:t>
            </a:r>
            <a:r>
              <a:rPr lang="zh-CN" altLang="en-US" sz="1600" b="0" i="0" dirty="0">
                <a:solidFill>
                  <a:srgbClr val="4C4C51"/>
                </a:solidFill>
                <a:effectLst/>
                <a:latin typeface="微软雅黑" panose="020B0503020204020204" pitchFamily="34" charset="-122"/>
                <a:ea typeface="微软雅黑" panose="020B0503020204020204" pitchFamily="34" charset="-122"/>
              </a:rPr>
              <a:t>。</a:t>
            </a:r>
            <a:r>
              <a:rPr lang="zh-CN" altLang="en-US" sz="1600" b="0" i="0" dirty="0">
                <a:solidFill>
                  <a:srgbClr val="444444"/>
                </a:solidFill>
                <a:effectLst/>
                <a:latin typeface="微软雅黑" panose="020B0503020204020204" pitchFamily="34" charset="-122"/>
                <a:ea typeface="微软雅黑" panose="020B0503020204020204" pitchFamily="34" charset="-122"/>
              </a:rPr>
              <a:t>社区云的核心特征是云端资源只给两个或者两个以上的特定单位组织内的员工使用，除此之外的人和机构都无权租赁和使用云端计算资源。参与社区云的单位组织具有共同的要求，如云服务模式、安全级别等。具备业务相关性或者隶属关系的单位组织建设社区云的可能性更大一些，因为一方面能降低各自的费用，另一方面能共享信息。</a:t>
            </a:r>
            <a:endParaRPr lang="en-US" altLang="zh-CN" sz="1600" b="0" i="0" dirty="0">
              <a:solidFill>
                <a:srgbClr val="444444"/>
              </a:solidFill>
              <a:effectLst/>
              <a:latin typeface="微软雅黑" panose="020B0503020204020204" pitchFamily="34" charset="-122"/>
              <a:ea typeface="微软雅黑" panose="020B0503020204020204" pitchFamily="34" charset="-122"/>
            </a:endParaRPr>
          </a:p>
          <a:p>
            <a:pPr algn="l">
              <a:lnSpc>
                <a:spcPct val="130000"/>
              </a:lnSpc>
              <a:spcBef>
                <a:spcPts val="600"/>
              </a:spcBef>
            </a:pPr>
            <a:r>
              <a:rPr lang="zh-CN" altLang="en-US" sz="1600" b="0" i="0" dirty="0">
                <a:solidFill>
                  <a:srgbClr val="444444"/>
                </a:solidFill>
                <a:effectLst/>
                <a:latin typeface="微软雅黑" panose="020B0503020204020204" pitchFamily="34" charset="-122"/>
                <a:ea typeface="微软雅黑" panose="020B0503020204020204" pitchFamily="34" charset="-122"/>
              </a:rPr>
              <a:t>比如，某地区的酒店联盟组建酒店社区云，以满足数字化客房建设和酒店结算的需要；又比如，由一家大型企业牵头，与其提供商共同组建社区云；再比如，由卫生部牵头，联合各家医院组建区域医疗社区云，各家医院通过社区云共享病例和各种检测化验数据，这能极大地降低患者的就医费用。</a:t>
            </a:r>
            <a:endParaRPr lang="en-US" altLang="zh-CN" sz="1600" b="0" i="0" dirty="0">
              <a:solidFill>
                <a:srgbClr val="444444"/>
              </a:solidFill>
              <a:effectLst/>
              <a:latin typeface="微软雅黑" panose="020B0503020204020204" pitchFamily="34" charset="-122"/>
              <a:ea typeface="微软雅黑" panose="020B0503020204020204" pitchFamily="34" charset="-122"/>
            </a:endParaRPr>
          </a:p>
          <a:p>
            <a:pPr algn="l">
              <a:lnSpc>
                <a:spcPct val="130000"/>
              </a:lnSpc>
              <a:spcBef>
                <a:spcPts val="600"/>
              </a:spcBef>
            </a:pPr>
            <a:r>
              <a:rPr lang="zh-CN" altLang="en-US" sz="1600" b="0" i="0" dirty="0">
                <a:solidFill>
                  <a:srgbClr val="4C4C51"/>
                </a:solidFill>
                <a:effectLst/>
                <a:latin typeface="微软雅黑" panose="020B0503020204020204" pitchFamily="34" charset="-122"/>
                <a:ea typeface="微软雅黑" panose="020B0503020204020204" pitchFamily="34" charset="-122"/>
              </a:rPr>
              <a:t>社区云具有如下特点：</a:t>
            </a:r>
            <a:endParaRPr lang="en-US" altLang="zh-CN" sz="1600" b="0" i="0" dirty="0">
              <a:solidFill>
                <a:srgbClr val="4C4C51"/>
              </a:solidFill>
              <a:effectLst/>
              <a:latin typeface="微软雅黑" panose="020B0503020204020204" pitchFamily="34" charset="-122"/>
              <a:ea typeface="微软雅黑" panose="020B0503020204020204" pitchFamily="34" charset="-122"/>
            </a:endParaRPr>
          </a:p>
          <a:p>
            <a:pPr algn="l">
              <a:lnSpc>
                <a:spcPct val="130000"/>
              </a:lnSpc>
              <a:spcBef>
                <a:spcPts val="600"/>
              </a:spcBef>
            </a:pPr>
            <a:r>
              <a:rPr lang="en-US" altLang="zh-CN" sz="1600" i="0" dirty="0">
                <a:solidFill>
                  <a:srgbClr val="4C4C51"/>
                </a:solidFill>
                <a:effectLst/>
                <a:latin typeface="微软雅黑" panose="020B0503020204020204" pitchFamily="34" charset="-122"/>
                <a:ea typeface="微软雅黑" panose="020B0503020204020204" pitchFamily="34" charset="-122"/>
              </a:rPr>
              <a:t>1</a:t>
            </a:r>
            <a:r>
              <a:rPr lang="zh-CN" altLang="en-US" sz="1600" i="0" dirty="0">
                <a:solidFill>
                  <a:srgbClr val="4C4C51"/>
                </a:solidFill>
                <a:effectLst/>
                <a:latin typeface="微软雅黑" panose="020B0503020204020204" pitchFamily="34" charset="-122"/>
                <a:ea typeface="微软雅黑" panose="020B0503020204020204" pitchFamily="34" charset="-122"/>
              </a:rPr>
              <a:t>、区域型和行业性；</a:t>
            </a:r>
            <a:r>
              <a:rPr lang="en-US" altLang="zh-CN" sz="1600" i="0" dirty="0">
                <a:solidFill>
                  <a:srgbClr val="4C4C51"/>
                </a:solidFill>
                <a:effectLst/>
                <a:latin typeface="微软雅黑" panose="020B0503020204020204" pitchFamily="34" charset="-122"/>
                <a:ea typeface="微软雅黑" panose="020B0503020204020204" pitchFamily="34" charset="-122"/>
              </a:rPr>
              <a:t>2</a:t>
            </a:r>
            <a:r>
              <a:rPr lang="zh-CN" altLang="en-US" sz="1600" i="0" dirty="0">
                <a:solidFill>
                  <a:srgbClr val="4C4C51"/>
                </a:solidFill>
                <a:effectLst/>
                <a:latin typeface="微软雅黑" panose="020B0503020204020204" pitchFamily="34" charset="-122"/>
                <a:ea typeface="微软雅黑" panose="020B0503020204020204" pitchFamily="34" charset="-122"/>
              </a:rPr>
              <a:t>、有限的特色应用；</a:t>
            </a:r>
            <a:r>
              <a:rPr lang="en-US" altLang="zh-CN" sz="1600" i="0" dirty="0">
                <a:solidFill>
                  <a:srgbClr val="4C4C51"/>
                </a:solidFill>
                <a:effectLst/>
                <a:latin typeface="微软雅黑" panose="020B0503020204020204" pitchFamily="34" charset="-122"/>
                <a:ea typeface="微软雅黑" panose="020B0503020204020204" pitchFamily="34" charset="-122"/>
              </a:rPr>
              <a:t>3</a:t>
            </a:r>
            <a:r>
              <a:rPr lang="zh-CN" altLang="en-US" sz="1600" i="0" dirty="0">
                <a:solidFill>
                  <a:srgbClr val="4C4C51"/>
                </a:solidFill>
                <a:effectLst/>
                <a:latin typeface="微软雅黑" panose="020B0503020204020204" pitchFamily="34" charset="-122"/>
                <a:ea typeface="微软雅黑" panose="020B0503020204020204" pitchFamily="34" charset="-122"/>
              </a:rPr>
              <a:t>、资源的高效共享；</a:t>
            </a:r>
            <a:r>
              <a:rPr lang="en-US" altLang="zh-CN" sz="1600" i="0" dirty="0">
                <a:solidFill>
                  <a:srgbClr val="4C4C51"/>
                </a:solidFill>
                <a:effectLst/>
                <a:latin typeface="微软雅黑" panose="020B0503020204020204" pitchFamily="34" charset="-122"/>
                <a:ea typeface="微软雅黑" panose="020B0503020204020204" pitchFamily="34" charset="-122"/>
              </a:rPr>
              <a:t>4</a:t>
            </a:r>
            <a:r>
              <a:rPr lang="zh-CN" altLang="en-US" sz="1600" i="0" dirty="0">
                <a:solidFill>
                  <a:srgbClr val="4C4C51"/>
                </a:solidFill>
                <a:effectLst/>
                <a:latin typeface="微软雅黑" panose="020B0503020204020204" pitchFamily="34" charset="-122"/>
                <a:ea typeface="微软雅黑" panose="020B0503020204020204" pitchFamily="34" charset="-122"/>
              </a:rPr>
              <a:t>、社区成员的高度参与性。 </a:t>
            </a:r>
          </a:p>
        </p:txBody>
      </p:sp>
      <p:sp>
        <p:nvSpPr>
          <p:cNvPr id="14" name="矩形 13">
            <a:extLst>
              <a:ext uri="{FF2B5EF4-FFF2-40B4-BE49-F238E27FC236}">
                <a16:creationId xmlns:a16="http://schemas.microsoft.com/office/drawing/2014/main" id="{0DB79B7B-95FD-42E8-9C6E-5F4BF0BDE77C}"/>
              </a:ext>
            </a:extLst>
          </p:cNvPr>
          <p:cNvSpPr/>
          <p:nvPr/>
        </p:nvSpPr>
        <p:spPr>
          <a:xfrm>
            <a:off x="780201" y="1211653"/>
            <a:ext cx="9129422" cy="415498"/>
          </a:xfrm>
          <a:prstGeom prst="rect">
            <a:avLst/>
          </a:prstGeom>
          <a:solidFill>
            <a:schemeClr val="tx1">
              <a:lumMod val="65000"/>
              <a:lumOff val="35000"/>
            </a:schemeClr>
          </a:solidFill>
        </p:spPr>
        <p:txBody>
          <a:bodyPr wrap="none">
            <a:spAutoFit/>
          </a:bodyPr>
          <a:lstStyle/>
          <a:p>
            <a:r>
              <a:rPr lang="zh-CN" altLang="en-US" sz="2100" spc="225" dirty="0">
                <a:solidFill>
                  <a:prstClr val="white"/>
                </a:solidFill>
                <a:latin typeface="微软雅黑" panose="020B0503020204020204" pitchFamily="34" charset="-122"/>
                <a:ea typeface="微软雅黑" panose="020B0503020204020204" pitchFamily="34" charset="-122"/>
              </a:rPr>
              <a:t>云计算按部署模式大致分为三类：公有云、私有云、混合云、社区云</a:t>
            </a:r>
          </a:p>
        </p:txBody>
      </p:sp>
    </p:spTree>
    <p:extLst>
      <p:ext uri="{BB962C8B-B14F-4D97-AF65-F5344CB8AC3E}">
        <p14:creationId xmlns:p14="http://schemas.microsoft.com/office/powerpoint/2010/main" val="2921535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7390F6-8F96-4B38-A217-08EA866298D6}"/>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云计算分类：按部署模式</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0DB79B7B-95FD-42E8-9C6E-5F4BF0BDE77C}"/>
              </a:ext>
            </a:extLst>
          </p:cNvPr>
          <p:cNvSpPr/>
          <p:nvPr/>
        </p:nvSpPr>
        <p:spPr>
          <a:xfrm>
            <a:off x="780201" y="1211653"/>
            <a:ext cx="6744154" cy="415498"/>
          </a:xfrm>
          <a:prstGeom prst="rect">
            <a:avLst/>
          </a:prstGeom>
          <a:solidFill>
            <a:schemeClr val="tx1">
              <a:lumMod val="65000"/>
              <a:lumOff val="35000"/>
            </a:schemeClr>
          </a:solidFill>
        </p:spPr>
        <p:txBody>
          <a:bodyPr wrap="none">
            <a:spAutoFit/>
          </a:bodyPr>
          <a:lstStyle/>
          <a:p>
            <a:r>
              <a:rPr lang="zh-CN" altLang="en-US" sz="2100" spc="225" dirty="0">
                <a:solidFill>
                  <a:prstClr val="white"/>
                </a:solidFill>
                <a:latin typeface="微软雅黑" panose="020B0503020204020204" pitchFamily="34" charset="-122"/>
                <a:ea typeface="微软雅黑" panose="020B0503020204020204" pitchFamily="34" charset="-122"/>
              </a:rPr>
              <a:t>有趣示例：区分公有云、私有云、混合云和社区云</a:t>
            </a:r>
          </a:p>
        </p:txBody>
      </p:sp>
      <p:pic>
        <p:nvPicPr>
          <p:cNvPr id="2050" name="Picture 2">
            <a:extLst>
              <a:ext uri="{FF2B5EF4-FFF2-40B4-BE49-F238E27FC236}">
                <a16:creationId xmlns:a16="http://schemas.microsoft.com/office/drawing/2014/main" id="{7B183943-FD23-4E53-A3BB-C82ABAF5D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10" y="2333255"/>
            <a:ext cx="3037001" cy="331309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2916265-9B7A-4EA9-840F-AA61267103A1}"/>
              </a:ext>
            </a:extLst>
          </p:cNvPr>
          <p:cNvSpPr txBox="1"/>
          <p:nvPr/>
        </p:nvSpPr>
        <p:spPr>
          <a:xfrm>
            <a:off x="4001632" y="1890604"/>
            <a:ext cx="7967049" cy="419839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张三自己在家做饭吃，这是</a:t>
            </a:r>
            <a:r>
              <a:rPr lang="zh-CN" altLang="en-US" b="1" dirty="0">
                <a:solidFill>
                  <a:srgbClr val="FF0000"/>
                </a:solidFill>
                <a:latin typeface="微软雅黑" panose="020B0503020204020204" pitchFamily="34" charset="-122"/>
                <a:ea typeface="微软雅黑" panose="020B0503020204020204" pitchFamily="34" charset="-122"/>
              </a:rPr>
              <a:t>私有云</a:t>
            </a:r>
            <a:r>
              <a:rPr lang="zh-CN" altLang="en-US" dirty="0">
                <a:latin typeface="微软雅黑" panose="020B0503020204020204" pitchFamily="34" charset="-122"/>
                <a:ea typeface="微软雅黑" panose="020B0503020204020204" pitchFamily="34" charset="-122"/>
              </a:rPr>
              <a:t>，厨房就是自建机房。</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李四天天在饭店吃，这是</a:t>
            </a:r>
            <a:r>
              <a:rPr lang="zh-CN" altLang="en-US" b="1" dirty="0">
                <a:solidFill>
                  <a:srgbClr val="FF0000"/>
                </a:solidFill>
                <a:latin typeface="微软雅黑" panose="020B0503020204020204" pitchFamily="34" charset="-122"/>
                <a:ea typeface="微软雅黑" panose="020B0503020204020204" pitchFamily="34" charset="-122"/>
              </a:rPr>
              <a:t>公有云</a:t>
            </a:r>
            <a:r>
              <a:rPr lang="zh-CN" altLang="en-US" dirty="0">
                <a:latin typeface="微软雅黑" panose="020B0503020204020204" pitchFamily="34" charset="-122"/>
                <a:ea typeface="微软雅黑" panose="020B0503020204020204" pitchFamily="34" charset="-122"/>
              </a:rPr>
              <a:t>，饭店就是</a:t>
            </a:r>
            <a:r>
              <a:rPr lang="zh-CN" altLang="en-US" b="1" dirty="0">
                <a:solidFill>
                  <a:schemeClr val="accent1"/>
                </a:solidFill>
                <a:latin typeface="微软雅黑" panose="020B0503020204020204" pitchFamily="34" charset="-122"/>
                <a:ea typeface="微软雅黑" panose="020B0503020204020204" pitchFamily="34" charset="-122"/>
              </a:rPr>
              <a:t>云数据中心</a:t>
            </a:r>
            <a:r>
              <a:rPr lang="zh-CN" altLang="en-US"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王五比较牛叉，在饭店有个固定包间，不对外开放，这是</a:t>
            </a:r>
            <a:r>
              <a:rPr lang="zh-CN" altLang="en-US" dirty="0">
                <a:solidFill>
                  <a:srgbClr val="FF0000"/>
                </a:solidFill>
                <a:latin typeface="微软雅黑" panose="020B0503020204020204" pitchFamily="34" charset="-122"/>
                <a:ea typeface="微软雅黑" panose="020B0503020204020204" pitchFamily="34" charset="-122"/>
              </a:rPr>
              <a:t>托管型私有云</a:t>
            </a:r>
            <a:r>
              <a:rPr lang="zh-CN" altLang="en-US" dirty="0">
                <a:latin typeface="微软雅黑" panose="020B0503020204020204" pitchFamily="34" charset="-122"/>
                <a:ea typeface="微软雅黑" panose="020B0503020204020204" pitchFamily="34" charset="-122"/>
              </a:rPr>
              <a:t>（有的厂商将其定义为专有云）。包间就好比云数据中心的托管服务器。</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某一天张三家来了十来个客人，这是业务突增，家里没法坐下那么多人，要去饭店，这是</a:t>
            </a:r>
            <a:r>
              <a:rPr lang="zh-CN" altLang="en-US" dirty="0">
                <a:solidFill>
                  <a:srgbClr val="FF0000"/>
                </a:solidFill>
                <a:latin typeface="微软雅黑" panose="020B0503020204020204" pitchFamily="34" charset="-122"/>
                <a:ea typeface="微软雅黑" panose="020B0503020204020204" pitchFamily="34" charset="-122"/>
              </a:rPr>
              <a:t>私有云转公有云</a:t>
            </a:r>
            <a:r>
              <a:rPr lang="zh-CN" altLang="en-US"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然后张三爸妈为了省点钱决定留在家里吃，张三带着客人去饭店吃，这就是</a:t>
            </a:r>
            <a:r>
              <a:rPr lang="zh-CN" altLang="en-US" b="1" dirty="0">
                <a:solidFill>
                  <a:srgbClr val="FF0000"/>
                </a:solidFill>
                <a:latin typeface="微软雅黑" panose="020B0503020204020204" pitchFamily="34" charset="-122"/>
                <a:ea typeface="微软雅黑" panose="020B0503020204020204" pitchFamily="34" charset="-122"/>
              </a:rPr>
              <a:t>混合云</a:t>
            </a:r>
            <a:r>
              <a:rPr lang="zh-CN" altLang="en-US"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还有一种情况，饭店仅对某个特定的人群比如说公务员开放，那就相当于</a:t>
            </a:r>
            <a:r>
              <a:rPr lang="zh-CN" altLang="en-US" b="1" dirty="0">
                <a:solidFill>
                  <a:srgbClr val="FF0000"/>
                </a:solidFill>
                <a:latin typeface="微软雅黑" panose="020B0503020204020204" pitchFamily="34" charset="-122"/>
                <a:ea typeface="微软雅黑" panose="020B0503020204020204" pitchFamily="34" charset="-122"/>
              </a:rPr>
              <a:t>社区云</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137672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CC26138-110B-4546-8D0D-CB04058AECD7}"/>
              </a:ext>
            </a:extLst>
          </p:cNvPr>
          <p:cNvGrpSpPr/>
          <p:nvPr/>
        </p:nvGrpSpPr>
        <p:grpSpPr>
          <a:xfrm>
            <a:off x="2258944" y="2157061"/>
            <a:ext cx="1921010" cy="3934527"/>
            <a:chOff x="2335144" y="1537936"/>
            <a:chExt cx="1921010" cy="3934527"/>
          </a:xfrm>
        </p:grpSpPr>
        <p:sp>
          <p:nvSpPr>
            <p:cNvPr id="5" name="任意多边形: 形状 4">
              <a:extLst>
                <a:ext uri="{FF2B5EF4-FFF2-40B4-BE49-F238E27FC236}">
                  <a16:creationId xmlns:a16="http://schemas.microsoft.com/office/drawing/2014/main" id="{EF8084F4-7BCB-458C-A1A5-FA1CF9CD2F1D}"/>
                </a:ext>
              </a:extLst>
            </p:cNvPr>
            <p:cNvSpPr/>
            <p:nvPr/>
          </p:nvSpPr>
          <p:spPr>
            <a:xfrm>
              <a:off x="2335144" y="1537936"/>
              <a:ext cx="1921010" cy="828321"/>
            </a:xfrm>
            <a:custGeom>
              <a:avLst/>
              <a:gdLst>
                <a:gd name="connsiteX0" fmla="*/ 0 w 1921010"/>
                <a:gd name="connsiteY0" fmla="*/ 82832 h 828321"/>
                <a:gd name="connsiteX1" fmla="*/ 82832 w 1921010"/>
                <a:gd name="connsiteY1" fmla="*/ 0 h 828321"/>
                <a:gd name="connsiteX2" fmla="*/ 1838178 w 1921010"/>
                <a:gd name="connsiteY2" fmla="*/ 0 h 828321"/>
                <a:gd name="connsiteX3" fmla="*/ 1921010 w 1921010"/>
                <a:gd name="connsiteY3" fmla="*/ 82832 h 828321"/>
                <a:gd name="connsiteX4" fmla="*/ 1921010 w 1921010"/>
                <a:gd name="connsiteY4" fmla="*/ 745489 h 828321"/>
                <a:gd name="connsiteX5" fmla="*/ 1838178 w 1921010"/>
                <a:gd name="connsiteY5" fmla="*/ 828321 h 828321"/>
                <a:gd name="connsiteX6" fmla="*/ 82832 w 1921010"/>
                <a:gd name="connsiteY6" fmla="*/ 828321 h 828321"/>
                <a:gd name="connsiteX7" fmla="*/ 0 w 1921010"/>
                <a:gd name="connsiteY7" fmla="*/ 745489 h 828321"/>
                <a:gd name="connsiteX8" fmla="*/ 0 w 1921010"/>
                <a:gd name="connsiteY8" fmla="*/ 82832 h 82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010" h="828321">
                  <a:moveTo>
                    <a:pt x="0" y="82832"/>
                  </a:moveTo>
                  <a:cubicBezTo>
                    <a:pt x="0" y="37085"/>
                    <a:pt x="37085" y="0"/>
                    <a:pt x="82832" y="0"/>
                  </a:cubicBezTo>
                  <a:lnTo>
                    <a:pt x="1838178" y="0"/>
                  </a:lnTo>
                  <a:cubicBezTo>
                    <a:pt x="1883925" y="0"/>
                    <a:pt x="1921010" y="37085"/>
                    <a:pt x="1921010" y="82832"/>
                  </a:cubicBezTo>
                  <a:lnTo>
                    <a:pt x="1921010" y="745489"/>
                  </a:lnTo>
                  <a:cubicBezTo>
                    <a:pt x="1921010" y="791236"/>
                    <a:pt x="1883925" y="828321"/>
                    <a:pt x="1838178" y="828321"/>
                  </a:cubicBezTo>
                  <a:lnTo>
                    <a:pt x="82832" y="828321"/>
                  </a:lnTo>
                  <a:cubicBezTo>
                    <a:pt x="37085" y="828321"/>
                    <a:pt x="0" y="791236"/>
                    <a:pt x="0" y="745489"/>
                  </a:cubicBezTo>
                  <a:lnTo>
                    <a:pt x="0" y="82832"/>
                  </a:lnTo>
                  <a:close/>
                </a:path>
              </a:pathLst>
            </a:custGeom>
            <a:solidFill>
              <a:schemeClr val="accent5">
                <a:lumMod val="60000"/>
                <a:lumOff val="40000"/>
              </a:scheme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71886" tIns="56011" rIns="71886" bIns="56011"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solidFill>
                    <a:schemeClr val="tx1"/>
                  </a:solidFill>
                  <a:latin typeface="微软雅黑" panose="020B0503020204020204" pitchFamily="34" charset="-122"/>
                  <a:ea typeface="微软雅黑" panose="020B0503020204020204" pitchFamily="34" charset="-122"/>
                </a:rPr>
                <a:t>3</a:t>
              </a:r>
              <a:r>
                <a:rPr lang="zh-CN" altLang="en-US" sz="2500" kern="1200" dirty="0">
                  <a:solidFill>
                    <a:schemeClr val="tx1"/>
                  </a:solidFill>
                  <a:latin typeface="微软雅黑" panose="020B0503020204020204" pitchFamily="34" charset="-122"/>
                  <a:ea typeface="微软雅黑" panose="020B0503020204020204" pitchFamily="34" charset="-122"/>
                </a:rPr>
                <a:t>种服务模式</a:t>
              </a:r>
            </a:p>
          </p:txBody>
        </p:sp>
        <p:sp>
          <p:nvSpPr>
            <p:cNvPr id="6" name="任意多边形: 形状 5">
              <a:extLst>
                <a:ext uri="{FF2B5EF4-FFF2-40B4-BE49-F238E27FC236}">
                  <a16:creationId xmlns:a16="http://schemas.microsoft.com/office/drawing/2014/main" id="{D6337E2F-D04E-44D5-A1FD-B5F9ACCF9CFA}"/>
                </a:ext>
              </a:extLst>
            </p:cNvPr>
            <p:cNvSpPr/>
            <p:nvPr/>
          </p:nvSpPr>
          <p:spPr>
            <a:xfrm>
              <a:off x="2527245" y="2366257"/>
              <a:ext cx="192101" cy="621241"/>
            </a:xfrm>
            <a:custGeom>
              <a:avLst/>
              <a:gdLst/>
              <a:ahLst/>
              <a:cxnLst/>
              <a:rect l="0" t="0" r="0" b="0"/>
              <a:pathLst>
                <a:path>
                  <a:moveTo>
                    <a:pt x="0" y="0"/>
                  </a:moveTo>
                  <a:lnTo>
                    <a:pt x="0" y="621241"/>
                  </a:lnTo>
                  <a:lnTo>
                    <a:pt x="192101" y="621241"/>
                  </a:lnTo>
                </a:path>
              </a:pathLst>
            </a:custGeom>
            <a:noFill/>
            <a:ln w="25400" cap="flat" cmpd="sng" algn="ctr">
              <a:solidFill>
                <a:schemeClr val="accent1"/>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3" name="任意多边形: 形状 12">
              <a:extLst>
                <a:ext uri="{FF2B5EF4-FFF2-40B4-BE49-F238E27FC236}">
                  <a16:creationId xmlns:a16="http://schemas.microsoft.com/office/drawing/2014/main" id="{3A577303-5C1F-4C4E-8591-EB427289758E}"/>
                </a:ext>
              </a:extLst>
            </p:cNvPr>
            <p:cNvSpPr/>
            <p:nvPr/>
          </p:nvSpPr>
          <p:spPr>
            <a:xfrm>
              <a:off x="2719346" y="2573338"/>
              <a:ext cx="1325314" cy="828321"/>
            </a:xfrm>
            <a:custGeom>
              <a:avLst/>
              <a:gdLst>
                <a:gd name="connsiteX0" fmla="*/ 0 w 1325314"/>
                <a:gd name="connsiteY0" fmla="*/ 82832 h 828321"/>
                <a:gd name="connsiteX1" fmla="*/ 82832 w 1325314"/>
                <a:gd name="connsiteY1" fmla="*/ 0 h 828321"/>
                <a:gd name="connsiteX2" fmla="*/ 1242482 w 1325314"/>
                <a:gd name="connsiteY2" fmla="*/ 0 h 828321"/>
                <a:gd name="connsiteX3" fmla="*/ 1325314 w 1325314"/>
                <a:gd name="connsiteY3" fmla="*/ 82832 h 828321"/>
                <a:gd name="connsiteX4" fmla="*/ 1325314 w 1325314"/>
                <a:gd name="connsiteY4" fmla="*/ 745489 h 828321"/>
                <a:gd name="connsiteX5" fmla="*/ 1242482 w 1325314"/>
                <a:gd name="connsiteY5" fmla="*/ 828321 h 828321"/>
                <a:gd name="connsiteX6" fmla="*/ 82832 w 1325314"/>
                <a:gd name="connsiteY6" fmla="*/ 828321 h 828321"/>
                <a:gd name="connsiteX7" fmla="*/ 0 w 1325314"/>
                <a:gd name="connsiteY7" fmla="*/ 745489 h 828321"/>
                <a:gd name="connsiteX8" fmla="*/ 0 w 1325314"/>
                <a:gd name="connsiteY8" fmla="*/ 82832 h 82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5314" h="828321">
                  <a:moveTo>
                    <a:pt x="0" y="82832"/>
                  </a:moveTo>
                  <a:cubicBezTo>
                    <a:pt x="0" y="37085"/>
                    <a:pt x="37085" y="0"/>
                    <a:pt x="82832" y="0"/>
                  </a:cubicBezTo>
                  <a:lnTo>
                    <a:pt x="1242482" y="0"/>
                  </a:lnTo>
                  <a:cubicBezTo>
                    <a:pt x="1288229" y="0"/>
                    <a:pt x="1325314" y="37085"/>
                    <a:pt x="1325314" y="82832"/>
                  </a:cubicBezTo>
                  <a:lnTo>
                    <a:pt x="1325314" y="745489"/>
                  </a:lnTo>
                  <a:cubicBezTo>
                    <a:pt x="1325314" y="791236"/>
                    <a:pt x="1288229" y="828321"/>
                    <a:pt x="1242482" y="828321"/>
                  </a:cubicBezTo>
                  <a:lnTo>
                    <a:pt x="82832" y="828321"/>
                  </a:lnTo>
                  <a:cubicBezTo>
                    <a:pt x="37085" y="828321"/>
                    <a:pt x="0" y="791236"/>
                    <a:pt x="0" y="745489"/>
                  </a:cubicBezTo>
                  <a:lnTo>
                    <a:pt x="0" y="82832"/>
                  </a:lnTo>
                  <a:close/>
                </a:path>
              </a:pathLst>
            </a:custGeom>
            <a:solidFill>
              <a:srgbClr val="FFFFFF">
                <a:alpha val="90000"/>
                <a:hueOff val="0"/>
                <a:satOff val="0"/>
                <a:lumOff val="0"/>
                <a:alphaOff val="0"/>
              </a:srgbClr>
            </a:solid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9981" tIns="54741" rIns="69981" bIns="54741" numCol="1" spcCol="1270" anchor="ctr" anchorCtr="0">
              <a:noAutofit/>
            </a:bodyPr>
            <a:lstStyle/>
            <a:p>
              <a:pPr marL="0" lvl="0" indent="0" algn="ctr" defTabSz="1066800">
                <a:lnSpc>
                  <a:spcPct val="90000"/>
                </a:lnSpc>
                <a:spcBef>
                  <a:spcPct val="0"/>
                </a:spcBef>
                <a:spcAft>
                  <a:spcPct val="35000"/>
                </a:spcAft>
                <a:buNone/>
              </a:pPr>
              <a:r>
                <a:rPr lang="en-US" altLang="zh-CN" sz="2400" kern="1200" dirty="0" err="1">
                  <a:solidFill>
                    <a:srgbClr val="00B050"/>
                  </a:solidFill>
                  <a:latin typeface="微软雅黑" panose="020B0503020204020204" pitchFamily="34" charset="-122"/>
                  <a:ea typeface="微软雅黑" panose="020B0503020204020204" pitchFamily="34" charset="-122"/>
                </a:rPr>
                <a:t>SaaS</a:t>
              </a:r>
              <a:endParaRPr lang="zh-CN" altLang="en-US" sz="2400" kern="1200" dirty="0">
                <a:solidFill>
                  <a:srgbClr val="00B050"/>
                </a:solidFill>
                <a:latin typeface="微软雅黑" panose="020B0503020204020204" pitchFamily="34" charset="-122"/>
                <a:ea typeface="微软雅黑" panose="020B0503020204020204" pitchFamily="34" charset="-122"/>
              </a:endParaRPr>
            </a:p>
          </p:txBody>
        </p:sp>
        <p:sp>
          <p:nvSpPr>
            <p:cNvPr id="15" name="任意多边形: 形状 14">
              <a:extLst>
                <a:ext uri="{FF2B5EF4-FFF2-40B4-BE49-F238E27FC236}">
                  <a16:creationId xmlns:a16="http://schemas.microsoft.com/office/drawing/2014/main" id="{86D10645-243A-42E6-A37D-7D0A73688A18}"/>
                </a:ext>
              </a:extLst>
            </p:cNvPr>
            <p:cNvSpPr/>
            <p:nvPr/>
          </p:nvSpPr>
          <p:spPr>
            <a:xfrm>
              <a:off x="2527245" y="2366257"/>
              <a:ext cx="192101" cy="1656643"/>
            </a:xfrm>
            <a:custGeom>
              <a:avLst/>
              <a:gdLst/>
              <a:ahLst/>
              <a:cxnLst/>
              <a:rect l="0" t="0" r="0" b="0"/>
              <a:pathLst>
                <a:path>
                  <a:moveTo>
                    <a:pt x="0" y="0"/>
                  </a:moveTo>
                  <a:lnTo>
                    <a:pt x="0" y="1656643"/>
                  </a:lnTo>
                  <a:lnTo>
                    <a:pt x="192101" y="1656643"/>
                  </a:lnTo>
                </a:path>
              </a:pathLst>
            </a:custGeom>
            <a:noFill/>
            <a:ln w="25400" cap="flat" cmpd="sng" algn="ctr">
              <a:solidFill>
                <a:schemeClr val="accent1"/>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6" name="任意多边形: 形状 15">
              <a:extLst>
                <a:ext uri="{FF2B5EF4-FFF2-40B4-BE49-F238E27FC236}">
                  <a16:creationId xmlns:a16="http://schemas.microsoft.com/office/drawing/2014/main" id="{792277AA-2362-4037-87B1-63F8E14673D8}"/>
                </a:ext>
              </a:extLst>
            </p:cNvPr>
            <p:cNvSpPr/>
            <p:nvPr/>
          </p:nvSpPr>
          <p:spPr>
            <a:xfrm>
              <a:off x="2719346" y="3608740"/>
              <a:ext cx="1325314" cy="828321"/>
            </a:xfrm>
            <a:custGeom>
              <a:avLst/>
              <a:gdLst>
                <a:gd name="connsiteX0" fmla="*/ 0 w 1325314"/>
                <a:gd name="connsiteY0" fmla="*/ 82832 h 828321"/>
                <a:gd name="connsiteX1" fmla="*/ 82832 w 1325314"/>
                <a:gd name="connsiteY1" fmla="*/ 0 h 828321"/>
                <a:gd name="connsiteX2" fmla="*/ 1242482 w 1325314"/>
                <a:gd name="connsiteY2" fmla="*/ 0 h 828321"/>
                <a:gd name="connsiteX3" fmla="*/ 1325314 w 1325314"/>
                <a:gd name="connsiteY3" fmla="*/ 82832 h 828321"/>
                <a:gd name="connsiteX4" fmla="*/ 1325314 w 1325314"/>
                <a:gd name="connsiteY4" fmla="*/ 745489 h 828321"/>
                <a:gd name="connsiteX5" fmla="*/ 1242482 w 1325314"/>
                <a:gd name="connsiteY5" fmla="*/ 828321 h 828321"/>
                <a:gd name="connsiteX6" fmla="*/ 82832 w 1325314"/>
                <a:gd name="connsiteY6" fmla="*/ 828321 h 828321"/>
                <a:gd name="connsiteX7" fmla="*/ 0 w 1325314"/>
                <a:gd name="connsiteY7" fmla="*/ 745489 h 828321"/>
                <a:gd name="connsiteX8" fmla="*/ 0 w 1325314"/>
                <a:gd name="connsiteY8" fmla="*/ 82832 h 82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5314" h="828321">
                  <a:moveTo>
                    <a:pt x="0" y="82832"/>
                  </a:moveTo>
                  <a:cubicBezTo>
                    <a:pt x="0" y="37085"/>
                    <a:pt x="37085" y="0"/>
                    <a:pt x="82832" y="0"/>
                  </a:cubicBezTo>
                  <a:lnTo>
                    <a:pt x="1242482" y="0"/>
                  </a:lnTo>
                  <a:cubicBezTo>
                    <a:pt x="1288229" y="0"/>
                    <a:pt x="1325314" y="37085"/>
                    <a:pt x="1325314" y="82832"/>
                  </a:cubicBezTo>
                  <a:lnTo>
                    <a:pt x="1325314" y="745489"/>
                  </a:lnTo>
                  <a:cubicBezTo>
                    <a:pt x="1325314" y="791236"/>
                    <a:pt x="1288229" y="828321"/>
                    <a:pt x="1242482" y="828321"/>
                  </a:cubicBezTo>
                  <a:lnTo>
                    <a:pt x="82832" y="828321"/>
                  </a:lnTo>
                  <a:cubicBezTo>
                    <a:pt x="37085" y="828321"/>
                    <a:pt x="0" y="791236"/>
                    <a:pt x="0" y="745489"/>
                  </a:cubicBezTo>
                  <a:lnTo>
                    <a:pt x="0" y="82832"/>
                  </a:lnTo>
                  <a:close/>
                </a:path>
              </a:pathLst>
            </a:custGeom>
            <a:solidFill>
              <a:srgbClr val="FFFFFF">
                <a:alpha val="90000"/>
                <a:hueOff val="0"/>
                <a:satOff val="0"/>
                <a:lumOff val="0"/>
                <a:alphaOff val="0"/>
              </a:srgbClr>
            </a:solid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9981" tIns="54741" rIns="69981" bIns="54741" numCol="1" spcCol="1270" anchor="ctr" anchorCtr="0">
              <a:noAutofit/>
            </a:bodyPr>
            <a:lstStyle/>
            <a:p>
              <a:pPr marL="0" lvl="0" indent="0" algn="ctr" defTabSz="1066800">
                <a:lnSpc>
                  <a:spcPct val="90000"/>
                </a:lnSpc>
                <a:spcBef>
                  <a:spcPct val="0"/>
                </a:spcBef>
                <a:spcAft>
                  <a:spcPct val="35000"/>
                </a:spcAft>
                <a:buNone/>
              </a:pPr>
              <a:r>
                <a:rPr lang="en-US" altLang="zh-CN" sz="2400" kern="1200" dirty="0" err="1">
                  <a:solidFill>
                    <a:srgbClr val="00B050"/>
                  </a:solidFill>
                  <a:latin typeface="微软雅黑" panose="020B0503020204020204" pitchFamily="34" charset="-122"/>
                  <a:ea typeface="微软雅黑" panose="020B0503020204020204" pitchFamily="34" charset="-122"/>
                </a:rPr>
                <a:t>PaaS</a:t>
              </a:r>
              <a:endParaRPr lang="zh-CN" altLang="en-US" sz="2400" kern="1200" dirty="0">
                <a:solidFill>
                  <a:srgbClr val="00B050"/>
                </a:solidFill>
                <a:latin typeface="微软雅黑" panose="020B0503020204020204" pitchFamily="34" charset="-122"/>
                <a:ea typeface="微软雅黑" panose="020B0503020204020204" pitchFamily="34" charset="-122"/>
              </a:endParaRPr>
            </a:p>
          </p:txBody>
        </p:sp>
        <p:sp>
          <p:nvSpPr>
            <p:cNvPr id="17" name="任意多边形: 形状 16">
              <a:extLst>
                <a:ext uri="{FF2B5EF4-FFF2-40B4-BE49-F238E27FC236}">
                  <a16:creationId xmlns:a16="http://schemas.microsoft.com/office/drawing/2014/main" id="{7D2DE180-B001-479D-8370-778563242055}"/>
                </a:ext>
              </a:extLst>
            </p:cNvPr>
            <p:cNvSpPr/>
            <p:nvPr/>
          </p:nvSpPr>
          <p:spPr>
            <a:xfrm>
              <a:off x="2527245" y="2366257"/>
              <a:ext cx="192101" cy="2692044"/>
            </a:xfrm>
            <a:custGeom>
              <a:avLst/>
              <a:gdLst/>
              <a:ahLst/>
              <a:cxnLst/>
              <a:rect l="0" t="0" r="0" b="0"/>
              <a:pathLst>
                <a:path>
                  <a:moveTo>
                    <a:pt x="0" y="0"/>
                  </a:moveTo>
                  <a:lnTo>
                    <a:pt x="0" y="2692044"/>
                  </a:lnTo>
                  <a:lnTo>
                    <a:pt x="192101" y="2692044"/>
                  </a:lnTo>
                </a:path>
              </a:pathLst>
            </a:custGeom>
            <a:noFill/>
            <a:ln w="25400" cap="flat" cmpd="sng" algn="ctr">
              <a:solidFill>
                <a:schemeClr val="accent1"/>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8" name="任意多边形: 形状 17">
              <a:extLst>
                <a:ext uri="{FF2B5EF4-FFF2-40B4-BE49-F238E27FC236}">
                  <a16:creationId xmlns:a16="http://schemas.microsoft.com/office/drawing/2014/main" id="{2B6C25A7-5F89-448A-9FAA-4B49D990B806}"/>
                </a:ext>
              </a:extLst>
            </p:cNvPr>
            <p:cNvSpPr/>
            <p:nvPr/>
          </p:nvSpPr>
          <p:spPr>
            <a:xfrm>
              <a:off x="2719346" y="4644142"/>
              <a:ext cx="1325314" cy="828321"/>
            </a:xfrm>
            <a:custGeom>
              <a:avLst/>
              <a:gdLst>
                <a:gd name="connsiteX0" fmla="*/ 0 w 1325314"/>
                <a:gd name="connsiteY0" fmla="*/ 82832 h 828321"/>
                <a:gd name="connsiteX1" fmla="*/ 82832 w 1325314"/>
                <a:gd name="connsiteY1" fmla="*/ 0 h 828321"/>
                <a:gd name="connsiteX2" fmla="*/ 1242482 w 1325314"/>
                <a:gd name="connsiteY2" fmla="*/ 0 h 828321"/>
                <a:gd name="connsiteX3" fmla="*/ 1325314 w 1325314"/>
                <a:gd name="connsiteY3" fmla="*/ 82832 h 828321"/>
                <a:gd name="connsiteX4" fmla="*/ 1325314 w 1325314"/>
                <a:gd name="connsiteY4" fmla="*/ 745489 h 828321"/>
                <a:gd name="connsiteX5" fmla="*/ 1242482 w 1325314"/>
                <a:gd name="connsiteY5" fmla="*/ 828321 h 828321"/>
                <a:gd name="connsiteX6" fmla="*/ 82832 w 1325314"/>
                <a:gd name="connsiteY6" fmla="*/ 828321 h 828321"/>
                <a:gd name="connsiteX7" fmla="*/ 0 w 1325314"/>
                <a:gd name="connsiteY7" fmla="*/ 745489 h 828321"/>
                <a:gd name="connsiteX8" fmla="*/ 0 w 1325314"/>
                <a:gd name="connsiteY8" fmla="*/ 82832 h 82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5314" h="828321">
                  <a:moveTo>
                    <a:pt x="0" y="82832"/>
                  </a:moveTo>
                  <a:cubicBezTo>
                    <a:pt x="0" y="37085"/>
                    <a:pt x="37085" y="0"/>
                    <a:pt x="82832" y="0"/>
                  </a:cubicBezTo>
                  <a:lnTo>
                    <a:pt x="1242482" y="0"/>
                  </a:lnTo>
                  <a:cubicBezTo>
                    <a:pt x="1288229" y="0"/>
                    <a:pt x="1325314" y="37085"/>
                    <a:pt x="1325314" y="82832"/>
                  </a:cubicBezTo>
                  <a:lnTo>
                    <a:pt x="1325314" y="745489"/>
                  </a:lnTo>
                  <a:cubicBezTo>
                    <a:pt x="1325314" y="791236"/>
                    <a:pt x="1288229" y="828321"/>
                    <a:pt x="1242482" y="828321"/>
                  </a:cubicBezTo>
                  <a:lnTo>
                    <a:pt x="82832" y="828321"/>
                  </a:lnTo>
                  <a:cubicBezTo>
                    <a:pt x="37085" y="828321"/>
                    <a:pt x="0" y="791236"/>
                    <a:pt x="0" y="745489"/>
                  </a:cubicBezTo>
                  <a:lnTo>
                    <a:pt x="0" y="82832"/>
                  </a:lnTo>
                  <a:close/>
                </a:path>
              </a:pathLst>
            </a:custGeom>
            <a:solidFill>
              <a:srgbClr val="FFFFFF">
                <a:alpha val="90000"/>
                <a:hueOff val="0"/>
                <a:satOff val="0"/>
                <a:lumOff val="0"/>
                <a:alphaOff val="0"/>
              </a:srgbClr>
            </a:solid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9981" tIns="54741" rIns="69981" bIns="54741" numCol="1" spcCol="1270" anchor="ctr" anchorCtr="0">
              <a:noAutofit/>
            </a:bodyPr>
            <a:lstStyle/>
            <a:p>
              <a:pPr marL="0" lvl="0" indent="0" algn="ctr" defTabSz="1066800">
                <a:lnSpc>
                  <a:spcPct val="90000"/>
                </a:lnSpc>
                <a:spcBef>
                  <a:spcPct val="0"/>
                </a:spcBef>
                <a:spcAft>
                  <a:spcPct val="35000"/>
                </a:spcAft>
                <a:buNone/>
              </a:pPr>
              <a:r>
                <a:rPr lang="en-US" altLang="zh-CN" sz="2400" kern="1200" dirty="0" err="1">
                  <a:solidFill>
                    <a:srgbClr val="00B050"/>
                  </a:solidFill>
                  <a:latin typeface="微软雅黑" panose="020B0503020204020204" pitchFamily="34" charset="-122"/>
                  <a:ea typeface="微软雅黑" panose="020B0503020204020204" pitchFamily="34" charset="-122"/>
                </a:rPr>
                <a:t>IaaS</a:t>
              </a:r>
              <a:endParaRPr lang="zh-CN" altLang="en-US" sz="2400" kern="1200" dirty="0">
                <a:solidFill>
                  <a:srgbClr val="00B050"/>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49BDA0A6-B394-42FE-A876-36E97DD22491}"/>
              </a:ext>
            </a:extLst>
          </p:cNvPr>
          <p:cNvGrpSpPr/>
          <p:nvPr/>
        </p:nvGrpSpPr>
        <p:grpSpPr>
          <a:xfrm>
            <a:off x="6743699" y="2158454"/>
            <a:ext cx="2228851" cy="3932717"/>
            <a:chOff x="6819899" y="1539329"/>
            <a:chExt cx="2228851" cy="3932717"/>
          </a:xfrm>
        </p:grpSpPr>
        <p:sp>
          <p:nvSpPr>
            <p:cNvPr id="20" name="任意多边形: 形状 19">
              <a:extLst>
                <a:ext uri="{FF2B5EF4-FFF2-40B4-BE49-F238E27FC236}">
                  <a16:creationId xmlns:a16="http://schemas.microsoft.com/office/drawing/2014/main" id="{1764580D-9477-49BF-B1D9-D1AB47EDB3BD}"/>
                </a:ext>
              </a:extLst>
            </p:cNvPr>
            <p:cNvSpPr/>
            <p:nvPr/>
          </p:nvSpPr>
          <p:spPr>
            <a:xfrm>
              <a:off x="6819899" y="1539329"/>
              <a:ext cx="2228851" cy="655290"/>
            </a:xfrm>
            <a:custGeom>
              <a:avLst/>
              <a:gdLst>
                <a:gd name="connsiteX0" fmla="*/ 0 w 2228851"/>
                <a:gd name="connsiteY0" fmla="*/ 65529 h 655290"/>
                <a:gd name="connsiteX1" fmla="*/ 65529 w 2228851"/>
                <a:gd name="connsiteY1" fmla="*/ 0 h 655290"/>
                <a:gd name="connsiteX2" fmla="*/ 2163322 w 2228851"/>
                <a:gd name="connsiteY2" fmla="*/ 0 h 655290"/>
                <a:gd name="connsiteX3" fmla="*/ 2228851 w 2228851"/>
                <a:gd name="connsiteY3" fmla="*/ 65529 h 655290"/>
                <a:gd name="connsiteX4" fmla="*/ 2228851 w 2228851"/>
                <a:gd name="connsiteY4" fmla="*/ 589761 h 655290"/>
                <a:gd name="connsiteX5" fmla="*/ 2163322 w 2228851"/>
                <a:gd name="connsiteY5" fmla="*/ 655290 h 655290"/>
                <a:gd name="connsiteX6" fmla="*/ 65529 w 2228851"/>
                <a:gd name="connsiteY6" fmla="*/ 655290 h 655290"/>
                <a:gd name="connsiteX7" fmla="*/ 0 w 2228851"/>
                <a:gd name="connsiteY7" fmla="*/ 589761 h 655290"/>
                <a:gd name="connsiteX8" fmla="*/ 0 w 2228851"/>
                <a:gd name="connsiteY8" fmla="*/ 65529 h 65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1" h="655290">
                  <a:moveTo>
                    <a:pt x="0" y="65529"/>
                  </a:moveTo>
                  <a:cubicBezTo>
                    <a:pt x="0" y="29338"/>
                    <a:pt x="29338" y="0"/>
                    <a:pt x="65529" y="0"/>
                  </a:cubicBezTo>
                  <a:lnTo>
                    <a:pt x="2163322" y="0"/>
                  </a:lnTo>
                  <a:cubicBezTo>
                    <a:pt x="2199513" y="0"/>
                    <a:pt x="2228851" y="29338"/>
                    <a:pt x="2228851" y="65529"/>
                  </a:cubicBezTo>
                  <a:lnTo>
                    <a:pt x="2228851" y="589761"/>
                  </a:lnTo>
                  <a:cubicBezTo>
                    <a:pt x="2228851" y="625952"/>
                    <a:pt x="2199513" y="655290"/>
                    <a:pt x="2163322" y="655290"/>
                  </a:cubicBezTo>
                  <a:lnTo>
                    <a:pt x="65529" y="655290"/>
                  </a:lnTo>
                  <a:cubicBezTo>
                    <a:pt x="29338" y="655290"/>
                    <a:pt x="0" y="625952"/>
                    <a:pt x="0" y="589761"/>
                  </a:cubicBezTo>
                  <a:lnTo>
                    <a:pt x="0" y="65529"/>
                  </a:lnTo>
                  <a:close/>
                </a:path>
              </a:pathLst>
            </a:custGeom>
            <a:solidFill>
              <a:srgbClr val="5B9BD5">
                <a:lumMod val="60000"/>
                <a:lumOff val="40000"/>
              </a:srgbClr>
            </a:solidFill>
            <a:ln w="254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66818" tIns="50943" rIns="66818" bIns="50943"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solidFill>
                    <a:schemeClr val="tx1"/>
                  </a:solidFill>
                  <a:latin typeface="微软雅黑" panose="020B0503020204020204" pitchFamily="34" charset="-122"/>
                  <a:ea typeface="微软雅黑" panose="020B0503020204020204" pitchFamily="34" charset="-122"/>
                </a:rPr>
                <a:t>4</a:t>
              </a:r>
              <a:r>
                <a:rPr lang="zh-CN" altLang="en-US" sz="2500" kern="1200" dirty="0">
                  <a:solidFill>
                    <a:schemeClr val="tx1"/>
                  </a:solidFill>
                  <a:latin typeface="微软雅黑" panose="020B0503020204020204" pitchFamily="34" charset="-122"/>
                  <a:ea typeface="微软雅黑" panose="020B0503020204020204" pitchFamily="34" charset="-122"/>
                </a:rPr>
                <a:t>种部署方式</a:t>
              </a:r>
            </a:p>
          </p:txBody>
        </p:sp>
        <p:sp>
          <p:nvSpPr>
            <p:cNvPr id="21" name="任意多边形: 形状 20">
              <a:extLst>
                <a:ext uri="{FF2B5EF4-FFF2-40B4-BE49-F238E27FC236}">
                  <a16:creationId xmlns:a16="http://schemas.microsoft.com/office/drawing/2014/main" id="{9B50015D-7C46-4514-96B4-A83027BB5A3C}"/>
                </a:ext>
              </a:extLst>
            </p:cNvPr>
            <p:cNvSpPr/>
            <p:nvPr/>
          </p:nvSpPr>
          <p:spPr>
            <a:xfrm>
              <a:off x="7042784" y="2194619"/>
              <a:ext cx="222885" cy="491467"/>
            </a:xfrm>
            <a:custGeom>
              <a:avLst/>
              <a:gdLst/>
              <a:ahLst/>
              <a:cxnLst/>
              <a:rect l="0" t="0" r="0" b="0"/>
              <a:pathLst>
                <a:path>
                  <a:moveTo>
                    <a:pt x="0" y="0"/>
                  </a:moveTo>
                  <a:lnTo>
                    <a:pt x="0" y="491467"/>
                  </a:lnTo>
                  <a:lnTo>
                    <a:pt x="222885" y="491467"/>
                  </a:lnTo>
                </a:path>
              </a:pathLst>
            </a:custGeom>
            <a:noFill/>
            <a:ln w="25400" cap="flat" cmpd="sng" algn="ctr">
              <a:solidFill>
                <a:schemeClr val="accent1"/>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22" name="任意多边形: 形状 21">
              <a:extLst>
                <a:ext uri="{FF2B5EF4-FFF2-40B4-BE49-F238E27FC236}">
                  <a16:creationId xmlns:a16="http://schemas.microsoft.com/office/drawing/2014/main" id="{6857C217-866F-438B-B533-9FBCFC755F03}"/>
                </a:ext>
              </a:extLst>
            </p:cNvPr>
            <p:cNvSpPr/>
            <p:nvPr/>
          </p:nvSpPr>
          <p:spPr>
            <a:xfrm>
              <a:off x="7265669" y="2358442"/>
              <a:ext cx="1048464" cy="655290"/>
            </a:xfrm>
            <a:custGeom>
              <a:avLst/>
              <a:gdLst>
                <a:gd name="connsiteX0" fmla="*/ 0 w 1048464"/>
                <a:gd name="connsiteY0" fmla="*/ 65529 h 655290"/>
                <a:gd name="connsiteX1" fmla="*/ 65529 w 1048464"/>
                <a:gd name="connsiteY1" fmla="*/ 0 h 655290"/>
                <a:gd name="connsiteX2" fmla="*/ 982935 w 1048464"/>
                <a:gd name="connsiteY2" fmla="*/ 0 h 655290"/>
                <a:gd name="connsiteX3" fmla="*/ 1048464 w 1048464"/>
                <a:gd name="connsiteY3" fmla="*/ 65529 h 655290"/>
                <a:gd name="connsiteX4" fmla="*/ 1048464 w 1048464"/>
                <a:gd name="connsiteY4" fmla="*/ 589761 h 655290"/>
                <a:gd name="connsiteX5" fmla="*/ 982935 w 1048464"/>
                <a:gd name="connsiteY5" fmla="*/ 655290 h 655290"/>
                <a:gd name="connsiteX6" fmla="*/ 65529 w 1048464"/>
                <a:gd name="connsiteY6" fmla="*/ 655290 h 655290"/>
                <a:gd name="connsiteX7" fmla="*/ 0 w 1048464"/>
                <a:gd name="connsiteY7" fmla="*/ 589761 h 655290"/>
                <a:gd name="connsiteX8" fmla="*/ 0 w 1048464"/>
                <a:gd name="connsiteY8" fmla="*/ 65529 h 65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64" h="655290">
                  <a:moveTo>
                    <a:pt x="0" y="65529"/>
                  </a:moveTo>
                  <a:cubicBezTo>
                    <a:pt x="0" y="29338"/>
                    <a:pt x="29338" y="0"/>
                    <a:pt x="65529" y="0"/>
                  </a:cubicBezTo>
                  <a:lnTo>
                    <a:pt x="982935" y="0"/>
                  </a:lnTo>
                  <a:cubicBezTo>
                    <a:pt x="1019126" y="0"/>
                    <a:pt x="1048464" y="29338"/>
                    <a:pt x="1048464" y="65529"/>
                  </a:cubicBezTo>
                  <a:lnTo>
                    <a:pt x="1048464" y="589761"/>
                  </a:lnTo>
                  <a:cubicBezTo>
                    <a:pt x="1048464" y="625952"/>
                    <a:pt x="1019126" y="655290"/>
                    <a:pt x="982935" y="655290"/>
                  </a:cubicBezTo>
                  <a:lnTo>
                    <a:pt x="65529" y="655290"/>
                  </a:lnTo>
                  <a:cubicBezTo>
                    <a:pt x="29338" y="655290"/>
                    <a:pt x="0" y="625952"/>
                    <a:pt x="0" y="589761"/>
                  </a:cubicBezTo>
                  <a:lnTo>
                    <a:pt x="0" y="65529"/>
                  </a:lnTo>
                  <a:close/>
                </a:path>
              </a:pathLst>
            </a:custGeom>
            <a:solidFill>
              <a:srgbClr val="FFFFFF">
                <a:alpha val="90000"/>
                <a:hueOff val="0"/>
                <a:satOff val="0"/>
                <a:lumOff val="0"/>
                <a:alphaOff val="0"/>
              </a:srgbClr>
            </a:solid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913" tIns="49673" rIns="64913" bIns="49673"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7030A0"/>
                  </a:solidFill>
                  <a:latin typeface="微软雅黑" panose="020B0503020204020204" pitchFamily="34" charset="-122"/>
                  <a:ea typeface="微软雅黑" panose="020B0503020204020204" pitchFamily="34" charset="-122"/>
                </a:rPr>
                <a:t>私有云</a:t>
              </a:r>
            </a:p>
          </p:txBody>
        </p:sp>
        <p:sp>
          <p:nvSpPr>
            <p:cNvPr id="23" name="任意多边形: 形状 22">
              <a:extLst>
                <a:ext uri="{FF2B5EF4-FFF2-40B4-BE49-F238E27FC236}">
                  <a16:creationId xmlns:a16="http://schemas.microsoft.com/office/drawing/2014/main" id="{DF9A1C70-ED1C-4563-877E-1CC1AFEBB922}"/>
                </a:ext>
              </a:extLst>
            </p:cNvPr>
            <p:cNvSpPr/>
            <p:nvPr/>
          </p:nvSpPr>
          <p:spPr>
            <a:xfrm>
              <a:off x="7042784" y="2194619"/>
              <a:ext cx="222885" cy="1310580"/>
            </a:xfrm>
            <a:custGeom>
              <a:avLst/>
              <a:gdLst/>
              <a:ahLst/>
              <a:cxnLst/>
              <a:rect l="0" t="0" r="0" b="0"/>
              <a:pathLst>
                <a:path>
                  <a:moveTo>
                    <a:pt x="0" y="0"/>
                  </a:moveTo>
                  <a:lnTo>
                    <a:pt x="0" y="1310580"/>
                  </a:lnTo>
                  <a:lnTo>
                    <a:pt x="222885" y="1310580"/>
                  </a:lnTo>
                </a:path>
              </a:pathLst>
            </a:custGeom>
            <a:noFill/>
            <a:ln w="25400" cap="flat" cmpd="sng" algn="ctr">
              <a:solidFill>
                <a:schemeClr val="accent1"/>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24" name="任意多边形: 形状 23">
              <a:extLst>
                <a:ext uri="{FF2B5EF4-FFF2-40B4-BE49-F238E27FC236}">
                  <a16:creationId xmlns:a16="http://schemas.microsoft.com/office/drawing/2014/main" id="{DC4A6C71-EAB6-4C90-A082-C1307EF0D24E}"/>
                </a:ext>
              </a:extLst>
            </p:cNvPr>
            <p:cNvSpPr/>
            <p:nvPr/>
          </p:nvSpPr>
          <p:spPr>
            <a:xfrm>
              <a:off x="7265669" y="3177554"/>
              <a:ext cx="1048464" cy="655290"/>
            </a:xfrm>
            <a:custGeom>
              <a:avLst/>
              <a:gdLst>
                <a:gd name="connsiteX0" fmla="*/ 0 w 1048464"/>
                <a:gd name="connsiteY0" fmla="*/ 65529 h 655290"/>
                <a:gd name="connsiteX1" fmla="*/ 65529 w 1048464"/>
                <a:gd name="connsiteY1" fmla="*/ 0 h 655290"/>
                <a:gd name="connsiteX2" fmla="*/ 982935 w 1048464"/>
                <a:gd name="connsiteY2" fmla="*/ 0 h 655290"/>
                <a:gd name="connsiteX3" fmla="*/ 1048464 w 1048464"/>
                <a:gd name="connsiteY3" fmla="*/ 65529 h 655290"/>
                <a:gd name="connsiteX4" fmla="*/ 1048464 w 1048464"/>
                <a:gd name="connsiteY4" fmla="*/ 589761 h 655290"/>
                <a:gd name="connsiteX5" fmla="*/ 982935 w 1048464"/>
                <a:gd name="connsiteY5" fmla="*/ 655290 h 655290"/>
                <a:gd name="connsiteX6" fmla="*/ 65529 w 1048464"/>
                <a:gd name="connsiteY6" fmla="*/ 655290 h 655290"/>
                <a:gd name="connsiteX7" fmla="*/ 0 w 1048464"/>
                <a:gd name="connsiteY7" fmla="*/ 589761 h 655290"/>
                <a:gd name="connsiteX8" fmla="*/ 0 w 1048464"/>
                <a:gd name="connsiteY8" fmla="*/ 65529 h 65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64" h="655290">
                  <a:moveTo>
                    <a:pt x="0" y="65529"/>
                  </a:moveTo>
                  <a:cubicBezTo>
                    <a:pt x="0" y="29338"/>
                    <a:pt x="29338" y="0"/>
                    <a:pt x="65529" y="0"/>
                  </a:cubicBezTo>
                  <a:lnTo>
                    <a:pt x="982935" y="0"/>
                  </a:lnTo>
                  <a:cubicBezTo>
                    <a:pt x="1019126" y="0"/>
                    <a:pt x="1048464" y="29338"/>
                    <a:pt x="1048464" y="65529"/>
                  </a:cubicBezTo>
                  <a:lnTo>
                    <a:pt x="1048464" y="589761"/>
                  </a:lnTo>
                  <a:cubicBezTo>
                    <a:pt x="1048464" y="625952"/>
                    <a:pt x="1019126" y="655290"/>
                    <a:pt x="982935" y="655290"/>
                  </a:cubicBezTo>
                  <a:lnTo>
                    <a:pt x="65529" y="655290"/>
                  </a:lnTo>
                  <a:cubicBezTo>
                    <a:pt x="29338" y="655290"/>
                    <a:pt x="0" y="625952"/>
                    <a:pt x="0" y="589761"/>
                  </a:cubicBezTo>
                  <a:lnTo>
                    <a:pt x="0" y="65529"/>
                  </a:lnTo>
                  <a:close/>
                </a:path>
              </a:pathLst>
            </a:custGeom>
            <a:solidFill>
              <a:srgbClr val="FFFFFF">
                <a:alpha val="90000"/>
                <a:hueOff val="0"/>
                <a:satOff val="0"/>
                <a:lumOff val="0"/>
                <a:alphaOff val="0"/>
              </a:srgbClr>
            </a:solid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913" tIns="49673" rIns="64913" bIns="49673"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7030A0"/>
                  </a:solidFill>
                  <a:latin typeface="微软雅黑" panose="020B0503020204020204" pitchFamily="34" charset="-122"/>
                  <a:ea typeface="微软雅黑" panose="020B0503020204020204" pitchFamily="34" charset="-122"/>
                </a:rPr>
                <a:t>社区云</a:t>
              </a:r>
            </a:p>
          </p:txBody>
        </p:sp>
        <p:sp>
          <p:nvSpPr>
            <p:cNvPr id="25" name="任意多边形: 形状 24">
              <a:extLst>
                <a:ext uri="{FF2B5EF4-FFF2-40B4-BE49-F238E27FC236}">
                  <a16:creationId xmlns:a16="http://schemas.microsoft.com/office/drawing/2014/main" id="{3B05D008-6C66-465E-8627-35411D6308E8}"/>
                </a:ext>
              </a:extLst>
            </p:cNvPr>
            <p:cNvSpPr/>
            <p:nvPr/>
          </p:nvSpPr>
          <p:spPr>
            <a:xfrm>
              <a:off x="7042784" y="2194619"/>
              <a:ext cx="226680" cy="2130669"/>
            </a:xfrm>
            <a:custGeom>
              <a:avLst/>
              <a:gdLst/>
              <a:ahLst/>
              <a:cxnLst/>
              <a:rect l="0" t="0" r="0" b="0"/>
              <a:pathLst>
                <a:path>
                  <a:moveTo>
                    <a:pt x="0" y="0"/>
                  </a:moveTo>
                  <a:lnTo>
                    <a:pt x="0" y="2130669"/>
                  </a:lnTo>
                  <a:lnTo>
                    <a:pt x="226680" y="2130669"/>
                  </a:lnTo>
                </a:path>
              </a:pathLst>
            </a:custGeom>
            <a:noFill/>
            <a:ln w="25400" cap="flat" cmpd="sng" algn="ctr">
              <a:solidFill>
                <a:schemeClr val="accent1"/>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26" name="任意多边形: 形状 25">
              <a:extLst>
                <a:ext uri="{FF2B5EF4-FFF2-40B4-BE49-F238E27FC236}">
                  <a16:creationId xmlns:a16="http://schemas.microsoft.com/office/drawing/2014/main" id="{CD63D5F9-260D-4C82-82C1-031037EE4398}"/>
                </a:ext>
              </a:extLst>
            </p:cNvPr>
            <p:cNvSpPr/>
            <p:nvPr/>
          </p:nvSpPr>
          <p:spPr>
            <a:xfrm>
              <a:off x="7269464" y="3997644"/>
              <a:ext cx="1048464" cy="655290"/>
            </a:xfrm>
            <a:custGeom>
              <a:avLst/>
              <a:gdLst>
                <a:gd name="connsiteX0" fmla="*/ 0 w 1048464"/>
                <a:gd name="connsiteY0" fmla="*/ 65529 h 655290"/>
                <a:gd name="connsiteX1" fmla="*/ 65529 w 1048464"/>
                <a:gd name="connsiteY1" fmla="*/ 0 h 655290"/>
                <a:gd name="connsiteX2" fmla="*/ 982935 w 1048464"/>
                <a:gd name="connsiteY2" fmla="*/ 0 h 655290"/>
                <a:gd name="connsiteX3" fmla="*/ 1048464 w 1048464"/>
                <a:gd name="connsiteY3" fmla="*/ 65529 h 655290"/>
                <a:gd name="connsiteX4" fmla="*/ 1048464 w 1048464"/>
                <a:gd name="connsiteY4" fmla="*/ 589761 h 655290"/>
                <a:gd name="connsiteX5" fmla="*/ 982935 w 1048464"/>
                <a:gd name="connsiteY5" fmla="*/ 655290 h 655290"/>
                <a:gd name="connsiteX6" fmla="*/ 65529 w 1048464"/>
                <a:gd name="connsiteY6" fmla="*/ 655290 h 655290"/>
                <a:gd name="connsiteX7" fmla="*/ 0 w 1048464"/>
                <a:gd name="connsiteY7" fmla="*/ 589761 h 655290"/>
                <a:gd name="connsiteX8" fmla="*/ 0 w 1048464"/>
                <a:gd name="connsiteY8" fmla="*/ 65529 h 65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64" h="655290">
                  <a:moveTo>
                    <a:pt x="0" y="65529"/>
                  </a:moveTo>
                  <a:cubicBezTo>
                    <a:pt x="0" y="29338"/>
                    <a:pt x="29338" y="0"/>
                    <a:pt x="65529" y="0"/>
                  </a:cubicBezTo>
                  <a:lnTo>
                    <a:pt x="982935" y="0"/>
                  </a:lnTo>
                  <a:cubicBezTo>
                    <a:pt x="1019126" y="0"/>
                    <a:pt x="1048464" y="29338"/>
                    <a:pt x="1048464" y="65529"/>
                  </a:cubicBezTo>
                  <a:lnTo>
                    <a:pt x="1048464" y="589761"/>
                  </a:lnTo>
                  <a:cubicBezTo>
                    <a:pt x="1048464" y="625952"/>
                    <a:pt x="1019126" y="655290"/>
                    <a:pt x="982935" y="655290"/>
                  </a:cubicBezTo>
                  <a:lnTo>
                    <a:pt x="65529" y="655290"/>
                  </a:lnTo>
                  <a:cubicBezTo>
                    <a:pt x="29338" y="655290"/>
                    <a:pt x="0" y="625952"/>
                    <a:pt x="0" y="589761"/>
                  </a:cubicBezTo>
                  <a:lnTo>
                    <a:pt x="0" y="65529"/>
                  </a:lnTo>
                  <a:close/>
                </a:path>
              </a:pathLst>
            </a:custGeom>
            <a:solidFill>
              <a:srgbClr val="FFFFFF">
                <a:alpha val="90000"/>
                <a:hueOff val="0"/>
                <a:satOff val="0"/>
                <a:lumOff val="0"/>
                <a:alphaOff val="0"/>
              </a:srgbClr>
            </a:solid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913" tIns="49673" rIns="64913" bIns="49673"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7030A0"/>
                  </a:solidFill>
                  <a:latin typeface="微软雅黑" panose="020B0503020204020204" pitchFamily="34" charset="-122"/>
                  <a:ea typeface="微软雅黑" panose="020B0503020204020204" pitchFamily="34" charset="-122"/>
                </a:rPr>
                <a:t>公有云</a:t>
              </a:r>
            </a:p>
          </p:txBody>
        </p:sp>
        <p:sp>
          <p:nvSpPr>
            <p:cNvPr id="27" name="任意多边形: 形状 26">
              <a:extLst>
                <a:ext uri="{FF2B5EF4-FFF2-40B4-BE49-F238E27FC236}">
                  <a16:creationId xmlns:a16="http://schemas.microsoft.com/office/drawing/2014/main" id="{340370C8-49D4-4AF8-9603-6251553F03E8}"/>
                </a:ext>
              </a:extLst>
            </p:cNvPr>
            <p:cNvSpPr/>
            <p:nvPr/>
          </p:nvSpPr>
          <p:spPr>
            <a:xfrm>
              <a:off x="7042784" y="2194619"/>
              <a:ext cx="226680" cy="2949782"/>
            </a:xfrm>
            <a:custGeom>
              <a:avLst/>
              <a:gdLst/>
              <a:ahLst/>
              <a:cxnLst/>
              <a:rect l="0" t="0" r="0" b="0"/>
              <a:pathLst>
                <a:path>
                  <a:moveTo>
                    <a:pt x="0" y="0"/>
                  </a:moveTo>
                  <a:lnTo>
                    <a:pt x="0" y="2949782"/>
                  </a:lnTo>
                  <a:lnTo>
                    <a:pt x="226680" y="2949782"/>
                  </a:lnTo>
                </a:path>
              </a:pathLst>
            </a:custGeom>
            <a:noFill/>
            <a:ln w="25400" cap="flat" cmpd="sng" algn="ctr">
              <a:solidFill>
                <a:schemeClr val="accent1"/>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28" name="任意多边形: 形状 27">
              <a:extLst>
                <a:ext uri="{FF2B5EF4-FFF2-40B4-BE49-F238E27FC236}">
                  <a16:creationId xmlns:a16="http://schemas.microsoft.com/office/drawing/2014/main" id="{26CEC9B5-1312-4BF4-8ED4-F270846790A1}"/>
                </a:ext>
              </a:extLst>
            </p:cNvPr>
            <p:cNvSpPr/>
            <p:nvPr/>
          </p:nvSpPr>
          <p:spPr>
            <a:xfrm>
              <a:off x="7269464" y="4816756"/>
              <a:ext cx="1048464" cy="655290"/>
            </a:xfrm>
            <a:custGeom>
              <a:avLst/>
              <a:gdLst>
                <a:gd name="connsiteX0" fmla="*/ 0 w 1048464"/>
                <a:gd name="connsiteY0" fmla="*/ 65529 h 655290"/>
                <a:gd name="connsiteX1" fmla="*/ 65529 w 1048464"/>
                <a:gd name="connsiteY1" fmla="*/ 0 h 655290"/>
                <a:gd name="connsiteX2" fmla="*/ 982935 w 1048464"/>
                <a:gd name="connsiteY2" fmla="*/ 0 h 655290"/>
                <a:gd name="connsiteX3" fmla="*/ 1048464 w 1048464"/>
                <a:gd name="connsiteY3" fmla="*/ 65529 h 655290"/>
                <a:gd name="connsiteX4" fmla="*/ 1048464 w 1048464"/>
                <a:gd name="connsiteY4" fmla="*/ 589761 h 655290"/>
                <a:gd name="connsiteX5" fmla="*/ 982935 w 1048464"/>
                <a:gd name="connsiteY5" fmla="*/ 655290 h 655290"/>
                <a:gd name="connsiteX6" fmla="*/ 65529 w 1048464"/>
                <a:gd name="connsiteY6" fmla="*/ 655290 h 655290"/>
                <a:gd name="connsiteX7" fmla="*/ 0 w 1048464"/>
                <a:gd name="connsiteY7" fmla="*/ 589761 h 655290"/>
                <a:gd name="connsiteX8" fmla="*/ 0 w 1048464"/>
                <a:gd name="connsiteY8" fmla="*/ 65529 h 65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64" h="655290">
                  <a:moveTo>
                    <a:pt x="0" y="65529"/>
                  </a:moveTo>
                  <a:cubicBezTo>
                    <a:pt x="0" y="29338"/>
                    <a:pt x="29338" y="0"/>
                    <a:pt x="65529" y="0"/>
                  </a:cubicBezTo>
                  <a:lnTo>
                    <a:pt x="982935" y="0"/>
                  </a:lnTo>
                  <a:cubicBezTo>
                    <a:pt x="1019126" y="0"/>
                    <a:pt x="1048464" y="29338"/>
                    <a:pt x="1048464" y="65529"/>
                  </a:cubicBezTo>
                  <a:lnTo>
                    <a:pt x="1048464" y="589761"/>
                  </a:lnTo>
                  <a:cubicBezTo>
                    <a:pt x="1048464" y="625952"/>
                    <a:pt x="1019126" y="655290"/>
                    <a:pt x="982935" y="655290"/>
                  </a:cubicBezTo>
                  <a:lnTo>
                    <a:pt x="65529" y="655290"/>
                  </a:lnTo>
                  <a:cubicBezTo>
                    <a:pt x="29338" y="655290"/>
                    <a:pt x="0" y="625952"/>
                    <a:pt x="0" y="589761"/>
                  </a:cubicBezTo>
                  <a:lnTo>
                    <a:pt x="0" y="65529"/>
                  </a:lnTo>
                  <a:close/>
                </a:path>
              </a:pathLst>
            </a:custGeom>
            <a:solidFill>
              <a:srgbClr val="FFFFFF">
                <a:alpha val="90000"/>
                <a:hueOff val="0"/>
                <a:satOff val="0"/>
                <a:lumOff val="0"/>
                <a:alphaOff val="0"/>
              </a:srgbClr>
            </a:solid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913" tIns="49673" rIns="64913" bIns="49673"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7030A0"/>
                  </a:solidFill>
                  <a:latin typeface="微软雅黑" panose="020B0503020204020204" pitchFamily="34" charset="-122"/>
                  <a:ea typeface="微软雅黑" panose="020B0503020204020204" pitchFamily="34" charset="-122"/>
                </a:rPr>
                <a:t>混合云</a:t>
              </a:r>
            </a:p>
          </p:txBody>
        </p:sp>
      </p:grpSp>
      <p:sp>
        <p:nvSpPr>
          <p:cNvPr id="29" name="矩形 28">
            <a:extLst>
              <a:ext uri="{FF2B5EF4-FFF2-40B4-BE49-F238E27FC236}">
                <a16:creationId xmlns:a16="http://schemas.microsoft.com/office/drawing/2014/main" id="{C410E77F-5441-49FF-B15A-6AB73417223D}"/>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云计算分类：总结</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EAED6260-5A6A-4751-BCD0-2526ED3ECC92}"/>
              </a:ext>
            </a:extLst>
          </p:cNvPr>
          <p:cNvSpPr/>
          <p:nvPr/>
        </p:nvSpPr>
        <p:spPr>
          <a:xfrm>
            <a:off x="780200" y="1211653"/>
            <a:ext cx="6106375" cy="415498"/>
          </a:xfrm>
          <a:prstGeom prst="rect">
            <a:avLst/>
          </a:prstGeom>
          <a:solidFill>
            <a:schemeClr val="tx1">
              <a:lumMod val="65000"/>
              <a:lumOff val="35000"/>
            </a:schemeClr>
          </a:solidFill>
        </p:spPr>
        <p:txBody>
          <a:bodyPr wrap="square">
            <a:spAutoFit/>
          </a:bodyPr>
          <a:lstStyle/>
          <a:p>
            <a:r>
              <a:rPr lang="zh-CN" altLang="en-US" sz="2100" spc="225" dirty="0">
                <a:solidFill>
                  <a:prstClr val="white"/>
                </a:solidFill>
                <a:latin typeface="微软雅黑" panose="020B0503020204020204" pitchFamily="34" charset="-122"/>
                <a:ea typeface="微软雅黑" panose="020B0503020204020204" pitchFamily="34" charset="-122"/>
              </a:rPr>
              <a:t>云计算的分类：</a:t>
            </a:r>
            <a:r>
              <a:rPr lang="en-US" altLang="zh-CN" sz="2100" spc="225" dirty="0">
                <a:solidFill>
                  <a:prstClr val="white"/>
                </a:solidFill>
                <a:latin typeface="微软雅黑" panose="020B0503020204020204" pitchFamily="34" charset="-122"/>
                <a:ea typeface="微软雅黑" panose="020B0503020204020204" pitchFamily="34" charset="-122"/>
              </a:rPr>
              <a:t>3</a:t>
            </a:r>
            <a:r>
              <a:rPr lang="zh-CN" altLang="en-US" sz="2100" spc="225" dirty="0">
                <a:solidFill>
                  <a:prstClr val="white"/>
                </a:solidFill>
                <a:latin typeface="微软雅黑" panose="020B0503020204020204" pitchFamily="34" charset="-122"/>
                <a:ea typeface="微软雅黑" panose="020B0503020204020204" pitchFamily="34" charset="-122"/>
              </a:rPr>
              <a:t>种服务模式、</a:t>
            </a:r>
            <a:r>
              <a:rPr lang="en-US" altLang="zh-CN" sz="2100" spc="225" dirty="0">
                <a:solidFill>
                  <a:prstClr val="white"/>
                </a:solidFill>
                <a:latin typeface="微软雅黑" panose="020B0503020204020204" pitchFamily="34" charset="-122"/>
                <a:ea typeface="微软雅黑" panose="020B0503020204020204" pitchFamily="34" charset="-122"/>
              </a:rPr>
              <a:t>4</a:t>
            </a:r>
            <a:r>
              <a:rPr lang="zh-CN" altLang="en-US" sz="2100" spc="225" dirty="0">
                <a:solidFill>
                  <a:prstClr val="white"/>
                </a:solidFill>
                <a:latin typeface="微软雅黑" panose="020B0503020204020204" pitchFamily="34" charset="-122"/>
                <a:ea typeface="微软雅黑" panose="020B0503020204020204" pitchFamily="34" charset="-122"/>
              </a:rPr>
              <a:t>种部署方式</a:t>
            </a:r>
          </a:p>
        </p:txBody>
      </p:sp>
    </p:spTree>
    <p:extLst>
      <p:ext uri="{BB962C8B-B14F-4D97-AF65-F5344CB8AC3E}">
        <p14:creationId xmlns:p14="http://schemas.microsoft.com/office/powerpoint/2010/main" val="1330416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云计算发展现状</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AC4C9A53-B24F-4C79-96D2-FEB98BECC15A}"/>
              </a:ext>
            </a:extLst>
          </p:cNvPr>
          <p:cNvGrpSpPr/>
          <p:nvPr/>
        </p:nvGrpSpPr>
        <p:grpSpPr>
          <a:xfrm>
            <a:off x="571500" y="1294311"/>
            <a:ext cx="11049000" cy="4992189"/>
            <a:chOff x="1383506" y="1294311"/>
            <a:chExt cx="8586788" cy="4862859"/>
          </a:xfrm>
        </p:grpSpPr>
        <p:pic>
          <p:nvPicPr>
            <p:cNvPr id="17" name="图片 16">
              <a:extLst>
                <a:ext uri="{FF2B5EF4-FFF2-40B4-BE49-F238E27FC236}">
                  <a16:creationId xmlns:a16="http://schemas.microsoft.com/office/drawing/2014/main" id="{632476D7-7446-48E7-B8EB-AF0DFBDFCE64}"/>
                </a:ext>
              </a:extLst>
            </p:cNvPr>
            <p:cNvPicPr>
              <a:picLocks noChangeAspect="1"/>
            </p:cNvPicPr>
            <p:nvPr/>
          </p:nvPicPr>
          <p:blipFill rotWithShape="1">
            <a:blip r:embed="rId2"/>
            <a:srcRect t="17588" b="11879"/>
            <a:stretch/>
          </p:blipFill>
          <p:spPr>
            <a:xfrm>
              <a:off x="4357551" y="2589615"/>
              <a:ext cx="2516008" cy="804192"/>
            </a:xfrm>
            <a:prstGeom prst="rect">
              <a:avLst/>
            </a:prstGeom>
          </p:spPr>
        </p:pic>
        <p:pic>
          <p:nvPicPr>
            <p:cNvPr id="18" name="图片 17">
              <a:extLst>
                <a:ext uri="{FF2B5EF4-FFF2-40B4-BE49-F238E27FC236}">
                  <a16:creationId xmlns:a16="http://schemas.microsoft.com/office/drawing/2014/main" id="{CDEA46B5-0DAB-4C23-8F97-FFD6156CA636}"/>
                </a:ext>
              </a:extLst>
            </p:cNvPr>
            <p:cNvPicPr>
              <a:picLocks noChangeAspect="1"/>
            </p:cNvPicPr>
            <p:nvPr/>
          </p:nvPicPr>
          <p:blipFill>
            <a:blip r:embed="rId3"/>
            <a:stretch>
              <a:fillRect/>
            </a:stretch>
          </p:blipFill>
          <p:spPr>
            <a:xfrm>
              <a:off x="7086600" y="2589615"/>
              <a:ext cx="2794000" cy="734831"/>
            </a:xfrm>
            <a:prstGeom prst="rect">
              <a:avLst/>
            </a:prstGeom>
          </p:spPr>
        </p:pic>
        <p:sp>
          <p:nvSpPr>
            <p:cNvPr id="19" name="矩形 18">
              <a:extLst>
                <a:ext uri="{FF2B5EF4-FFF2-40B4-BE49-F238E27FC236}">
                  <a16:creationId xmlns:a16="http://schemas.microsoft.com/office/drawing/2014/main" id="{7904A3FA-9837-4A25-BC4A-D4A687692724}"/>
                </a:ext>
              </a:extLst>
            </p:cNvPr>
            <p:cNvSpPr/>
            <p:nvPr/>
          </p:nvSpPr>
          <p:spPr>
            <a:xfrm>
              <a:off x="1383506" y="1294311"/>
              <a:ext cx="8586788" cy="626564"/>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DD8EE975-8FBA-4E26-9139-D899FC17A95D}"/>
                </a:ext>
              </a:extLst>
            </p:cNvPr>
            <p:cNvSpPr/>
            <p:nvPr/>
          </p:nvSpPr>
          <p:spPr>
            <a:xfrm>
              <a:off x="7086600" y="3504899"/>
              <a:ext cx="2676700" cy="2652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30D1187-1B82-4A42-9D13-A57B8D49FA09}"/>
                </a:ext>
              </a:extLst>
            </p:cNvPr>
            <p:cNvSpPr/>
            <p:nvPr/>
          </p:nvSpPr>
          <p:spPr>
            <a:xfrm>
              <a:off x="7086600" y="23703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C26CC98E-8872-46AA-A4C2-655B8C2280CF}"/>
                </a:ext>
              </a:extLst>
            </p:cNvPr>
            <p:cNvSpPr/>
            <p:nvPr/>
          </p:nvSpPr>
          <p:spPr>
            <a:xfrm>
              <a:off x="7123164" y="3808640"/>
              <a:ext cx="2603572" cy="1450861"/>
            </a:xfrm>
            <a:prstGeom prst="rect">
              <a:avLst/>
            </a:prstGeom>
          </p:spPr>
          <p:txBody>
            <a:bodyPr wrap="square">
              <a:spAutoFit/>
            </a:bodyPr>
            <a:lstStyle/>
            <a:p>
              <a:pPr algn="ctr">
                <a:lnSpc>
                  <a:spcPct val="150000"/>
                </a:lnSpc>
              </a:pPr>
              <a:r>
                <a:rPr lang="zh-CN" altLang="en-US" sz="2100" spc="225" dirty="0">
                  <a:solidFill>
                    <a:prstClr val="white"/>
                  </a:solidFill>
                  <a:latin typeface="微软雅黑" panose="020B0503020204020204" pitchFamily="34" charset="-122"/>
                  <a:ea typeface="微软雅黑" panose="020B0503020204020204" pitchFamily="34" charset="-122"/>
                </a:rPr>
                <a:t>微软紧跟云计算步伐，推出了</a:t>
              </a:r>
              <a:r>
                <a:rPr lang="en-US" altLang="zh-CN" sz="2100" spc="225" dirty="0">
                  <a:solidFill>
                    <a:prstClr val="white"/>
                  </a:solidFill>
                  <a:latin typeface="微软雅黑" panose="020B0503020204020204" pitchFamily="34" charset="-122"/>
                  <a:ea typeface="微软雅黑" panose="020B0503020204020204" pitchFamily="34" charset="-122"/>
                </a:rPr>
                <a:t>Windows Azure</a:t>
              </a:r>
              <a:r>
                <a:rPr lang="zh-CN" altLang="en-US" sz="2100" spc="225" dirty="0">
                  <a:solidFill>
                    <a:prstClr val="white"/>
                  </a:solidFill>
                  <a:latin typeface="微软雅黑" panose="020B0503020204020204" pitchFamily="34" charset="-122"/>
                  <a:ea typeface="微软雅黑" panose="020B0503020204020204" pitchFamily="34" charset="-122"/>
                </a:rPr>
                <a:t>操作系统</a:t>
              </a:r>
            </a:p>
          </p:txBody>
        </p:sp>
        <p:sp>
          <p:nvSpPr>
            <p:cNvPr id="23" name="矩形 22">
              <a:extLst>
                <a:ext uri="{FF2B5EF4-FFF2-40B4-BE49-F238E27FC236}">
                  <a16:creationId xmlns:a16="http://schemas.microsoft.com/office/drawing/2014/main" id="{F25E88CE-5BFF-45EE-852D-79787DB134FA}"/>
                </a:ext>
              </a:extLst>
            </p:cNvPr>
            <p:cNvSpPr/>
            <p:nvPr/>
          </p:nvSpPr>
          <p:spPr>
            <a:xfrm>
              <a:off x="4528787" y="1405917"/>
              <a:ext cx="2296226" cy="449705"/>
            </a:xfrm>
            <a:prstGeom prst="rect">
              <a:avLst/>
            </a:prstGeom>
          </p:spPr>
          <p:txBody>
            <a:bodyPr wrap="none">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国外云计算的先行者</a:t>
              </a:r>
            </a:p>
          </p:txBody>
        </p:sp>
        <p:pic>
          <p:nvPicPr>
            <p:cNvPr id="24" name="图片 23">
              <a:extLst>
                <a:ext uri="{FF2B5EF4-FFF2-40B4-BE49-F238E27FC236}">
                  <a16:creationId xmlns:a16="http://schemas.microsoft.com/office/drawing/2014/main" id="{012012A7-743D-4416-B412-BAD7592F76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5622" y="2623697"/>
              <a:ext cx="2217566" cy="807828"/>
            </a:xfrm>
            <a:prstGeom prst="rect">
              <a:avLst/>
            </a:prstGeom>
          </p:spPr>
        </p:pic>
        <p:sp>
          <p:nvSpPr>
            <p:cNvPr id="25" name="矩形 24">
              <a:extLst>
                <a:ext uri="{FF2B5EF4-FFF2-40B4-BE49-F238E27FC236}">
                  <a16:creationId xmlns:a16="http://schemas.microsoft.com/office/drawing/2014/main" id="{AC9BF099-373C-4A73-92B0-DDDC0321AE45}"/>
                </a:ext>
              </a:extLst>
            </p:cNvPr>
            <p:cNvSpPr/>
            <p:nvPr/>
          </p:nvSpPr>
          <p:spPr>
            <a:xfrm>
              <a:off x="1384300" y="3504899"/>
              <a:ext cx="2676700" cy="2652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6E62DE6D-E957-4F64-92FC-78A87D60DD9F}"/>
                </a:ext>
              </a:extLst>
            </p:cNvPr>
            <p:cNvSpPr/>
            <p:nvPr/>
          </p:nvSpPr>
          <p:spPr>
            <a:xfrm>
              <a:off x="1384300" y="23703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87100634-E668-4F33-9DDB-F3549F76EF53}"/>
                </a:ext>
              </a:extLst>
            </p:cNvPr>
            <p:cNvSpPr/>
            <p:nvPr/>
          </p:nvSpPr>
          <p:spPr>
            <a:xfrm>
              <a:off x="1478206" y="3822490"/>
              <a:ext cx="2488888" cy="1450861"/>
            </a:xfrm>
            <a:prstGeom prst="rect">
              <a:avLst/>
            </a:prstGeom>
          </p:spPr>
          <p:txBody>
            <a:bodyPr wrap="square">
              <a:spAutoFit/>
            </a:bodyPr>
            <a:lstStyle/>
            <a:p>
              <a:pPr algn="ctr">
                <a:lnSpc>
                  <a:spcPct val="150000"/>
                </a:lnSpc>
              </a:pPr>
              <a:r>
                <a:rPr lang="zh-CN" altLang="en-US" sz="2100" spc="225" dirty="0">
                  <a:solidFill>
                    <a:prstClr val="white"/>
                  </a:solidFill>
                  <a:latin typeface="微软雅黑" panose="020B0503020204020204" pitchFamily="34" charset="-122"/>
                  <a:ea typeface="微软雅黑" panose="020B0503020204020204" pitchFamily="34" charset="-122"/>
                </a:rPr>
                <a:t>亚马逊的云计算称为</a:t>
              </a:r>
              <a:r>
                <a:rPr lang="en-US" altLang="zh-CN" sz="2100" spc="225" dirty="0">
                  <a:solidFill>
                    <a:prstClr val="white"/>
                  </a:solidFill>
                  <a:latin typeface="微软雅黑" panose="020B0503020204020204" pitchFamily="34" charset="-122"/>
                  <a:ea typeface="微软雅黑" panose="020B0503020204020204" pitchFamily="34" charset="-122"/>
                </a:rPr>
                <a:t>Amazon Web Services</a:t>
              </a:r>
              <a:r>
                <a:rPr lang="zh-CN" altLang="en-US" sz="2100" spc="225" dirty="0">
                  <a:solidFill>
                    <a:prstClr val="white"/>
                  </a:solidFill>
                  <a:latin typeface="微软雅黑" panose="020B0503020204020204" pitchFamily="34" charset="-122"/>
                  <a:ea typeface="微软雅黑" panose="020B0503020204020204" pitchFamily="34" charset="-122"/>
                </a:rPr>
                <a:t>（</a:t>
              </a:r>
              <a:r>
                <a:rPr lang="en-US" altLang="zh-CN" sz="2100" spc="225" dirty="0">
                  <a:solidFill>
                    <a:prstClr val="white"/>
                  </a:solidFill>
                  <a:latin typeface="微软雅黑" panose="020B0503020204020204" pitchFamily="34" charset="-122"/>
                  <a:ea typeface="微软雅黑" panose="020B0503020204020204" pitchFamily="34" charset="-122"/>
                </a:rPr>
                <a:t>AWS</a:t>
              </a:r>
              <a:r>
                <a:rPr lang="zh-CN" altLang="en-US" sz="2100" spc="225" dirty="0">
                  <a:solidFill>
                    <a:prstClr val="white"/>
                  </a:solidFill>
                  <a:latin typeface="微软雅黑" panose="020B0503020204020204" pitchFamily="34" charset="-122"/>
                  <a:ea typeface="微软雅黑" panose="020B0503020204020204" pitchFamily="34" charset="-122"/>
                </a:rPr>
                <a:t>）</a:t>
              </a:r>
            </a:p>
          </p:txBody>
        </p:sp>
        <p:sp>
          <p:nvSpPr>
            <p:cNvPr id="28" name="矩形 27">
              <a:extLst>
                <a:ext uri="{FF2B5EF4-FFF2-40B4-BE49-F238E27FC236}">
                  <a16:creationId xmlns:a16="http://schemas.microsoft.com/office/drawing/2014/main" id="{9F55D1D1-97A9-426E-8492-04AB425BAEB2}"/>
                </a:ext>
              </a:extLst>
            </p:cNvPr>
            <p:cNvSpPr/>
            <p:nvPr/>
          </p:nvSpPr>
          <p:spPr>
            <a:xfrm>
              <a:off x="4222088" y="3504899"/>
              <a:ext cx="2676700" cy="2652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C690210F-54B2-49A1-9C4E-0A4F706EFB7A}"/>
                </a:ext>
              </a:extLst>
            </p:cNvPr>
            <p:cNvSpPr/>
            <p:nvPr/>
          </p:nvSpPr>
          <p:spPr>
            <a:xfrm>
              <a:off x="4222088" y="23703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5DDEB0C5-243C-4B9D-97AF-338AF76CBB15}"/>
                </a:ext>
              </a:extLst>
            </p:cNvPr>
            <p:cNvSpPr/>
            <p:nvPr/>
          </p:nvSpPr>
          <p:spPr>
            <a:xfrm>
              <a:off x="4326178" y="3822490"/>
              <a:ext cx="2572610" cy="978671"/>
            </a:xfrm>
            <a:prstGeom prst="rect">
              <a:avLst/>
            </a:prstGeom>
          </p:spPr>
          <p:txBody>
            <a:bodyPr wrap="square">
              <a:spAutoFit/>
            </a:bodyPr>
            <a:lstStyle/>
            <a:p>
              <a:pPr algn="ctr">
                <a:lnSpc>
                  <a:spcPct val="150000"/>
                </a:lnSpc>
              </a:pPr>
              <a:r>
                <a:rPr lang="zh-CN" altLang="en-US" sz="2100" spc="225" dirty="0">
                  <a:solidFill>
                    <a:prstClr val="white"/>
                  </a:solidFill>
                  <a:latin typeface="微软雅黑" panose="020B0503020204020204" pitchFamily="34" charset="-122"/>
                  <a:ea typeface="微软雅黑" panose="020B0503020204020204" pitchFamily="34" charset="-122"/>
                </a:rPr>
                <a:t>谷歌是最大的云计算技术的使用者</a:t>
              </a:r>
            </a:p>
          </p:txBody>
        </p:sp>
      </p:grpSp>
    </p:spTree>
    <p:extLst>
      <p:ext uri="{BB962C8B-B14F-4D97-AF65-F5344CB8AC3E}">
        <p14:creationId xmlns:p14="http://schemas.microsoft.com/office/powerpoint/2010/main" val="2505788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云计算发展现状</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5487AAF7-8ECF-474E-8062-B4AEFF3F9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2925" y="1384873"/>
            <a:ext cx="2895600" cy="1054826"/>
          </a:xfrm>
          <a:prstGeom prst="rect">
            <a:avLst/>
          </a:prstGeom>
        </p:spPr>
      </p:pic>
      <p:sp>
        <p:nvSpPr>
          <p:cNvPr id="32" name="矩形 31">
            <a:extLst>
              <a:ext uri="{FF2B5EF4-FFF2-40B4-BE49-F238E27FC236}">
                <a16:creationId xmlns:a16="http://schemas.microsoft.com/office/drawing/2014/main" id="{1631718B-7481-4DDF-9359-69C7DEEBFB1E}"/>
              </a:ext>
            </a:extLst>
          </p:cNvPr>
          <p:cNvSpPr/>
          <p:nvPr/>
        </p:nvSpPr>
        <p:spPr>
          <a:xfrm>
            <a:off x="2241096" y="2998994"/>
            <a:ext cx="9104140" cy="707886"/>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率先在全球提供了弹性计算云</a:t>
            </a:r>
            <a:r>
              <a:rPr lang="en-US" altLang="zh-CN" sz="2000" dirty="0">
                <a:latin typeface="微软雅黑" panose="020B0503020204020204" pitchFamily="34" charset="-122"/>
                <a:ea typeface="微软雅黑" panose="020B0503020204020204" pitchFamily="34" charset="-122"/>
              </a:rPr>
              <a:t>EC2</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Elastic Computing Cloud</a:t>
            </a:r>
            <a:r>
              <a:rPr lang="zh-CN" altLang="zh-CN" sz="2000" dirty="0">
                <a:latin typeface="微软雅黑" panose="020B0503020204020204" pitchFamily="34" charset="-122"/>
                <a:ea typeface="微软雅黑" panose="020B0503020204020204" pitchFamily="34" charset="-122"/>
              </a:rPr>
              <a:t>）和简单存储服务</a:t>
            </a:r>
            <a:r>
              <a:rPr lang="en-US" altLang="zh-CN" sz="2000" dirty="0">
                <a:latin typeface="微软雅黑" panose="020B0503020204020204" pitchFamily="34" charset="-122"/>
                <a:ea typeface="微软雅黑" panose="020B0503020204020204" pitchFamily="34" charset="-122"/>
              </a:rPr>
              <a:t>S3</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Simple Storage Service</a:t>
            </a:r>
            <a:r>
              <a:rPr lang="zh-CN" altLang="zh-CN" sz="2000" dirty="0">
                <a:latin typeface="微软雅黑" panose="020B0503020204020204" pitchFamily="34" charset="-122"/>
                <a:ea typeface="微软雅黑" panose="020B0503020204020204" pitchFamily="34" charset="-122"/>
              </a:rPr>
              <a:t>），为企业提供计算和存储服务。</a:t>
            </a:r>
            <a:endParaRPr lang="zh-CN" altLang="en-US" sz="2000"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37FDEAC9-67C0-4B60-A013-7956295EBB87}"/>
              </a:ext>
            </a:extLst>
          </p:cNvPr>
          <p:cNvSpPr/>
          <p:nvPr/>
        </p:nvSpPr>
        <p:spPr>
          <a:xfrm>
            <a:off x="2241096" y="3914703"/>
            <a:ext cx="8149282" cy="499624"/>
          </a:xfrm>
          <a:prstGeom prst="rect">
            <a:avLst/>
          </a:prstGeom>
          <a:noFill/>
        </p:spPr>
        <p:txBody>
          <a:bodyPr wrap="square" rtlCol="0">
            <a:spAutoFit/>
          </a:bodyPr>
          <a:lstStyle/>
          <a:p>
            <a:pPr>
              <a:lnSpc>
                <a:spcPct val="150000"/>
              </a:lnSpc>
            </a:pPr>
            <a:r>
              <a:rPr lang="zh-CN" altLang="zh-CN" sz="2000" dirty="0">
                <a:latin typeface="微软雅黑" panose="020B0503020204020204" pitchFamily="34" charset="-122"/>
                <a:ea typeface="微软雅黑" panose="020B0503020204020204" pitchFamily="34" charset="-122"/>
              </a:rPr>
              <a:t>收费的服务项目包括存储空间、带宽、</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资源以及月租费。</a:t>
            </a:r>
            <a:endParaRPr lang="zh-CN" altLang="en-US" sz="2000"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1A0E8748-922A-4879-9B51-DDCA63B95996}"/>
              </a:ext>
            </a:extLst>
          </p:cNvPr>
          <p:cNvSpPr/>
          <p:nvPr/>
        </p:nvSpPr>
        <p:spPr>
          <a:xfrm>
            <a:off x="2241095" y="4581549"/>
            <a:ext cx="9104140" cy="961289"/>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AWS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Amazon Web Services</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服务的种类非常齐全</a:t>
            </a:r>
            <a:r>
              <a:rPr lang="zh-CN" altLang="en-US" sz="2000" dirty="0">
                <a:latin typeface="微软雅黑" panose="020B0503020204020204" pitchFamily="34" charset="-122"/>
                <a:ea typeface="微软雅黑" panose="020B0503020204020204" pitchFamily="34" charset="-122"/>
              </a:rPr>
              <a:t>，面向用户提供包括弹性计算、存储、数据库、应用程序在内的一整套云计算服务。</a:t>
            </a:r>
          </a:p>
        </p:txBody>
      </p:sp>
      <p:sp>
        <p:nvSpPr>
          <p:cNvPr id="35" name="矩形 34">
            <a:extLst>
              <a:ext uri="{FF2B5EF4-FFF2-40B4-BE49-F238E27FC236}">
                <a16:creationId xmlns:a16="http://schemas.microsoft.com/office/drawing/2014/main" id="{7D3C8646-C3B1-4208-93C7-C3AC89E508B9}"/>
              </a:ext>
            </a:extLst>
          </p:cNvPr>
          <p:cNvSpPr/>
          <p:nvPr/>
        </p:nvSpPr>
        <p:spPr>
          <a:xfrm>
            <a:off x="2241097" y="5419845"/>
            <a:ext cx="5631282" cy="499624"/>
          </a:xfrm>
          <a:prstGeom prst="rect">
            <a:avLst/>
          </a:prstGeom>
          <a:noFill/>
        </p:spPr>
        <p:txBody>
          <a:bodyPr wrap="square" rtlCol="0">
            <a:spAutoFit/>
          </a:bodyPr>
          <a:lstStyle/>
          <a:p>
            <a:pPr>
              <a:lnSpc>
                <a:spcPct val="150000"/>
              </a:lnSpc>
            </a:pPr>
            <a:r>
              <a:rPr lang="zh-CN" altLang="zh-CN" sz="2000" dirty="0">
                <a:latin typeface="微软雅黑" panose="020B0503020204020204" pitchFamily="34" charset="-122"/>
                <a:ea typeface="微软雅黑" panose="020B0503020204020204" pitchFamily="34" charset="-122"/>
              </a:rPr>
              <a:t>全球用户数量已经超过</a:t>
            </a:r>
            <a:r>
              <a:rPr lang="en-US" altLang="zh-CN" sz="2000" dirty="0">
                <a:latin typeface="微软雅黑" panose="020B0503020204020204" pitchFamily="34" charset="-122"/>
                <a:ea typeface="微软雅黑" panose="020B0503020204020204" pitchFamily="34" charset="-122"/>
              </a:rPr>
              <a:t>100</a:t>
            </a:r>
            <a:r>
              <a:rPr lang="zh-CN" altLang="zh-CN" sz="2000" dirty="0">
                <a:latin typeface="微软雅黑" panose="020B0503020204020204" pitchFamily="34" charset="-122"/>
                <a:ea typeface="微软雅黑" panose="020B0503020204020204" pitchFamily="34" charset="-122"/>
              </a:rPr>
              <a:t>万</a:t>
            </a:r>
            <a:endParaRPr lang="zh-CN" altLang="en-US" sz="2000" dirty="0">
              <a:latin typeface="微软雅黑" panose="020B0503020204020204" pitchFamily="34" charset="-122"/>
              <a:ea typeface="微软雅黑" panose="020B0503020204020204" pitchFamily="34" charset="-122"/>
            </a:endParaRPr>
          </a:p>
        </p:txBody>
      </p:sp>
      <p:sp>
        <p:nvSpPr>
          <p:cNvPr id="36" name="椭圆 35">
            <a:extLst>
              <a:ext uri="{FF2B5EF4-FFF2-40B4-BE49-F238E27FC236}">
                <a16:creationId xmlns:a16="http://schemas.microsoft.com/office/drawing/2014/main" id="{9304B2B3-D6FB-434B-A547-1451FD09322F}"/>
              </a:ext>
            </a:extLst>
          </p:cNvPr>
          <p:cNvSpPr/>
          <p:nvPr/>
        </p:nvSpPr>
        <p:spPr>
          <a:xfrm>
            <a:off x="1925411" y="3133725"/>
            <a:ext cx="238502" cy="195943"/>
          </a:xfrm>
          <a:prstGeom prst="ellipse">
            <a:avLst/>
          </a:prstGeom>
          <a:solidFill>
            <a:srgbClr val="FA9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09B9A051-7A45-4A2A-92DD-486E61BCB77F}"/>
              </a:ext>
            </a:extLst>
          </p:cNvPr>
          <p:cNvSpPr/>
          <p:nvPr/>
        </p:nvSpPr>
        <p:spPr>
          <a:xfrm>
            <a:off x="1925411" y="4105275"/>
            <a:ext cx="238502" cy="195943"/>
          </a:xfrm>
          <a:prstGeom prst="ellipse">
            <a:avLst/>
          </a:prstGeom>
          <a:solidFill>
            <a:srgbClr val="FA9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a16="http://schemas.microsoft.com/office/drawing/2014/main" id="{529AEE5C-CDCC-49C3-8F9B-4188CC8D98F9}"/>
              </a:ext>
            </a:extLst>
          </p:cNvPr>
          <p:cNvSpPr/>
          <p:nvPr/>
        </p:nvSpPr>
        <p:spPr>
          <a:xfrm>
            <a:off x="1925411" y="4754526"/>
            <a:ext cx="238502" cy="195943"/>
          </a:xfrm>
          <a:prstGeom prst="ellipse">
            <a:avLst/>
          </a:prstGeom>
          <a:solidFill>
            <a:srgbClr val="FA9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39" name="椭圆 38">
            <a:extLst>
              <a:ext uri="{FF2B5EF4-FFF2-40B4-BE49-F238E27FC236}">
                <a16:creationId xmlns:a16="http://schemas.microsoft.com/office/drawing/2014/main" id="{82C1BCE4-7CE8-4160-A43E-40735AA87133}"/>
              </a:ext>
            </a:extLst>
          </p:cNvPr>
          <p:cNvSpPr/>
          <p:nvPr/>
        </p:nvSpPr>
        <p:spPr>
          <a:xfrm>
            <a:off x="1925411" y="5592822"/>
            <a:ext cx="238502" cy="195943"/>
          </a:xfrm>
          <a:prstGeom prst="ellipse">
            <a:avLst/>
          </a:prstGeom>
          <a:solidFill>
            <a:srgbClr val="FA9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621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云计算发展现状</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A0AD5598-B60F-4601-8884-6BB1A53E9ED4}"/>
              </a:ext>
            </a:extLst>
          </p:cNvPr>
          <p:cNvPicPr>
            <a:picLocks noChangeAspect="1"/>
          </p:cNvPicPr>
          <p:nvPr/>
        </p:nvPicPr>
        <p:blipFill rotWithShape="1">
          <a:blip r:embed="rId2"/>
          <a:srcRect t="17588" b="11879"/>
          <a:stretch/>
        </p:blipFill>
        <p:spPr>
          <a:xfrm>
            <a:off x="4383031" y="1065666"/>
            <a:ext cx="3235439" cy="1034143"/>
          </a:xfrm>
          <a:prstGeom prst="rect">
            <a:avLst/>
          </a:prstGeom>
        </p:spPr>
      </p:pic>
      <p:grpSp>
        <p:nvGrpSpPr>
          <p:cNvPr id="13" name="组合 12">
            <a:extLst>
              <a:ext uri="{FF2B5EF4-FFF2-40B4-BE49-F238E27FC236}">
                <a16:creationId xmlns:a16="http://schemas.microsoft.com/office/drawing/2014/main" id="{99ACF8F7-63D7-41A7-876C-B80F7BC73E68}"/>
              </a:ext>
            </a:extLst>
          </p:cNvPr>
          <p:cNvGrpSpPr/>
          <p:nvPr/>
        </p:nvGrpSpPr>
        <p:grpSpPr>
          <a:xfrm>
            <a:off x="1620610" y="2192081"/>
            <a:ext cx="8441879" cy="458908"/>
            <a:chOff x="928914" y="1472296"/>
            <a:chExt cx="10653486" cy="611877"/>
          </a:xfrm>
        </p:grpSpPr>
        <p:sp>
          <p:nvSpPr>
            <p:cNvPr id="14" name="矩形 13">
              <a:extLst>
                <a:ext uri="{FF2B5EF4-FFF2-40B4-BE49-F238E27FC236}">
                  <a16:creationId xmlns:a16="http://schemas.microsoft.com/office/drawing/2014/main" id="{DEC11599-86B7-4852-9F13-E9DBCE8B155F}"/>
                </a:ext>
              </a:extLst>
            </p:cNvPr>
            <p:cNvSpPr/>
            <p:nvPr/>
          </p:nvSpPr>
          <p:spPr>
            <a:xfrm>
              <a:off x="1349829" y="1472296"/>
              <a:ext cx="10232571" cy="61187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最大的云计算技术的使用者</a:t>
              </a:r>
            </a:p>
          </p:txBody>
        </p:sp>
        <p:sp>
          <p:nvSpPr>
            <p:cNvPr id="15" name="椭圆 14">
              <a:extLst>
                <a:ext uri="{FF2B5EF4-FFF2-40B4-BE49-F238E27FC236}">
                  <a16:creationId xmlns:a16="http://schemas.microsoft.com/office/drawing/2014/main" id="{9A5D5FD0-CA78-40BE-B259-93BA51A5A803}"/>
                </a:ext>
              </a:extLst>
            </p:cNvPr>
            <p:cNvSpPr/>
            <p:nvPr/>
          </p:nvSpPr>
          <p:spPr>
            <a:xfrm>
              <a:off x="928914" y="1669144"/>
              <a:ext cx="261257" cy="261257"/>
            </a:xfrm>
            <a:prstGeom prst="ellipse">
              <a:avLst/>
            </a:prstGeom>
            <a:solidFill>
              <a:srgbClr val="428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D19DC0F6-13CF-43DD-9B51-D0C6F98358CB}"/>
              </a:ext>
            </a:extLst>
          </p:cNvPr>
          <p:cNvGrpSpPr/>
          <p:nvPr/>
        </p:nvGrpSpPr>
        <p:grpSpPr>
          <a:xfrm>
            <a:off x="1620610" y="2903821"/>
            <a:ext cx="9580695" cy="646331"/>
            <a:chOff x="928914" y="2094843"/>
            <a:chExt cx="12090651" cy="861775"/>
          </a:xfrm>
        </p:grpSpPr>
        <p:sp>
          <p:nvSpPr>
            <p:cNvPr id="17" name="矩形 16">
              <a:extLst>
                <a:ext uri="{FF2B5EF4-FFF2-40B4-BE49-F238E27FC236}">
                  <a16:creationId xmlns:a16="http://schemas.microsoft.com/office/drawing/2014/main" id="{3CA9BBF8-07AB-4DAD-9814-ABC42096DF69}"/>
                </a:ext>
              </a:extLst>
            </p:cNvPr>
            <p:cNvSpPr/>
            <p:nvPr/>
          </p:nvSpPr>
          <p:spPr>
            <a:xfrm>
              <a:off x="1349827" y="2094843"/>
              <a:ext cx="11669738" cy="86177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谷歌搜索引擎就建立在分布在</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多个站点、超过</a:t>
              </a:r>
              <a:r>
                <a:rPr lang="en-US" altLang="zh-CN" dirty="0">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万台的服务器的支撑之上，而且这些设施的数量正在迅猛增长</a:t>
              </a:r>
            </a:p>
          </p:txBody>
        </p:sp>
        <p:sp>
          <p:nvSpPr>
            <p:cNvPr id="18" name="椭圆 17">
              <a:extLst>
                <a:ext uri="{FF2B5EF4-FFF2-40B4-BE49-F238E27FC236}">
                  <a16:creationId xmlns:a16="http://schemas.microsoft.com/office/drawing/2014/main" id="{3A659738-CF12-47AE-A5B4-192253851F11}"/>
                </a:ext>
              </a:extLst>
            </p:cNvPr>
            <p:cNvSpPr/>
            <p:nvPr/>
          </p:nvSpPr>
          <p:spPr>
            <a:xfrm>
              <a:off x="928914" y="2198287"/>
              <a:ext cx="261257" cy="261257"/>
            </a:xfrm>
            <a:prstGeom prst="ellipse">
              <a:avLst/>
            </a:prstGeom>
            <a:solidFill>
              <a:srgbClr val="EC4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6FD7224A-71F1-41D3-A8AB-40F6E7C203D5}"/>
              </a:ext>
            </a:extLst>
          </p:cNvPr>
          <p:cNvGrpSpPr/>
          <p:nvPr/>
        </p:nvGrpSpPr>
        <p:grpSpPr>
          <a:xfrm>
            <a:off x="1620610" y="5244993"/>
            <a:ext cx="9618890" cy="923330"/>
            <a:chOff x="928914" y="5273382"/>
            <a:chExt cx="11263086" cy="1231107"/>
          </a:xfrm>
        </p:grpSpPr>
        <p:sp>
          <p:nvSpPr>
            <p:cNvPr id="20" name="矩形 19">
              <a:extLst>
                <a:ext uri="{FF2B5EF4-FFF2-40B4-BE49-F238E27FC236}">
                  <a16:creationId xmlns:a16="http://schemas.microsoft.com/office/drawing/2014/main" id="{DCFE303B-D2E9-4955-97BA-A895EC9EB330}"/>
                </a:ext>
              </a:extLst>
            </p:cNvPr>
            <p:cNvSpPr/>
            <p:nvPr/>
          </p:nvSpPr>
          <p:spPr>
            <a:xfrm>
              <a:off x="1349830" y="5273382"/>
              <a:ext cx="10842170" cy="1231107"/>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发表学术论文的形式公开其云计算三大法宝：</a:t>
              </a:r>
              <a:r>
                <a:rPr lang="en-US" altLang="zh-CN" dirty="0">
                  <a:latin typeface="微软雅黑" panose="020B0503020204020204" pitchFamily="34" charset="-122"/>
                  <a:ea typeface="微软雅黑" panose="020B0503020204020204" pitchFamily="34" charset="-122"/>
                </a:rPr>
                <a:t>GFS</a:t>
              </a:r>
              <a:r>
                <a:rPr lang="zh-CN" altLang="en-US" dirty="0">
                  <a:latin typeface="微软雅黑" panose="020B0503020204020204" pitchFamily="34" charset="-122"/>
                  <a:ea typeface="微软雅黑" panose="020B0503020204020204" pitchFamily="34" charset="-122"/>
                </a:rPr>
                <a:t>（文件系统）、</a:t>
              </a:r>
              <a:r>
                <a:rPr lang="en-US" altLang="zh-CN" dirty="0">
                  <a:latin typeface="微软雅黑" panose="020B0503020204020204" pitchFamily="34" charset="-122"/>
                  <a:ea typeface="微软雅黑" panose="020B0503020204020204" pitchFamily="34" charset="-122"/>
                </a:rPr>
                <a:t>MapReduce</a:t>
              </a:r>
              <a:r>
                <a:rPr lang="zh-CN" altLang="en-US" dirty="0">
                  <a:latin typeface="微软雅黑" panose="020B0503020204020204" pitchFamily="34" charset="-122"/>
                  <a:ea typeface="微软雅黑" panose="020B0503020204020204" pitchFamily="34" charset="-122"/>
                </a:rPr>
                <a:t>（分布式计算）和</a:t>
              </a:r>
              <a:r>
                <a:rPr lang="en-US" altLang="zh-CN" dirty="0">
                  <a:latin typeface="微软雅黑" panose="020B0503020204020204" pitchFamily="34" charset="-122"/>
                  <a:ea typeface="微软雅黑" panose="020B0503020204020204" pitchFamily="34" charset="-122"/>
                </a:rPr>
                <a:t>Bigtable</a:t>
              </a:r>
              <a:r>
                <a:rPr lang="zh-CN" altLang="en-US" dirty="0">
                  <a:latin typeface="微软雅黑" panose="020B0503020204020204" pitchFamily="34" charset="-122"/>
                  <a:ea typeface="微软雅黑" panose="020B0503020204020204" pitchFamily="34" charset="-122"/>
                </a:rPr>
                <a:t>（数据存储），并在美国、中国等高校开设如何进行云计算编程的课程</a:t>
              </a:r>
            </a:p>
          </p:txBody>
        </p:sp>
        <p:sp>
          <p:nvSpPr>
            <p:cNvPr id="21" name="椭圆 20">
              <a:extLst>
                <a:ext uri="{FF2B5EF4-FFF2-40B4-BE49-F238E27FC236}">
                  <a16:creationId xmlns:a16="http://schemas.microsoft.com/office/drawing/2014/main" id="{825361F7-6924-47BF-8061-5923EB168F92}"/>
                </a:ext>
              </a:extLst>
            </p:cNvPr>
            <p:cNvSpPr/>
            <p:nvPr/>
          </p:nvSpPr>
          <p:spPr>
            <a:xfrm>
              <a:off x="928914" y="5346086"/>
              <a:ext cx="261257" cy="261257"/>
            </a:xfrm>
            <a:prstGeom prst="ellipse">
              <a:avLst/>
            </a:prstGeom>
            <a:solidFill>
              <a:srgbClr val="EB4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3A78B845-B1AB-4DB1-919E-4538867054D2}"/>
              </a:ext>
            </a:extLst>
          </p:cNvPr>
          <p:cNvGrpSpPr/>
          <p:nvPr/>
        </p:nvGrpSpPr>
        <p:grpSpPr>
          <a:xfrm>
            <a:off x="1620610" y="3754062"/>
            <a:ext cx="9618890" cy="646331"/>
            <a:chOff x="928914" y="3182400"/>
            <a:chExt cx="10891611" cy="861775"/>
          </a:xfrm>
        </p:grpSpPr>
        <p:sp>
          <p:nvSpPr>
            <p:cNvPr id="23" name="椭圆 22">
              <a:extLst>
                <a:ext uri="{FF2B5EF4-FFF2-40B4-BE49-F238E27FC236}">
                  <a16:creationId xmlns:a16="http://schemas.microsoft.com/office/drawing/2014/main" id="{B9898BCB-D212-47FC-8D8C-231C6F47378D}"/>
                </a:ext>
              </a:extLst>
            </p:cNvPr>
            <p:cNvSpPr/>
            <p:nvPr/>
          </p:nvSpPr>
          <p:spPr>
            <a:xfrm>
              <a:off x="928914" y="3302959"/>
              <a:ext cx="261257" cy="261257"/>
            </a:xfrm>
            <a:prstGeom prst="ellipse">
              <a:avLst/>
            </a:prstGeom>
            <a:solidFill>
              <a:srgbClr val="FE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B02C81B2-FFBC-4F0D-87AE-61408D0E76AB}"/>
                </a:ext>
              </a:extLst>
            </p:cNvPr>
            <p:cNvSpPr/>
            <p:nvPr/>
          </p:nvSpPr>
          <p:spPr>
            <a:xfrm>
              <a:off x="1349827" y="3182400"/>
              <a:ext cx="10470698" cy="86177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采用</a:t>
              </a:r>
              <a:r>
                <a:rPr lang="en-US" altLang="zh-CN" dirty="0">
                  <a:latin typeface="微软雅黑" panose="020B0503020204020204" pitchFamily="34" charset="-122"/>
                  <a:ea typeface="微软雅黑" panose="020B0503020204020204" pitchFamily="34" charset="-122"/>
                </a:rPr>
                <a:t>Google Docs</a:t>
              </a:r>
              <a:r>
                <a:rPr lang="zh-CN" altLang="en-US" dirty="0">
                  <a:latin typeface="微软雅黑" panose="020B0503020204020204" pitchFamily="34" charset="-122"/>
                  <a:ea typeface="微软雅黑" panose="020B0503020204020204" pitchFamily="34" charset="-122"/>
                </a:rPr>
                <a:t>之类的应用，用户数据会保存在互联网上的某个位置，可以通过任何一个与互联网相连的终端十分便利地访问和共享这些数据</a:t>
              </a:r>
            </a:p>
          </p:txBody>
        </p:sp>
      </p:grpSp>
      <p:grpSp>
        <p:nvGrpSpPr>
          <p:cNvPr id="25" name="组合 24">
            <a:extLst>
              <a:ext uri="{FF2B5EF4-FFF2-40B4-BE49-F238E27FC236}">
                <a16:creationId xmlns:a16="http://schemas.microsoft.com/office/drawing/2014/main" id="{637D0E97-4D80-444C-8845-2304422E31FB}"/>
              </a:ext>
            </a:extLst>
          </p:cNvPr>
          <p:cNvGrpSpPr/>
          <p:nvPr/>
        </p:nvGrpSpPr>
        <p:grpSpPr>
          <a:xfrm>
            <a:off x="1620610" y="4604303"/>
            <a:ext cx="9618889" cy="646331"/>
            <a:chOff x="928914" y="4249457"/>
            <a:chExt cx="10891611" cy="861775"/>
          </a:xfrm>
        </p:grpSpPr>
        <p:sp>
          <p:nvSpPr>
            <p:cNvPr id="26" name="矩形 25">
              <a:extLst>
                <a:ext uri="{FF2B5EF4-FFF2-40B4-BE49-F238E27FC236}">
                  <a16:creationId xmlns:a16="http://schemas.microsoft.com/office/drawing/2014/main" id="{1B24E415-DC75-4E2A-ABE0-10B59B06F296}"/>
                </a:ext>
              </a:extLst>
            </p:cNvPr>
            <p:cNvSpPr/>
            <p:nvPr/>
          </p:nvSpPr>
          <p:spPr>
            <a:xfrm>
              <a:off x="1349827" y="4249457"/>
              <a:ext cx="10470698" cy="86177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谷歌已经允许第三方在谷歌的云计算中通过</a:t>
              </a:r>
              <a:r>
                <a:rPr lang="en-US" altLang="zh-CN" dirty="0">
                  <a:latin typeface="微软雅黑" panose="020B0503020204020204" pitchFamily="34" charset="-122"/>
                  <a:ea typeface="微软雅黑" panose="020B0503020204020204" pitchFamily="34" charset="-122"/>
                </a:rPr>
                <a:t>Google App Engine</a:t>
              </a:r>
              <a:r>
                <a:rPr lang="zh-CN" altLang="en-US" dirty="0">
                  <a:latin typeface="微软雅黑" panose="020B0503020204020204" pitchFamily="34" charset="-122"/>
                  <a:ea typeface="微软雅黑" panose="020B0503020204020204" pitchFamily="34" charset="-122"/>
                </a:rPr>
                <a:t>运行大型并行应用程序</a:t>
              </a:r>
            </a:p>
          </p:txBody>
        </p:sp>
        <p:sp>
          <p:nvSpPr>
            <p:cNvPr id="27" name="椭圆 26">
              <a:extLst>
                <a:ext uri="{FF2B5EF4-FFF2-40B4-BE49-F238E27FC236}">
                  <a16:creationId xmlns:a16="http://schemas.microsoft.com/office/drawing/2014/main" id="{E3C49503-D601-4301-ACB6-8150A4CCCEE2}"/>
                </a:ext>
              </a:extLst>
            </p:cNvPr>
            <p:cNvSpPr/>
            <p:nvPr/>
          </p:nvSpPr>
          <p:spPr>
            <a:xfrm>
              <a:off x="928914" y="4356535"/>
              <a:ext cx="261257" cy="261257"/>
            </a:xfrm>
            <a:prstGeom prst="ellipse">
              <a:avLst/>
            </a:prstGeom>
            <a:solidFill>
              <a:srgbClr val="2FA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42681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云计算发展现状</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23D99322-5ADA-4028-921E-71F2B8D3C0EA}"/>
              </a:ext>
            </a:extLst>
          </p:cNvPr>
          <p:cNvGrpSpPr/>
          <p:nvPr/>
        </p:nvGrpSpPr>
        <p:grpSpPr>
          <a:xfrm>
            <a:off x="1372958" y="2323198"/>
            <a:ext cx="9686338" cy="646331"/>
            <a:chOff x="928914" y="1310527"/>
            <a:chExt cx="10653486" cy="861775"/>
          </a:xfrm>
        </p:grpSpPr>
        <p:sp>
          <p:nvSpPr>
            <p:cNvPr id="29" name="矩形 28">
              <a:extLst>
                <a:ext uri="{FF2B5EF4-FFF2-40B4-BE49-F238E27FC236}">
                  <a16:creationId xmlns:a16="http://schemas.microsoft.com/office/drawing/2014/main" id="{224750E0-40CE-4119-971F-2A14910D5B28}"/>
                </a:ext>
              </a:extLst>
            </p:cNvPr>
            <p:cNvSpPr/>
            <p:nvPr/>
          </p:nvSpPr>
          <p:spPr>
            <a:xfrm>
              <a:off x="1349829" y="1310527"/>
              <a:ext cx="10232571" cy="86177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微软于</a:t>
              </a:r>
              <a:r>
                <a:rPr lang="en-US" altLang="zh-CN" dirty="0">
                  <a:latin typeface="微软雅黑" panose="020B0503020204020204" pitchFamily="34" charset="-122"/>
                  <a:ea typeface="微软雅黑" panose="020B0503020204020204" pitchFamily="34" charset="-122"/>
                </a:rPr>
                <a:t>2008</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月推出了</a:t>
              </a:r>
              <a:r>
                <a:rPr lang="en-US" altLang="zh-CN" dirty="0">
                  <a:latin typeface="微软雅黑" panose="020B0503020204020204" pitchFamily="34" charset="-122"/>
                  <a:ea typeface="微软雅黑" panose="020B0503020204020204" pitchFamily="34" charset="-122"/>
                </a:rPr>
                <a:t>Windows Azure</a:t>
              </a:r>
              <a:r>
                <a:rPr lang="zh-CN" altLang="en-US" dirty="0">
                  <a:latin typeface="微软雅黑" panose="020B0503020204020204" pitchFamily="34" charset="-122"/>
                  <a:ea typeface="微软雅黑" panose="020B0503020204020204" pitchFamily="34" charset="-122"/>
                </a:rPr>
                <a:t>操作系统。</a:t>
              </a:r>
              <a:r>
                <a:rPr lang="en-US" altLang="zh-CN" dirty="0">
                  <a:latin typeface="微软雅黑" panose="020B0503020204020204" pitchFamily="34" charset="-122"/>
                  <a:ea typeface="微软雅黑" panose="020B0503020204020204" pitchFamily="34" charset="-122"/>
                </a:rPr>
                <a:t>Azure(</a:t>
              </a:r>
              <a:r>
                <a:rPr lang="zh-CN" altLang="en-US" dirty="0">
                  <a:latin typeface="微软雅黑" panose="020B0503020204020204" pitchFamily="34" charset="-122"/>
                  <a:ea typeface="微软雅黑" panose="020B0503020204020204" pitchFamily="34" charset="-122"/>
                </a:rPr>
                <a:t>译为“蓝天”</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是继</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取代</a:t>
              </a:r>
              <a:r>
                <a:rPr lang="en-US" altLang="zh-CN" dirty="0">
                  <a:latin typeface="微软雅黑" panose="020B0503020204020204" pitchFamily="34" charset="-122"/>
                  <a:ea typeface="微软雅黑" panose="020B0503020204020204" pitchFamily="34" charset="-122"/>
                </a:rPr>
                <a:t>DOS</a:t>
              </a:r>
              <a:r>
                <a:rPr lang="zh-CN" altLang="en-US" dirty="0">
                  <a:latin typeface="微软雅黑" panose="020B0503020204020204" pitchFamily="34" charset="-122"/>
                  <a:ea typeface="微软雅黑" panose="020B0503020204020204" pitchFamily="34" charset="-122"/>
                </a:rPr>
                <a:t>之后，微软的又一次颠覆性转型。</a:t>
              </a:r>
            </a:p>
          </p:txBody>
        </p:sp>
        <p:sp>
          <p:nvSpPr>
            <p:cNvPr id="30" name="椭圆 29">
              <a:extLst>
                <a:ext uri="{FF2B5EF4-FFF2-40B4-BE49-F238E27FC236}">
                  <a16:creationId xmlns:a16="http://schemas.microsoft.com/office/drawing/2014/main" id="{BFCFD0E3-8DD9-4554-B962-A8359829BFA6}"/>
                </a:ext>
              </a:extLst>
            </p:cNvPr>
            <p:cNvSpPr/>
            <p:nvPr/>
          </p:nvSpPr>
          <p:spPr>
            <a:xfrm>
              <a:off x="928914" y="1421226"/>
              <a:ext cx="261257" cy="261257"/>
            </a:xfrm>
            <a:prstGeom prst="ellipse">
              <a:avLst/>
            </a:prstGeom>
            <a:solidFill>
              <a:srgbClr val="CB4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78473C12-BBC5-4365-8578-AF0AE0E1A1F7}"/>
              </a:ext>
            </a:extLst>
          </p:cNvPr>
          <p:cNvGrpSpPr/>
          <p:nvPr/>
        </p:nvGrpSpPr>
        <p:grpSpPr>
          <a:xfrm>
            <a:off x="1372958" y="3135482"/>
            <a:ext cx="8197573" cy="369332"/>
            <a:chOff x="928914" y="2563705"/>
            <a:chExt cx="9347731" cy="492443"/>
          </a:xfrm>
        </p:grpSpPr>
        <p:sp>
          <p:nvSpPr>
            <p:cNvPr id="32" name="矩形 31">
              <a:extLst>
                <a:ext uri="{FF2B5EF4-FFF2-40B4-BE49-F238E27FC236}">
                  <a16:creationId xmlns:a16="http://schemas.microsoft.com/office/drawing/2014/main" id="{9B4DE873-4041-4549-ABFA-00CA47F27536}"/>
                </a:ext>
              </a:extLst>
            </p:cNvPr>
            <p:cNvSpPr/>
            <p:nvPr/>
          </p:nvSpPr>
          <p:spPr>
            <a:xfrm>
              <a:off x="1349827" y="2563705"/>
              <a:ext cx="8926818" cy="49244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微软的云平台包括几十万台服务器</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3" name="椭圆 32">
              <a:extLst>
                <a:ext uri="{FF2B5EF4-FFF2-40B4-BE49-F238E27FC236}">
                  <a16:creationId xmlns:a16="http://schemas.microsoft.com/office/drawing/2014/main" id="{416E9F9C-5453-4C6A-AB7F-7A1786B221A0}"/>
                </a:ext>
              </a:extLst>
            </p:cNvPr>
            <p:cNvSpPr/>
            <p:nvPr/>
          </p:nvSpPr>
          <p:spPr>
            <a:xfrm>
              <a:off x="928914" y="2667218"/>
              <a:ext cx="261257" cy="261257"/>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4481C8E0-0254-45D0-B9B3-C0260C50E9FA}"/>
              </a:ext>
            </a:extLst>
          </p:cNvPr>
          <p:cNvGrpSpPr/>
          <p:nvPr/>
        </p:nvGrpSpPr>
        <p:grpSpPr>
          <a:xfrm>
            <a:off x="1372960" y="5114366"/>
            <a:ext cx="9686336" cy="646331"/>
            <a:chOff x="928914" y="5273382"/>
            <a:chExt cx="11045374" cy="861775"/>
          </a:xfrm>
        </p:grpSpPr>
        <p:sp>
          <p:nvSpPr>
            <p:cNvPr id="35" name="矩形 34">
              <a:extLst>
                <a:ext uri="{FF2B5EF4-FFF2-40B4-BE49-F238E27FC236}">
                  <a16:creationId xmlns:a16="http://schemas.microsoft.com/office/drawing/2014/main" id="{2392FD9C-69C2-42AD-8394-5911897F42EE}"/>
                </a:ext>
              </a:extLst>
            </p:cNvPr>
            <p:cNvSpPr/>
            <p:nvPr/>
          </p:nvSpPr>
          <p:spPr>
            <a:xfrm>
              <a:off x="1349829" y="5273382"/>
              <a:ext cx="10624459" cy="86177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在中国，微软</a:t>
              </a:r>
              <a:r>
                <a:rPr lang="en-US" altLang="zh-CN" dirty="0">
                  <a:latin typeface="微软雅黑" panose="020B0503020204020204" pitchFamily="34" charset="-122"/>
                  <a:ea typeface="微软雅黑" panose="020B0503020204020204" pitchFamily="34" charset="-122"/>
                </a:rPr>
                <a:t>2014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27</a:t>
              </a:r>
              <a:r>
                <a:rPr lang="zh-CN" altLang="en-US" dirty="0">
                  <a:latin typeface="微软雅黑" panose="020B0503020204020204" pitchFamily="34" charset="-122"/>
                  <a:ea typeface="微软雅黑" panose="020B0503020204020204" pitchFamily="34" charset="-122"/>
                </a:rPr>
                <a:t>日宣布由世纪互联负责运营的</a:t>
              </a:r>
              <a:r>
                <a:rPr lang="en-US" altLang="zh-CN" dirty="0">
                  <a:latin typeface="微软雅黑" panose="020B0503020204020204" pitchFamily="34" charset="-122"/>
                  <a:ea typeface="微软雅黑" panose="020B0503020204020204" pitchFamily="34" charset="-122"/>
                </a:rPr>
                <a:t>Microsoft Azure</a:t>
              </a:r>
              <a:r>
                <a:rPr lang="zh-CN" altLang="en-US" dirty="0">
                  <a:latin typeface="微软雅黑" panose="020B0503020204020204" pitchFamily="34" charset="-122"/>
                  <a:ea typeface="微软雅黑" panose="020B0503020204020204" pitchFamily="34" charset="-122"/>
                </a:rPr>
                <a:t>公有云服务正式商用，这是国内首个正式商用的国际公有云服务平台。</a:t>
              </a:r>
            </a:p>
          </p:txBody>
        </p:sp>
        <p:sp>
          <p:nvSpPr>
            <p:cNvPr id="36" name="椭圆 35">
              <a:extLst>
                <a:ext uri="{FF2B5EF4-FFF2-40B4-BE49-F238E27FC236}">
                  <a16:creationId xmlns:a16="http://schemas.microsoft.com/office/drawing/2014/main" id="{38F039B0-DC9C-4B18-B3B7-ACA8562AB007}"/>
                </a:ext>
              </a:extLst>
            </p:cNvPr>
            <p:cNvSpPr/>
            <p:nvPr/>
          </p:nvSpPr>
          <p:spPr>
            <a:xfrm>
              <a:off x="928914" y="5349806"/>
              <a:ext cx="261257" cy="261257"/>
            </a:xfrm>
            <a:prstGeom prst="ellipse">
              <a:avLst/>
            </a:prstGeom>
            <a:solidFill>
              <a:srgbClr val="CB4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a16="http://schemas.microsoft.com/office/drawing/2014/main" id="{0A5349FC-F818-48CA-904A-F3E96C9BB688}"/>
              </a:ext>
            </a:extLst>
          </p:cNvPr>
          <p:cNvGrpSpPr/>
          <p:nvPr/>
        </p:nvGrpSpPr>
        <p:grpSpPr>
          <a:xfrm>
            <a:off x="1372959" y="3670767"/>
            <a:ext cx="9551492" cy="369332"/>
            <a:chOff x="928914" y="3182400"/>
            <a:chExt cx="10891611" cy="492443"/>
          </a:xfrm>
        </p:grpSpPr>
        <p:sp>
          <p:nvSpPr>
            <p:cNvPr id="38" name="椭圆 37">
              <a:extLst>
                <a:ext uri="{FF2B5EF4-FFF2-40B4-BE49-F238E27FC236}">
                  <a16:creationId xmlns:a16="http://schemas.microsoft.com/office/drawing/2014/main" id="{DA4C42B4-80C3-4CFB-8581-61499A4AFD0B}"/>
                </a:ext>
              </a:extLst>
            </p:cNvPr>
            <p:cNvSpPr/>
            <p:nvPr/>
          </p:nvSpPr>
          <p:spPr>
            <a:xfrm>
              <a:off x="928914" y="3286164"/>
              <a:ext cx="261257" cy="261257"/>
            </a:xfrm>
            <a:prstGeom prst="ellipse">
              <a:avLst/>
            </a:prstGeom>
            <a:solidFill>
              <a:srgbClr val="5DA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BC0EA597-4238-4ACE-8829-7965F8489995}"/>
                </a:ext>
              </a:extLst>
            </p:cNvPr>
            <p:cNvSpPr/>
            <p:nvPr/>
          </p:nvSpPr>
          <p:spPr>
            <a:xfrm>
              <a:off x="1349827" y="3182400"/>
              <a:ext cx="10470698" cy="49244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Azure</a:t>
              </a:r>
              <a:r>
                <a:rPr lang="zh-CN" altLang="en-US" dirty="0">
                  <a:latin typeface="微软雅黑" panose="020B0503020204020204" pitchFamily="34" charset="-122"/>
                  <a:ea typeface="微软雅黑" panose="020B0503020204020204" pitchFamily="34" charset="-122"/>
                </a:rPr>
                <a:t>的底层是微软全球基础服务系统，由遍布全球的第四代数据中心构成。</a:t>
              </a:r>
            </a:p>
          </p:txBody>
        </p:sp>
      </p:grpSp>
      <p:grpSp>
        <p:nvGrpSpPr>
          <p:cNvPr id="40" name="组合 39">
            <a:extLst>
              <a:ext uri="{FF2B5EF4-FFF2-40B4-BE49-F238E27FC236}">
                <a16:creationId xmlns:a16="http://schemas.microsoft.com/office/drawing/2014/main" id="{F655171A-3612-4847-B776-62B69EEA0DBF}"/>
              </a:ext>
            </a:extLst>
          </p:cNvPr>
          <p:cNvGrpSpPr/>
          <p:nvPr/>
        </p:nvGrpSpPr>
        <p:grpSpPr>
          <a:xfrm>
            <a:off x="1372958" y="4206057"/>
            <a:ext cx="9686337" cy="646331"/>
            <a:chOff x="928914" y="3698759"/>
            <a:chExt cx="10891611" cy="861775"/>
          </a:xfrm>
        </p:grpSpPr>
        <p:sp>
          <p:nvSpPr>
            <p:cNvPr id="41" name="矩形 40">
              <a:extLst>
                <a:ext uri="{FF2B5EF4-FFF2-40B4-BE49-F238E27FC236}">
                  <a16:creationId xmlns:a16="http://schemas.microsoft.com/office/drawing/2014/main" id="{138E2FAF-B207-42D2-AD82-AD7F78DCAC7C}"/>
                </a:ext>
              </a:extLst>
            </p:cNvPr>
            <p:cNvSpPr/>
            <p:nvPr/>
          </p:nvSpPr>
          <p:spPr>
            <a:xfrm>
              <a:off x="1349826" y="3698759"/>
              <a:ext cx="10470699" cy="86177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微软将为</a:t>
              </a:r>
              <a:r>
                <a:rPr lang="en-US" altLang="zh-CN" dirty="0">
                  <a:latin typeface="微软雅黑" panose="020B0503020204020204" pitchFamily="34" charset="-122"/>
                  <a:ea typeface="微软雅黑" panose="020B0503020204020204" pitchFamily="34" charset="-122"/>
                </a:rPr>
                <a:t>Windows Azure</a:t>
              </a:r>
              <a:r>
                <a:rPr lang="zh-CN" altLang="en-US" dirty="0">
                  <a:latin typeface="微软雅黑" panose="020B0503020204020204" pitchFamily="34" charset="-122"/>
                  <a:ea typeface="微软雅黑" panose="020B0503020204020204" pitchFamily="34" charset="-122"/>
                </a:rPr>
                <a:t>用户推出许多新的功能，不但能更简单地将现有的应用程序转移到云中，而且可以加强云托管应用程序的可用服务，充分体现出微软的“云”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端”战略。</a:t>
              </a:r>
            </a:p>
          </p:txBody>
        </p:sp>
        <p:sp>
          <p:nvSpPr>
            <p:cNvPr id="42" name="椭圆 41">
              <a:extLst>
                <a:ext uri="{FF2B5EF4-FFF2-40B4-BE49-F238E27FC236}">
                  <a16:creationId xmlns:a16="http://schemas.microsoft.com/office/drawing/2014/main" id="{A4DE3EF1-1D32-49D5-9AB3-4B2B84546DDA}"/>
                </a:ext>
              </a:extLst>
            </p:cNvPr>
            <p:cNvSpPr/>
            <p:nvPr/>
          </p:nvSpPr>
          <p:spPr>
            <a:xfrm>
              <a:off x="928914" y="3798878"/>
              <a:ext cx="261257" cy="261257"/>
            </a:xfrm>
            <a:prstGeom prst="ellipse">
              <a:avLst/>
            </a:prstGeom>
            <a:solidFill>
              <a:srgbClr val="E4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grpSp>
      <p:pic>
        <p:nvPicPr>
          <p:cNvPr id="43" name="图片 42">
            <a:extLst>
              <a:ext uri="{FF2B5EF4-FFF2-40B4-BE49-F238E27FC236}">
                <a16:creationId xmlns:a16="http://schemas.microsoft.com/office/drawing/2014/main" id="{9C5F742A-4669-453F-823A-50F2F4BA2D74}"/>
              </a:ext>
            </a:extLst>
          </p:cNvPr>
          <p:cNvPicPr>
            <a:picLocks noChangeAspect="1"/>
          </p:cNvPicPr>
          <p:nvPr/>
        </p:nvPicPr>
        <p:blipFill>
          <a:blip r:embed="rId2"/>
          <a:stretch>
            <a:fillRect/>
          </a:stretch>
        </p:blipFill>
        <p:spPr>
          <a:xfrm>
            <a:off x="4248914" y="1024216"/>
            <a:ext cx="3160769" cy="831293"/>
          </a:xfrm>
          <a:prstGeom prst="rect">
            <a:avLst/>
          </a:prstGeom>
        </p:spPr>
      </p:pic>
    </p:spTree>
    <p:extLst>
      <p:ext uri="{BB962C8B-B14F-4D97-AF65-F5344CB8AC3E}">
        <p14:creationId xmlns:p14="http://schemas.microsoft.com/office/powerpoint/2010/main" val="2313233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云计算发展现状</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C4DD4338-DDE4-4EFA-AFC7-26CE9F0B1E81}"/>
              </a:ext>
            </a:extLst>
          </p:cNvPr>
          <p:cNvGrpSpPr/>
          <p:nvPr/>
        </p:nvGrpSpPr>
        <p:grpSpPr>
          <a:xfrm>
            <a:off x="371475" y="1012420"/>
            <a:ext cx="11296649" cy="5564254"/>
            <a:chOff x="457200" y="281326"/>
            <a:chExt cx="9144000" cy="5845580"/>
          </a:xfrm>
        </p:grpSpPr>
        <p:sp>
          <p:nvSpPr>
            <p:cNvPr id="19" name="矩形 18">
              <a:extLst>
                <a:ext uri="{FF2B5EF4-FFF2-40B4-BE49-F238E27FC236}">
                  <a16:creationId xmlns:a16="http://schemas.microsoft.com/office/drawing/2014/main" id="{69548788-BCC3-4851-ADAC-0071CCF522F8}"/>
                </a:ext>
              </a:extLst>
            </p:cNvPr>
            <p:cNvSpPr/>
            <p:nvPr/>
          </p:nvSpPr>
          <p:spPr>
            <a:xfrm>
              <a:off x="457200" y="281326"/>
              <a:ext cx="9144000" cy="7964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3D2A3012-CA79-420D-A229-E16F0103A2E5}"/>
                </a:ext>
              </a:extLst>
            </p:cNvPr>
            <p:cNvPicPr>
              <a:picLocks noChangeAspect="1"/>
            </p:cNvPicPr>
            <p:nvPr/>
          </p:nvPicPr>
          <p:blipFill>
            <a:blip r:embed="rId2"/>
            <a:stretch>
              <a:fillRect/>
            </a:stretch>
          </p:blipFill>
          <p:spPr>
            <a:xfrm>
              <a:off x="7123113" y="4183503"/>
              <a:ext cx="1308273" cy="751268"/>
            </a:xfrm>
            <a:prstGeom prst="rect">
              <a:avLst/>
            </a:prstGeom>
          </p:spPr>
        </p:pic>
        <p:pic>
          <p:nvPicPr>
            <p:cNvPr id="21" name="图片 20">
              <a:extLst>
                <a:ext uri="{FF2B5EF4-FFF2-40B4-BE49-F238E27FC236}">
                  <a16:creationId xmlns:a16="http://schemas.microsoft.com/office/drawing/2014/main" id="{D8127A90-68D6-49CF-B4A0-026C8D70BA41}"/>
                </a:ext>
              </a:extLst>
            </p:cNvPr>
            <p:cNvPicPr>
              <a:picLocks noChangeAspect="1"/>
            </p:cNvPicPr>
            <p:nvPr/>
          </p:nvPicPr>
          <p:blipFill>
            <a:blip r:embed="rId3"/>
            <a:stretch>
              <a:fillRect/>
            </a:stretch>
          </p:blipFill>
          <p:spPr>
            <a:xfrm>
              <a:off x="6874619" y="1583612"/>
              <a:ext cx="1805261" cy="952091"/>
            </a:xfrm>
            <a:prstGeom prst="rect">
              <a:avLst/>
            </a:prstGeom>
          </p:spPr>
        </p:pic>
        <p:pic>
          <p:nvPicPr>
            <p:cNvPr id="22" name="图片 21">
              <a:extLst>
                <a:ext uri="{FF2B5EF4-FFF2-40B4-BE49-F238E27FC236}">
                  <a16:creationId xmlns:a16="http://schemas.microsoft.com/office/drawing/2014/main" id="{DB050E78-3A1D-48A9-B3E3-38CCAD91ED2B}"/>
                </a:ext>
              </a:extLst>
            </p:cNvPr>
            <p:cNvPicPr>
              <a:picLocks noChangeAspect="1"/>
            </p:cNvPicPr>
            <p:nvPr/>
          </p:nvPicPr>
          <p:blipFill>
            <a:blip r:embed="rId4"/>
            <a:stretch>
              <a:fillRect/>
            </a:stretch>
          </p:blipFill>
          <p:spPr>
            <a:xfrm>
              <a:off x="1493224" y="3980146"/>
              <a:ext cx="1120208" cy="1120208"/>
            </a:xfrm>
            <a:prstGeom prst="rect">
              <a:avLst/>
            </a:prstGeom>
          </p:spPr>
        </p:pic>
        <p:sp>
          <p:nvSpPr>
            <p:cNvPr id="23" name="矩形 22">
              <a:extLst>
                <a:ext uri="{FF2B5EF4-FFF2-40B4-BE49-F238E27FC236}">
                  <a16:creationId xmlns:a16="http://schemas.microsoft.com/office/drawing/2014/main" id="{9A1CE7B0-0E08-4068-9A89-8CBC160055B4}"/>
                </a:ext>
              </a:extLst>
            </p:cNvPr>
            <p:cNvSpPr/>
            <p:nvPr/>
          </p:nvSpPr>
          <p:spPr>
            <a:xfrm>
              <a:off x="2859485" y="387144"/>
              <a:ext cx="3803350" cy="614341"/>
            </a:xfrm>
            <a:prstGeom prst="rect">
              <a:avLst/>
            </a:prstGeom>
          </p:spPr>
          <p:txBody>
            <a:bodyPr wrap="none">
              <a:spAutoFit/>
            </a:bodyPr>
            <a:lstStyle/>
            <a:p>
              <a:r>
                <a:rPr lang="zh-CN" altLang="zh-CN" sz="3200" dirty="0">
                  <a:solidFill>
                    <a:prstClr val="white"/>
                  </a:solidFill>
                  <a:latin typeface="微软雅黑" panose="020B0503020204020204" pitchFamily="34" charset="-122"/>
                  <a:ea typeface="微软雅黑" panose="020B0503020204020204" pitchFamily="34" charset="-122"/>
                </a:rPr>
                <a:t>国内</a:t>
              </a:r>
              <a:r>
                <a:rPr lang="zh-CN" altLang="en-US" sz="3200" dirty="0">
                  <a:solidFill>
                    <a:prstClr val="white"/>
                  </a:solidFill>
                  <a:latin typeface="微软雅黑" panose="020B0503020204020204" pitchFamily="34" charset="-122"/>
                  <a:ea typeface="微软雅黑" panose="020B0503020204020204" pitchFamily="34" charset="-122"/>
                </a:rPr>
                <a:t>云计算崛起代表企业</a:t>
              </a:r>
            </a:p>
          </p:txBody>
        </p:sp>
        <p:pic>
          <p:nvPicPr>
            <p:cNvPr id="24" name="图片 23">
              <a:extLst>
                <a:ext uri="{FF2B5EF4-FFF2-40B4-BE49-F238E27FC236}">
                  <a16:creationId xmlns:a16="http://schemas.microsoft.com/office/drawing/2014/main" id="{31B77E8F-C119-4071-8AA2-1C49E490EC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9322" y="4067049"/>
              <a:ext cx="2443598" cy="984178"/>
            </a:xfrm>
            <a:prstGeom prst="rect">
              <a:avLst/>
            </a:prstGeom>
          </p:spPr>
        </p:pic>
        <p:sp>
          <p:nvSpPr>
            <p:cNvPr id="25" name="矩形 24">
              <a:extLst>
                <a:ext uri="{FF2B5EF4-FFF2-40B4-BE49-F238E27FC236}">
                  <a16:creationId xmlns:a16="http://schemas.microsoft.com/office/drawing/2014/main" id="{7C3ADC12-2BB8-41A9-95BE-435F14CC365B}"/>
                </a:ext>
              </a:extLst>
            </p:cNvPr>
            <p:cNvSpPr/>
            <p:nvPr/>
          </p:nvSpPr>
          <p:spPr>
            <a:xfrm>
              <a:off x="6438900" y="2412211"/>
              <a:ext cx="2676700" cy="12266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80CBD1F5-2761-4A68-9715-9605165C1A8B}"/>
                </a:ext>
              </a:extLst>
            </p:cNvPr>
            <p:cNvSpPr/>
            <p:nvPr/>
          </p:nvSpPr>
          <p:spPr>
            <a:xfrm>
              <a:off x="6438900" y="1472635"/>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59184F48-A2D1-4D5F-82DB-DF730111460B}"/>
                </a:ext>
              </a:extLst>
            </p:cNvPr>
            <p:cNvSpPr/>
            <p:nvPr/>
          </p:nvSpPr>
          <p:spPr>
            <a:xfrm>
              <a:off x="6475464" y="2458125"/>
              <a:ext cx="2603572" cy="546239"/>
            </a:xfrm>
            <a:prstGeom prst="rect">
              <a:avLst/>
            </a:prstGeom>
          </p:spPr>
          <p:txBody>
            <a:bodyPr wrap="square">
              <a:spAutoFit/>
            </a:bodyPr>
            <a:lstStyle/>
            <a:p>
              <a:pPr algn="ctr">
                <a:lnSpc>
                  <a:spcPct val="150000"/>
                </a:lnSpc>
              </a:pPr>
              <a:r>
                <a:rPr lang="zh-CN" altLang="en-US" sz="2100" spc="225" dirty="0">
                  <a:solidFill>
                    <a:prstClr val="black">
                      <a:lumMod val="75000"/>
                      <a:lumOff val="25000"/>
                    </a:prstClr>
                  </a:solidFill>
                  <a:latin typeface="微软雅黑" panose="020B0503020204020204" pitchFamily="34" charset="-122"/>
                  <a:ea typeface="微软雅黑" panose="020B0503020204020204" pitchFamily="34" charset="-122"/>
                </a:rPr>
                <a:t>存储服务为特色</a:t>
              </a:r>
            </a:p>
          </p:txBody>
        </p:sp>
        <p:sp>
          <p:nvSpPr>
            <p:cNvPr id="44" name="矩形 43">
              <a:extLst>
                <a:ext uri="{FF2B5EF4-FFF2-40B4-BE49-F238E27FC236}">
                  <a16:creationId xmlns:a16="http://schemas.microsoft.com/office/drawing/2014/main" id="{34732CB3-58A8-4645-A28B-0C870736A953}"/>
                </a:ext>
              </a:extLst>
            </p:cNvPr>
            <p:cNvSpPr/>
            <p:nvPr/>
          </p:nvSpPr>
          <p:spPr>
            <a:xfrm>
              <a:off x="736600" y="2412211"/>
              <a:ext cx="2676700" cy="12266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F04D344D-37FA-4158-AC67-8257C1521E0D}"/>
                </a:ext>
              </a:extLst>
            </p:cNvPr>
            <p:cNvSpPr/>
            <p:nvPr/>
          </p:nvSpPr>
          <p:spPr>
            <a:xfrm>
              <a:off x="736600" y="1472635"/>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9CB37EEC-55BC-4EA7-8FD2-0B222AC3E94C}"/>
                </a:ext>
              </a:extLst>
            </p:cNvPr>
            <p:cNvSpPr/>
            <p:nvPr/>
          </p:nvSpPr>
          <p:spPr>
            <a:xfrm>
              <a:off x="830506" y="2471975"/>
              <a:ext cx="2488888" cy="1055496"/>
            </a:xfrm>
            <a:prstGeom prst="rect">
              <a:avLst/>
            </a:prstGeom>
          </p:spPr>
          <p:txBody>
            <a:bodyPr wrap="square">
              <a:spAutoFit/>
            </a:bodyPr>
            <a:lstStyle/>
            <a:p>
              <a:pPr algn="ctr">
                <a:lnSpc>
                  <a:spcPct val="150000"/>
                </a:lnSpc>
              </a:pPr>
              <a:r>
                <a:rPr lang="zh-CN" altLang="en-US" sz="2100" spc="225" dirty="0">
                  <a:solidFill>
                    <a:prstClr val="black">
                      <a:lumMod val="75000"/>
                      <a:lumOff val="25000"/>
                    </a:prstClr>
                  </a:solidFill>
                  <a:latin typeface="微软雅黑" panose="020B0503020204020204" pitchFamily="34" charset="-122"/>
                  <a:ea typeface="微软雅黑" panose="020B0503020204020204" pitchFamily="34" charset="-122"/>
                </a:rPr>
                <a:t>多处拥有云计算数据中心</a:t>
              </a:r>
            </a:p>
          </p:txBody>
        </p:sp>
        <p:sp>
          <p:nvSpPr>
            <p:cNvPr id="47" name="矩形 46">
              <a:extLst>
                <a:ext uri="{FF2B5EF4-FFF2-40B4-BE49-F238E27FC236}">
                  <a16:creationId xmlns:a16="http://schemas.microsoft.com/office/drawing/2014/main" id="{1706ECDE-1C50-449F-9EF3-0E5E3905D0D0}"/>
                </a:ext>
              </a:extLst>
            </p:cNvPr>
            <p:cNvSpPr/>
            <p:nvPr/>
          </p:nvSpPr>
          <p:spPr>
            <a:xfrm>
              <a:off x="3574388" y="2412211"/>
              <a:ext cx="2676700" cy="12266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21EEF926-5103-4E3D-8715-82CC92CC46CE}"/>
                </a:ext>
              </a:extLst>
            </p:cNvPr>
            <p:cNvSpPr/>
            <p:nvPr/>
          </p:nvSpPr>
          <p:spPr>
            <a:xfrm>
              <a:off x="3574388" y="1472635"/>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45E497C9-B04E-4207-BF15-B93375B4C75D}"/>
                </a:ext>
              </a:extLst>
            </p:cNvPr>
            <p:cNvSpPr/>
            <p:nvPr/>
          </p:nvSpPr>
          <p:spPr>
            <a:xfrm>
              <a:off x="3678478" y="2471975"/>
              <a:ext cx="2572610" cy="546239"/>
            </a:xfrm>
            <a:prstGeom prst="rect">
              <a:avLst/>
            </a:prstGeom>
          </p:spPr>
          <p:txBody>
            <a:bodyPr wrap="square">
              <a:spAutoFit/>
            </a:bodyPr>
            <a:lstStyle/>
            <a:p>
              <a:pPr algn="ctr">
                <a:lnSpc>
                  <a:spcPct val="150000"/>
                </a:lnSpc>
              </a:pPr>
              <a:endParaRPr lang="zh-CN" altLang="en-US" sz="2100" spc="225"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2DD16F69-2E2D-4E47-A019-1CD8D8CFCF23}"/>
                </a:ext>
              </a:extLst>
            </p:cNvPr>
            <p:cNvPicPr>
              <a:picLocks noChangeAspect="1"/>
            </p:cNvPicPr>
            <p:nvPr/>
          </p:nvPicPr>
          <p:blipFill rotWithShape="1">
            <a:blip r:embed="rId6"/>
            <a:srcRect t="11818" b="24225"/>
            <a:stretch/>
          </p:blipFill>
          <p:spPr>
            <a:xfrm>
              <a:off x="827732" y="1635014"/>
              <a:ext cx="2588495" cy="722543"/>
            </a:xfrm>
            <a:prstGeom prst="rect">
              <a:avLst/>
            </a:prstGeom>
          </p:spPr>
        </p:pic>
        <p:sp>
          <p:nvSpPr>
            <p:cNvPr id="51" name="矩形 50">
              <a:extLst>
                <a:ext uri="{FF2B5EF4-FFF2-40B4-BE49-F238E27FC236}">
                  <a16:creationId xmlns:a16="http://schemas.microsoft.com/office/drawing/2014/main" id="{574E81E4-7879-4788-8E87-35E89AD01DBB}"/>
                </a:ext>
              </a:extLst>
            </p:cNvPr>
            <p:cNvSpPr/>
            <p:nvPr/>
          </p:nvSpPr>
          <p:spPr>
            <a:xfrm>
              <a:off x="6438900" y="4941813"/>
              <a:ext cx="2676700" cy="11850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D0C89595-EAB4-4261-9FA9-4E95F1A42DE8}"/>
                </a:ext>
              </a:extLst>
            </p:cNvPr>
            <p:cNvSpPr/>
            <p:nvPr/>
          </p:nvSpPr>
          <p:spPr>
            <a:xfrm>
              <a:off x="6438900" y="4002237"/>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E365F8DE-AD88-46B9-A302-54BD4B83A695}"/>
                </a:ext>
              </a:extLst>
            </p:cNvPr>
            <p:cNvSpPr/>
            <p:nvPr/>
          </p:nvSpPr>
          <p:spPr>
            <a:xfrm>
              <a:off x="6475464" y="4987727"/>
              <a:ext cx="2603572" cy="546239"/>
            </a:xfrm>
            <a:prstGeom prst="rect">
              <a:avLst/>
            </a:prstGeom>
          </p:spPr>
          <p:txBody>
            <a:bodyPr wrap="square">
              <a:spAutoFit/>
            </a:bodyPr>
            <a:lstStyle/>
            <a:p>
              <a:pPr algn="ctr">
                <a:lnSpc>
                  <a:spcPct val="150000"/>
                </a:lnSpc>
              </a:pPr>
              <a:r>
                <a:rPr lang="zh-CN" altLang="en-US" sz="2100" spc="225" dirty="0">
                  <a:solidFill>
                    <a:prstClr val="black">
                      <a:lumMod val="75000"/>
                      <a:lumOff val="25000"/>
                    </a:prstClr>
                  </a:solidFill>
                  <a:latin typeface="微软雅黑" panose="020B0503020204020204" pitchFamily="34" charset="-122"/>
                  <a:ea typeface="微软雅黑" panose="020B0503020204020204" pitchFamily="34" charset="-122"/>
                </a:rPr>
                <a:t>游戏托管为特色</a:t>
              </a:r>
            </a:p>
          </p:txBody>
        </p:sp>
        <p:sp>
          <p:nvSpPr>
            <p:cNvPr id="54" name="矩形 53">
              <a:extLst>
                <a:ext uri="{FF2B5EF4-FFF2-40B4-BE49-F238E27FC236}">
                  <a16:creationId xmlns:a16="http://schemas.microsoft.com/office/drawing/2014/main" id="{0AEE9421-51AA-4582-BD84-34A72A76390B}"/>
                </a:ext>
              </a:extLst>
            </p:cNvPr>
            <p:cNvSpPr/>
            <p:nvPr/>
          </p:nvSpPr>
          <p:spPr>
            <a:xfrm>
              <a:off x="736600" y="4941813"/>
              <a:ext cx="2676700" cy="11850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1C525A5A-E387-4412-B67D-2D3B1888FCBC}"/>
                </a:ext>
              </a:extLst>
            </p:cNvPr>
            <p:cNvSpPr/>
            <p:nvPr/>
          </p:nvSpPr>
          <p:spPr>
            <a:xfrm>
              <a:off x="736600" y="4002237"/>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9A304D79-112E-421A-AFFE-6F75C2870566}"/>
                </a:ext>
              </a:extLst>
            </p:cNvPr>
            <p:cNvSpPr/>
            <p:nvPr/>
          </p:nvSpPr>
          <p:spPr>
            <a:xfrm>
              <a:off x="1109689" y="5001577"/>
              <a:ext cx="2028979" cy="1055496"/>
            </a:xfrm>
            <a:prstGeom prst="rect">
              <a:avLst/>
            </a:prstGeom>
          </p:spPr>
          <p:txBody>
            <a:bodyPr wrap="square">
              <a:spAutoFit/>
            </a:bodyPr>
            <a:lstStyle/>
            <a:p>
              <a:pPr algn="ctr">
                <a:lnSpc>
                  <a:spcPct val="150000"/>
                </a:lnSpc>
              </a:pPr>
              <a:r>
                <a:rPr lang="zh-CN" altLang="en-US" sz="2100" spc="225" dirty="0">
                  <a:solidFill>
                    <a:prstClr val="black">
                      <a:lumMod val="75000"/>
                      <a:lumOff val="25000"/>
                    </a:prstClr>
                  </a:solidFill>
                  <a:latin typeface="微软雅黑" panose="020B0503020204020204" pitchFamily="34" charset="-122"/>
                  <a:ea typeface="微软雅黑" panose="020B0503020204020204" pitchFamily="34" charset="-122"/>
                </a:rPr>
                <a:t>提供类似</a:t>
              </a:r>
              <a:r>
                <a:rPr lang="en-US" altLang="zh-CN" sz="2100" spc="225" dirty="0">
                  <a:solidFill>
                    <a:prstClr val="black">
                      <a:lumMod val="75000"/>
                      <a:lumOff val="25000"/>
                    </a:prstClr>
                  </a:solidFill>
                  <a:latin typeface="微软雅黑" panose="020B0503020204020204" pitchFamily="34" charset="-122"/>
                  <a:ea typeface="微软雅黑" panose="020B0503020204020204" pitchFamily="34" charset="-122"/>
                </a:rPr>
                <a:t>AWS</a:t>
              </a:r>
              <a:r>
                <a:rPr lang="zh-CN" altLang="en-US" sz="2100" spc="225" dirty="0">
                  <a:solidFill>
                    <a:prstClr val="black">
                      <a:lumMod val="75000"/>
                      <a:lumOff val="25000"/>
                    </a:prstClr>
                  </a:solidFill>
                  <a:latin typeface="微软雅黑" panose="020B0503020204020204" pitchFamily="34" charset="-122"/>
                  <a:ea typeface="微软雅黑" panose="020B0503020204020204" pitchFamily="34" charset="-122"/>
                </a:rPr>
                <a:t>服务</a:t>
              </a:r>
            </a:p>
          </p:txBody>
        </p:sp>
        <p:sp>
          <p:nvSpPr>
            <p:cNvPr id="57" name="矩形 56">
              <a:extLst>
                <a:ext uri="{FF2B5EF4-FFF2-40B4-BE49-F238E27FC236}">
                  <a16:creationId xmlns:a16="http://schemas.microsoft.com/office/drawing/2014/main" id="{2A10292B-2D49-43FD-A67C-3341EBBCC544}"/>
                </a:ext>
              </a:extLst>
            </p:cNvPr>
            <p:cNvSpPr/>
            <p:nvPr/>
          </p:nvSpPr>
          <p:spPr>
            <a:xfrm>
              <a:off x="3574388" y="4941813"/>
              <a:ext cx="2676700" cy="11850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1BF39C2-BD79-4E01-81ED-575F75BF199D}"/>
                </a:ext>
              </a:extLst>
            </p:cNvPr>
            <p:cNvSpPr/>
            <p:nvPr/>
          </p:nvSpPr>
          <p:spPr>
            <a:xfrm>
              <a:off x="3574388" y="4002237"/>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3D8D0103-8AF4-401B-8AFA-A54655DC321B}"/>
                </a:ext>
              </a:extLst>
            </p:cNvPr>
            <p:cNvSpPr/>
            <p:nvPr/>
          </p:nvSpPr>
          <p:spPr>
            <a:xfrm>
              <a:off x="3678478" y="5001577"/>
              <a:ext cx="2572610" cy="1061829"/>
            </a:xfrm>
            <a:prstGeom prst="rect">
              <a:avLst/>
            </a:prstGeom>
          </p:spPr>
          <p:txBody>
            <a:bodyPr wrap="square">
              <a:spAutoFit/>
            </a:bodyPr>
            <a:lstStyle/>
            <a:p>
              <a:pPr algn="ctr">
                <a:lnSpc>
                  <a:spcPct val="150000"/>
                </a:lnSpc>
              </a:pPr>
              <a:r>
                <a:rPr lang="zh-CN" altLang="en-US" sz="2100" spc="225" dirty="0">
                  <a:solidFill>
                    <a:prstClr val="black">
                      <a:lumMod val="75000"/>
                      <a:lumOff val="25000"/>
                    </a:prstClr>
                  </a:solidFill>
                  <a:latin typeface="微软雅黑" panose="020B0503020204020204" pitchFamily="34" charset="-122"/>
                  <a:ea typeface="微软雅黑" panose="020B0503020204020204" pitchFamily="34" charset="-122"/>
                </a:rPr>
                <a:t>专门支撑智能硬件大数据免费托管</a:t>
              </a:r>
            </a:p>
          </p:txBody>
        </p:sp>
      </p:grpSp>
      <p:pic>
        <p:nvPicPr>
          <p:cNvPr id="5122" name="Picture 2" descr="华为云IaaS市场排名中国前三、全球前六，增速全球最快| 美通社-美通社PR-Newswire">
            <a:extLst>
              <a:ext uri="{FF2B5EF4-FFF2-40B4-BE49-F238E27FC236}">
                <a16:creationId xmlns:a16="http://schemas.microsoft.com/office/drawing/2014/main" id="{77F7A1F4-1E1E-4014-81EB-0916A3CCBF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837" t="34944" r="18200" b="32457"/>
          <a:stretch/>
        </p:blipFill>
        <p:spPr bwMode="auto">
          <a:xfrm>
            <a:off x="4565401" y="2300960"/>
            <a:ext cx="2368799" cy="729848"/>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a:extLst>
              <a:ext uri="{FF2B5EF4-FFF2-40B4-BE49-F238E27FC236}">
                <a16:creationId xmlns:a16="http://schemas.microsoft.com/office/drawing/2014/main" id="{1924E7BE-88D2-4EAD-A06B-E4FEECBC114C}"/>
              </a:ext>
            </a:extLst>
          </p:cNvPr>
          <p:cNvSpPr/>
          <p:nvPr/>
        </p:nvSpPr>
        <p:spPr>
          <a:xfrm>
            <a:off x="4139502" y="3092501"/>
            <a:ext cx="3216496" cy="1004699"/>
          </a:xfrm>
          <a:prstGeom prst="rect">
            <a:avLst/>
          </a:prstGeom>
        </p:spPr>
        <p:txBody>
          <a:bodyPr wrap="square">
            <a:spAutoFit/>
          </a:bodyPr>
          <a:lstStyle/>
          <a:p>
            <a:pPr algn="ctr">
              <a:lnSpc>
                <a:spcPct val="150000"/>
              </a:lnSpc>
            </a:pPr>
            <a:r>
              <a:rPr lang="zh-CN" altLang="en-US" sz="2100" spc="225" dirty="0">
                <a:solidFill>
                  <a:prstClr val="black">
                    <a:lumMod val="75000"/>
                    <a:lumOff val="25000"/>
                  </a:prstClr>
                </a:solidFill>
                <a:latin typeface="微软雅黑" panose="020B0503020204020204" pitchFamily="34" charset="-122"/>
                <a:ea typeface="微软雅黑" panose="020B0503020204020204" pitchFamily="34" charset="-122"/>
              </a:rPr>
              <a:t>全系列云计算产品，包括电信云</a:t>
            </a:r>
          </a:p>
        </p:txBody>
      </p:sp>
    </p:spTree>
    <p:extLst>
      <p:ext uri="{BB962C8B-B14F-4D97-AF65-F5344CB8AC3E}">
        <p14:creationId xmlns:p14="http://schemas.microsoft.com/office/powerpoint/2010/main" val="137353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云计算实现机制</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98288A80-BF1B-4956-B948-6CE249ABFA8E}"/>
              </a:ext>
            </a:extLst>
          </p:cNvPr>
          <p:cNvGrpSpPr/>
          <p:nvPr/>
        </p:nvGrpSpPr>
        <p:grpSpPr>
          <a:xfrm>
            <a:off x="887016" y="1206962"/>
            <a:ext cx="10542984" cy="5098588"/>
            <a:chOff x="509587" y="769257"/>
            <a:chExt cx="11172825" cy="5696835"/>
          </a:xfrm>
        </p:grpSpPr>
        <p:sp>
          <p:nvSpPr>
            <p:cNvPr id="33" name="圆角矩形 9">
              <a:extLst>
                <a:ext uri="{FF2B5EF4-FFF2-40B4-BE49-F238E27FC236}">
                  <a16:creationId xmlns:a16="http://schemas.microsoft.com/office/drawing/2014/main" id="{6ED08C8B-F53C-4EE4-8720-5A37B4FB36FC}"/>
                </a:ext>
              </a:extLst>
            </p:cNvPr>
            <p:cNvSpPr/>
            <p:nvPr/>
          </p:nvSpPr>
          <p:spPr>
            <a:xfrm>
              <a:off x="509587" y="769257"/>
              <a:ext cx="11172825" cy="1433289"/>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4" name="圆角矩形 10">
              <a:extLst>
                <a:ext uri="{FF2B5EF4-FFF2-40B4-BE49-F238E27FC236}">
                  <a16:creationId xmlns:a16="http://schemas.microsoft.com/office/drawing/2014/main" id="{FC005FC1-8C83-447F-8FF6-5387BE367B7C}"/>
                </a:ext>
              </a:extLst>
            </p:cNvPr>
            <p:cNvSpPr/>
            <p:nvPr/>
          </p:nvSpPr>
          <p:spPr>
            <a:xfrm>
              <a:off x="509587" y="2335896"/>
              <a:ext cx="11172825" cy="2401242"/>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5" name="圆角矩形 11">
              <a:extLst>
                <a:ext uri="{FF2B5EF4-FFF2-40B4-BE49-F238E27FC236}">
                  <a16:creationId xmlns:a16="http://schemas.microsoft.com/office/drawing/2014/main" id="{7144632D-2264-44EF-BA45-DB41D0F49E53}"/>
                </a:ext>
              </a:extLst>
            </p:cNvPr>
            <p:cNvSpPr/>
            <p:nvPr/>
          </p:nvSpPr>
          <p:spPr>
            <a:xfrm>
              <a:off x="509587" y="4862807"/>
              <a:ext cx="11172825" cy="738185"/>
            </a:xfrm>
            <a:prstGeom prst="roundRect">
              <a:avLst>
                <a:gd name="adj" fmla="val 20248"/>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6" name="圆角矩形 12">
              <a:extLst>
                <a:ext uri="{FF2B5EF4-FFF2-40B4-BE49-F238E27FC236}">
                  <a16:creationId xmlns:a16="http://schemas.microsoft.com/office/drawing/2014/main" id="{620BCA58-91A3-4685-B72D-65E0CDC9EA87}"/>
                </a:ext>
              </a:extLst>
            </p:cNvPr>
            <p:cNvSpPr/>
            <p:nvPr/>
          </p:nvSpPr>
          <p:spPr>
            <a:xfrm>
              <a:off x="509587" y="5741877"/>
              <a:ext cx="11172825" cy="724215"/>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7" name="圆角矩形 13">
              <a:extLst>
                <a:ext uri="{FF2B5EF4-FFF2-40B4-BE49-F238E27FC236}">
                  <a16:creationId xmlns:a16="http://schemas.microsoft.com/office/drawing/2014/main" id="{E40703D5-C470-4E02-A1B0-9ED5A043FC5B}"/>
                </a:ext>
              </a:extLst>
            </p:cNvPr>
            <p:cNvSpPr/>
            <p:nvPr/>
          </p:nvSpPr>
          <p:spPr>
            <a:xfrm>
              <a:off x="661988" y="1486327"/>
              <a:ext cx="202519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服务接口</a:t>
              </a:r>
            </a:p>
          </p:txBody>
        </p:sp>
        <p:sp>
          <p:nvSpPr>
            <p:cNvPr id="38" name="圆角矩形 14">
              <a:extLst>
                <a:ext uri="{FF2B5EF4-FFF2-40B4-BE49-F238E27FC236}">
                  <a16:creationId xmlns:a16="http://schemas.microsoft.com/office/drawing/2014/main" id="{B67D8A29-FA3E-40B9-ADFE-FFA26519E712}"/>
                </a:ext>
              </a:extLst>
            </p:cNvPr>
            <p:cNvSpPr/>
            <p:nvPr/>
          </p:nvSpPr>
          <p:spPr>
            <a:xfrm>
              <a:off x="2839586" y="1479896"/>
              <a:ext cx="205694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服务注册</a:t>
              </a:r>
            </a:p>
          </p:txBody>
        </p:sp>
        <p:sp>
          <p:nvSpPr>
            <p:cNvPr id="39" name="圆角矩形 15">
              <a:extLst>
                <a:ext uri="{FF2B5EF4-FFF2-40B4-BE49-F238E27FC236}">
                  <a16:creationId xmlns:a16="http://schemas.microsoft.com/office/drawing/2014/main" id="{845A2979-2F04-4896-9029-705913E61479}"/>
                </a:ext>
              </a:extLst>
            </p:cNvPr>
            <p:cNvSpPr/>
            <p:nvPr/>
          </p:nvSpPr>
          <p:spPr>
            <a:xfrm>
              <a:off x="5048931" y="1486327"/>
              <a:ext cx="206692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服务查找</a:t>
              </a:r>
            </a:p>
          </p:txBody>
        </p:sp>
        <p:sp>
          <p:nvSpPr>
            <p:cNvPr id="40" name="圆角矩形 16">
              <a:extLst>
                <a:ext uri="{FF2B5EF4-FFF2-40B4-BE49-F238E27FC236}">
                  <a16:creationId xmlns:a16="http://schemas.microsoft.com/office/drawing/2014/main" id="{B070CB54-E122-4D4A-9C50-33D6EB9F9F38}"/>
                </a:ext>
              </a:extLst>
            </p:cNvPr>
            <p:cNvSpPr/>
            <p:nvPr/>
          </p:nvSpPr>
          <p:spPr>
            <a:xfrm>
              <a:off x="7268256" y="1486327"/>
              <a:ext cx="206692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服务访问</a:t>
              </a:r>
            </a:p>
          </p:txBody>
        </p:sp>
        <p:sp>
          <p:nvSpPr>
            <p:cNvPr id="41" name="圆角矩形 17">
              <a:extLst>
                <a:ext uri="{FF2B5EF4-FFF2-40B4-BE49-F238E27FC236}">
                  <a16:creationId xmlns:a16="http://schemas.microsoft.com/office/drawing/2014/main" id="{5833D124-36BE-42C2-88E5-5F777D06D612}"/>
                </a:ext>
              </a:extLst>
            </p:cNvPr>
            <p:cNvSpPr/>
            <p:nvPr/>
          </p:nvSpPr>
          <p:spPr>
            <a:xfrm>
              <a:off x="9487581" y="1486327"/>
              <a:ext cx="2056946"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服务工作流</a:t>
              </a:r>
            </a:p>
          </p:txBody>
        </p:sp>
        <p:sp>
          <p:nvSpPr>
            <p:cNvPr id="42" name="文本框 41">
              <a:extLst>
                <a:ext uri="{FF2B5EF4-FFF2-40B4-BE49-F238E27FC236}">
                  <a16:creationId xmlns:a16="http://schemas.microsoft.com/office/drawing/2014/main" id="{493E816E-5803-40BC-86DF-BAB4198C2A2C}"/>
                </a:ext>
              </a:extLst>
            </p:cNvPr>
            <p:cNvSpPr txBox="1"/>
            <p:nvPr/>
          </p:nvSpPr>
          <p:spPr>
            <a:xfrm>
              <a:off x="5208371" y="903189"/>
              <a:ext cx="1437429" cy="412668"/>
            </a:xfrm>
            <a:prstGeom prst="rect">
              <a:avLst/>
            </a:prstGeom>
            <a:noFill/>
          </p:spPr>
          <p:txBody>
            <a:bodyPr wrap="none" rtlCol="0">
              <a:spAutoFit/>
            </a:bodyPr>
            <a:lstStyle/>
            <a:p>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SOA</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构建层</a:t>
              </a:r>
            </a:p>
          </p:txBody>
        </p:sp>
        <p:sp>
          <p:nvSpPr>
            <p:cNvPr id="43" name="文本框 42">
              <a:extLst>
                <a:ext uri="{FF2B5EF4-FFF2-40B4-BE49-F238E27FC236}">
                  <a16:creationId xmlns:a16="http://schemas.microsoft.com/office/drawing/2014/main" id="{D6D1AD1D-6B73-492F-AD9C-5F84F62B3B78}"/>
                </a:ext>
              </a:extLst>
            </p:cNvPr>
            <p:cNvSpPr txBox="1"/>
            <p:nvPr/>
          </p:nvSpPr>
          <p:spPr>
            <a:xfrm>
              <a:off x="5091112" y="2371740"/>
              <a:ext cx="1663432" cy="412668"/>
            </a:xfrm>
            <a:prstGeom prst="rect">
              <a:avLst/>
            </a:prstGeom>
            <a:noFill/>
          </p:spPr>
          <p:txBody>
            <a:bodyPr wrap="none" rtlCol="0">
              <a:spAutoFit/>
            </a:bodyPr>
            <a:lstStyle/>
            <a:p>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管理中间件层</a:t>
              </a:r>
            </a:p>
          </p:txBody>
        </p:sp>
        <p:sp>
          <p:nvSpPr>
            <p:cNvPr id="60" name="圆角矩形 20">
              <a:extLst>
                <a:ext uri="{FF2B5EF4-FFF2-40B4-BE49-F238E27FC236}">
                  <a16:creationId xmlns:a16="http://schemas.microsoft.com/office/drawing/2014/main" id="{156C5BCE-A8BF-4F4A-B588-77FA2B29CEAA}"/>
                </a:ext>
              </a:extLst>
            </p:cNvPr>
            <p:cNvSpPr/>
            <p:nvPr/>
          </p:nvSpPr>
          <p:spPr>
            <a:xfrm>
              <a:off x="661988" y="2866797"/>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62" name="圆角矩形 21">
              <a:extLst>
                <a:ext uri="{FF2B5EF4-FFF2-40B4-BE49-F238E27FC236}">
                  <a16:creationId xmlns:a16="http://schemas.microsoft.com/office/drawing/2014/main" id="{0AF8325C-EF2E-4FE9-B2DA-6B9749BF38E1}"/>
                </a:ext>
              </a:extLst>
            </p:cNvPr>
            <p:cNvSpPr/>
            <p:nvPr/>
          </p:nvSpPr>
          <p:spPr>
            <a:xfrm>
              <a:off x="3902755" y="2917597"/>
              <a:ext cx="1783254"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用户环境配置</a:t>
              </a:r>
            </a:p>
          </p:txBody>
        </p:sp>
        <p:sp>
          <p:nvSpPr>
            <p:cNvPr id="63" name="圆角矩形 22">
              <a:extLst>
                <a:ext uri="{FF2B5EF4-FFF2-40B4-BE49-F238E27FC236}">
                  <a16:creationId xmlns:a16="http://schemas.microsoft.com/office/drawing/2014/main" id="{BE07E5D4-88B6-4D00-A55A-7F14F5E7E58D}"/>
                </a:ext>
              </a:extLst>
            </p:cNvPr>
            <p:cNvSpPr/>
            <p:nvPr/>
          </p:nvSpPr>
          <p:spPr>
            <a:xfrm>
              <a:off x="2103522"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计算资源池</a:t>
              </a:r>
            </a:p>
          </p:txBody>
        </p:sp>
        <p:sp>
          <p:nvSpPr>
            <p:cNvPr id="64" name="圆角矩形 23">
              <a:extLst>
                <a:ext uri="{FF2B5EF4-FFF2-40B4-BE49-F238E27FC236}">
                  <a16:creationId xmlns:a16="http://schemas.microsoft.com/office/drawing/2014/main" id="{188CAC7D-1C10-495C-943D-31A71662A37F}"/>
                </a:ext>
              </a:extLst>
            </p:cNvPr>
            <p:cNvSpPr/>
            <p:nvPr/>
          </p:nvSpPr>
          <p:spPr>
            <a:xfrm>
              <a:off x="4017947"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存储资源池</a:t>
              </a:r>
            </a:p>
          </p:txBody>
        </p:sp>
        <p:sp>
          <p:nvSpPr>
            <p:cNvPr id="65" name="圆角矩形 24">
              <a:extLst>
                <a:ext uri="{FF2B5EF4-FFF2-40B4-BE49-F238E27FC236}">
                  <a16:creationId xmlns:a16="http://schemas.microsoft.com/office/drawing/2014/main" id="{A64312A0-ED90-489B-91ED-2DED6A4060C2}"/>
                </a:ext>
              </a:extLst>
            </p:cNvPr>
            <p:cNvSpPr/>
            <p:nvPr/>
          </p:nvSpPr>
          <p:spPr>
            <a:xfrm>
              <a:off x="5916224"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网络资源池</a:t>
              </a:r>
            </a:p>
          </p:txBody>
        </p:sp>
        <p:sp>
          <p:nvSpPr>
            <p:cNvPr id="66" name="圆角矩形 25">
              <a:extLst>
                <a:ext uri="{FF2B5EF4-FFF2-40B4-BE49-F238E27FC236}">
                  <a16:creationId xmlns:a16="http://schemas.microsoft.com/office/drawing/2014/main" id="{6FCBE5C8-B613-4C67-A7DD-6FD12C6294B6}"/>
                </a:ext>
              </a:extLst>
            </p:cNvPr>
            <p:cNvSpPr/>
            <p:nvPr/>
          </p:nvSpPr>
          <p:spPr>
            <a:xfrm>
              <a:off x="7830649" y="4921682"/>
              <a:ext cx="183657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数据资源池</a:t>
              </a:r>
            </a:p>
          </p:txBody>
        </p:sp>
        <p:sp>
          <p:nvSpPr>
            <p:cNvPr id="67" name="圆角矩形 28">
              <a:extLst>
                <a:ext uri="{FF2B5EF4-FFF2-40B4-BE49-F238E27FC236}">
                  <a16:creationId xmlns:a16="http://schemas.microsoft.com/office/drawing/2014/main" id="{095E195C-70B9-4DD4-9279-28EAADBF1F90}"/>
                </a:ext>
              </a:extLst>
            </p:cNvPr>
            <p:cNvSpPr/>
            <p:nvPr/>
          </p:nvSpPr>
          <p:spPr>
            <a:xfrm>
              <a:off x="9733802" y="4921682"/>
              <a:ext cx="183657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软件资源池</a:t>
              </a:r>
            </a:p>
          </p:txBody>
        </p:sp>
        <p:sp>
          <p:nvSpPr>
            <p:cNvPr id="68" name="圆角矩形 31">
              <a:extLst>
                <a:ext uri="{FF2B5EF4-FFF2-40B4-BE49-F238E27FC236}">
                  <a16:creationId xmlns:a16="http://schemas.microsoft.com/office/drawing/2014/main" id="{78C7AA84-8848-41CC-A81D-C832BA28A944}"/>
                </a:ext>
              </a:extLst>
            </p:cNvPr>
            <p:cNvSpPr/>
            <p:nvPr/>
          </p:nvSpPr>
          <p:spPr>
            <a:xfrm>
              <a:off x="2337084" y="5799242"/>
              <a:ext cx="156567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计算机</a:t>
              </a:r>
            </a:p>
          </p:txBody>
        </p:sp>
        <p:sp>
          <p:nvSpPr>
            <p:cNvPr id="69" name="圆角矩形 32">
              <a:extLst>
                <a:ext uri="{FF2B5EF4-FFF2-40B4-BE49-F238E27FC236}">
                  <a16:creationId xmlns:a16="http://schemas.microsoft.com/office/drawing/2014/main" id="{27A6E377-228D-4341-86AB-638C0EDD0726}"/>
                </a:ext>
              </a:extLst>
            </p:cNvPr>
            <p:cNvSpPr/>
            <p:nvPr/>
          </p:nvSpPr>
          <p:spPr>
            <a:xfrm>
              <a:off x="4066479" y="5799242"/>
              <a:ext cx="1750787"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存储器</a:t>
              </a:r>
            </a:p>
          </p:txBody>
        </p:sp>
        <p:sp>
          <p:nvSpPr>
            <p:cNvPr id="70" name="圆角矩形 33">
              <a:extLst>
                <a:ext uri="{FF2B5EF4-FFF2-40B4-BE49-F238E27FC236}">
                  <a16:creationId xmlns:a16="http://schemas.microsoft.com/office/drawing/2014/main" id="{F0DFD39C-9E13-4A8C-85DF-84FF4148B75E}"/>
                </a:ext>
              </a:extLst>
            </p:cNvPr>
            <p:cNvSpPr/>
            <p:nvPr/>
          </p:nvSpPr>
          <p:spPr>
            <a:xfrm>
              <a:off x="5980990" y="5799242"/>
              <a:ext cx="2052407"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网络设施</a:t>
              </a:r>
            </a:p>
          </p:txBody>
        </p:sp>
        <p:sp>
          <p:nvSpPr>
            <p:cNvPr id="71" name="圆角矩形 34">
              <a:extLst>
                <a:ext uri="{FF2B5EF4-FFF2-40B4-BE49-F238E27FC236}">
                  <a16:creationId xmlns:a16="http://schemas.microsoft.com/office/drawing/2014/main" id="{975AD8C1-06EC-4523-8BB7-06770CC3DB8A}"/>
                </a:ext>
              </a:extLst>
            </p:cNvPr>
            <p:cNvSpPr/>
            <p:nvPr/>
          </p:nvSpPr>
          <p:spPr>
            <a:xfrm>
              <a:off x="8196667" y="5799242"/>
              <a:ext cx="163739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数据库</a:t>
              </a:r>
            </a:p>
          </p:txBody>
        </p:sp>
        <p:sp>
          <p:nvSpPr>
            <p:cNvPr id="72" name="圆角矩形 35">
              <a:extLst>
                <a:ext uri="{FF2B5EF4-FFF2-40B4-BE49-F238E27FC236}">
                  <a16:creationId xmlns:a16="http://schemas.microsoft.com/office/drawing/2014/main" id="{1BF6C45A-FF12-4609-A8C4-EF363902209C}"/>
                </a:ext>
              </a:extLst>
            </p:cNvPr>
            <p:cNvSpPr/>
            <p:nvPr/>
          </p:nvSpPr>
          <p:spPr>
            <a:xfrm>
              <a:off x="9997328" y="5799242"/>
              <a:ext cx="157305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rPr>
                <a:t>软件</a:t>
              </a:r>
            </a:p>
          </p:txBody>
        </p:sp>
        <p:sp>
          <p:nvSpPr>
            <p:cNvPr id="73" name="圆角矩形 36">
              <a:extLst>
                <a:ext uri="{FF2B5EF4-FFF2-40B4-BE49-F238E27FC236}">
                  <a16:creationId xmlns:a16="http://schemas.microsoft.com/office/drawing/2014/main" id="{0B6244F5-7717-46B9-AD1E-DD10F58804D4}"/>
                </a:ext>
              </a:extLst>
            </p:cNvPr>
            <p:cNvSpPr/>
            <p:nvPr/>
          </p:nvSpPr>
          <p:spPr>
            <a:xfrm>
              <a:off x="661988" y="3488972"/>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74" name="圆角矩形 37">
              <a:extLst>
                <a:ext uri="{FF2B5EF4-FFF2-40B4-BE49-F238E27FC236}">
                  <a16:creationId xmlns:a16="http://schemas.microsoft.com/office/drawing/2014/main" id="{0B2AD60B-46F3-4F29-8331-FB74F372BE86}"/>
                </a:ext>
              </a:extLst>
            </p:cNvPr>
            <p:cNvSpPr/>
            <p:nvPr/>
          </p:nvSpPr>
          <p:spPr>
            <a:xfrm>
              <a:off x="661988" y="4113064"/>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8E524DF3-8400-40F4-A850-7ECAC304BF8A}"/>
                </a:ext>
              </a:extLst>
            </p:cNvPr>
            <p:cNvSpPr txBox="1"/>
            <p:nvPr/>
          </p:nvSpPr>
          <p:spPr>
            <a:xfrm>
              <a:off x="561562" y="5001067"/>
              <a:ext cx="1174188" cy="412668"/>
            </a:xfrm>
            <a:prstGeom prst="rect">
              <a:avLst/>
            </a:prstGeom>
            <a:noFill/>
          </p:spPr>
          <p:txBody>
            <a:bodyPr wrap="none" rtlCol="0">
              <a:spAutoFit/>
            </a:bodyPr>
            <a:lstStyle/>
            <a:p>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资源池层</a:t>
              </a:r>
            </a:p>
          </p:txBody>
        </p:sp>
        <p:sp>
          <p:nvSpPr>
            <p:cNvPr id="76" name="文本框 75">
              <a:extLst>
                <a:ext uri="{FF2B5EF4-FFF2-40B4-BE49-F238E27FC236}">
                  <a16:creationId xmlns:a16="http://schemas.microsoft.com/office/drawing/2014/main" id="{2E2F0EC4-28A0-4217-886E-373CF2A5DEDC}"/>
                </a:ext>
              </a:extLst>
            </p:cNvPr>
            <p:cNvSpPr txBox="1"/>
            <p:nvPr/>
          </p:nvSpPr>
          <p:spPr>
            <a:xfrm>
              <a:off x="561562" y="5901531"/>
              <a:ext cx="1418810" cy="412668"/>
            </a:xfrm>
            <a:prstGeom prst="rect">
              <a:avLst/>
            </a:prstGeom>
            <a:noFill/>
          </p:spPr>
          <p:txBody>
            <a:bodyPr wrap="none" rtlCol="0">
              <a:spAutoFit/>
            </a:bodyPr>
            <a:lstStyle/>
            <a:p>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物理资源层</a:t>
              </a:r>
            </a:p>
          </p:txBody>
        </p:sp>
        <p:sp>
          <p:nvSpPr>
            <p:cNvPr id="77" name="圆角矩形 40">
              <a:extLst>
                <a:ext uri="{FF2B5EF4-FFF2-40B4-BE49-F238E27FC236}">
                  <a16:creationId xmlns:a16="http://schemas.microsoft.com/office/drawing/2014/main" id="{C9DDA548-2F62-4079-A94D-4A3D2F1BC57D}"/>
                </a:ext>
              </a:extLst>
            </p:cNvPr>
            <p:cNvSpPr/>
            <p:nvPr/>
          </p:nvSpPr>
          <p:spPr>
            <a:xfrm>
              <a:off x="2122924" y="2913185"/>
              <a:ext cx="1691750"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账号管理</a:t>
              </a:r>
            </a:p>
          </p:txBody>
        </p:sp>
        <p:sp>
          <p:nvSpPr>
            <p:cNvPr id="78" name="文本框 77">
              <a:extLst>
                <a:ext uri="{FF2B5EF4-FFF2-40B4-BE49-F238E27FC236}">
                  <a16:creationId xmlns:a16="http://schemas.microsoft.com/office/drawing/2014/main" id="{DCEF873A-F823-4CA5-BDCE-818B4B961358}"/>
                </a:ext>
              </a:extLst>
            </p:cNvPr>
            <p:cNvSpPr txBox="1"/>
            <p:nvPr/>
          </p:nvSpPr>
          <p:spPr>
            <a:xfrm>
              <a:off x="613534" y="2906235"/>
              <a:ext cx="1174188" cy="412668"/>
            </a:xfrm>
            <a:prstGeom prst="rect">
              <a:avLst/>
            </a:prstGeom>
            <a:noFill/>
          </p:spPr>
          <p:txBody>
            <a:bodyPr wrap="none" rtlCol="0">
              <a:spAutoFit/>
            </a:bodyPr>
            <a:lstStyle/>
            <a:p>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用户管理</a:t>
              </a:r>
            </a:p>
          </p:txBody>
        </p:sp>
        <p:sp>
          <p:nvSpPr>
            <p:cNvPr id="79" name="文本框 78">
              <a:extLst>
                <a:ext uri="{FF2B5EF4-FFF2-40B4-BE49-F238E27FC236}">
                  <a16:creationId xmlns:a16="http://schemas.microsoft.com/office/drawing/2014/main" id="{9CE6D91F-7189-4D1F-94B3-8A4F280055BA}"/>
                </a:ext>
              </a:extLst>
            </p:cNvPr>
            <p:cNvSpPr txBox="1"/>
            <p:nvPr/>
          </p:nvSpPr>
          <p:spPr>
            <a:xfrm>
              <a:off x="613534" y="3545600"/>
              <a:ext cx="1174188" cy="412668"/>
            </a:xfrm>
            <a:prstGeom prst="rect">
              <a:avLst/>
            </a:prstGeom>
            <a:noFill/>
          </p:spPr>
          <p:txBody>
            <a:bodyPr wrap="none" rtlCol="0">
              <a:spAutoFit/>
            </a:bodyPr>
            <a:lstStyle/>
            <a:p>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任务管理</a:t>
              </a:r>
            </a:p>
          </p:txBody>
        </p:sp>
        <p:sp>
          <p:nvSpPr>
            <p:cNvPr id="80" name="文本框 79">
              <a:extLst>
                <a:ext uri="{FF2B5EF4-FFF2-40B4-BE49-F238E27FC236}">
                  <a16:creationId xmlns:a16="http://schemas.microsoft.com/office/drawing/2014/main" id="{A5BD9E28-3B05-4957-9205-25CF62720053}"/>
                </a:ext>
              </a:extLst>
            </p:cNvPr>
            <p:cNvSpPr txBox="1"/>
            <p:nvPr/>
          </p:nvSpPr>
          <p:spPr>
            <a:xfrm>
              <a:off x="613534" y="4155185"/>
              <a:ext cx="1174188" cy="412668"/>
            </a:xfrm>
            <a:prstGeom prst="rect">
              <a:avLst/>
            </a:prstGeom>
            <a:noFill/>
          </p:spPr>
          <p:txBody>
            <a:bodyPr wrap="none" rtlCol="0">
              <a:spAutoFit/>
            </a:bodyPr>
            <a:lstStyle/>
            <a:p>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资源管理</a:t>
              </a:r>
            </a:p>
          </p:txBody>
        </p:sp>
        <p:sp>
          <p:nvSpPr>
            <p:cNvPr id="81" name="圆角矩形 44">
              <a:extLst>
                <a:ext uri="{FF2B5EF4-FFF2-40B4-BE49-F238E27FC236}">
                  <a16:creationId xmlns:a16="http://schemas.microsoft.com/office/drawing/2014/main" id="{70077855-44BD-4A2A-A36A-799946DB24E2}"/>
                </a:ext>
              </a:extLst>
            </p:cNvPr>
            <p:cNvSpPr/>
            <p:nvPr/>
          </p:nvSpPr>
          <p:spPr>
            <a:xfrm>
              <a:off x="5774090" y="2921993"/>
              <a:ext cx="1685362"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用户交互管理</a:t>
              </a:r>
            </a:p>
          </p:txBody>
        </p:sp>
        <p:sp>
          <p:nvSpPr>
            <p:cNvPr id="82" name="圆角矩形 45">
              <a:extLst>
                <a:ext uri="{FF2B5EF4-FFF2-40B4-BE49-F238E27FC236}">
                  <a16:creationId xmlns:a16="http://schemas.microsoft.com/office/drawing/2014/main" id="{667FC736-A60E-4C92-84E2-A52D8EDCF2A4}"/>
                </a:ext>
              </a:extLst>
            </p:cNvPr>
            <p:cNvSpPr/>
            <p:nvPr/>
          </p:nvSpPr>
          <p:spPr>
            <a:xfrm>
              <a:off x="7591391" y="2919616"/>
              <a:ext cx="131880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使用计费</a:t>
              </a:r>
            </a:p>
          </p:txBody>
        </p:sp>
        <p:sp>
          <p:nvSpPr>
            <p:cNvPr id="83" name="圆角矩形 46">
              <a:extLst>
                <a:ext uri="{FF2B5EF4-FFF2-40B4-BE49-F238E27FC236}">
                  <a16:creationId xmlns:a16="http://schemas.microsoft.com/office/drawing/2014/main" id="{79564A99-A699-41FE-B0B9-1A1861530AF7}"/>
                </a:ext>
              </a:extLst>
            </p:cNvPr>
            <p:cNvSpPr/>
            <p:nvPr/>
          </p:nvSpPr>
          <p:spPr>
            <a:xfrm>
              <a:off x="9143520" y="2866797"/>
              <a:ext cx="2401007" cy="1786811"/>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84" name="圆角矩形 47">
              <a:extLst>
                <a:ext uri="{FF2B5EF4-FFF2-40B4-BE49-F238E27FC236}">
                  <a16:creationId xmlns:a16="http://schemas.microsoft.com/office/drawing/2014/main" id="{9F90F400-E407-4C6B-ADE5-589900E5300A}"/>
                </a:ext>
              </a:extLst>
            </p:cNvPr>
            <p:cNvSpPr/>
            <p:nvPr/>
          </p:nvSpPr>
          <p:spPr>
            <a:xfrm>
              <a:off x="9735958" y="2927699"/>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身份认证</a:t>
              </a:r>
            </a:p>
          </p:txBody>
        </p:sp>
        <p:sp>
          <p:nvSpPr>
            <p:cNvPr id="85" name="圆角矩形 48">
              <a:extLst>
                <a:ext uri="{FF2B5EF4-FFF2-40B4-BE49-F238E27FC236}">
                  <a16:creationId xmlns:a16="http://schemas.microsoft.com/office/drawing/2014/main" id="{491CBB42-F781-4787-8129-3B1A1486E621}"/>
                </a:ext>
              </a:extLst>
            </p:cNvPr>
            <p:cNvSpPr/>
            <p:nvPr/>
          </p:nvSpPr>
          <p:spPr>
            <a:xfrm>
              <a:off x="9735958" y="3357672"/>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访问授权</a:t>
              </a:r>
            </a:p>
          </p:txBody>
        </p:sp>
        <p:sp>
          <p:nvSpPr>
            <p:cNvPr id="86" name="圆角矩形 49">
              <a:extLst>
                <a:ext uri="{FF2B5EF4-FFF2-40B4-BE49-F238E27FC236}">
                  <a16:creationId xmlns:a16="http://schemas.microsoft.com/office/drawing/2014/main" id="{62BD891D-BF7A-4074-A3F6-C134E52DBC0E}"/>
                </a:ext>
              </a:extLst>
            </p:cNvPr>
            <p:cNvSpPr/>
            <p:nvPr/>
          </p:nvSpPr>
          <p:spPr>
            <a:xfrm>
              <a:off x="9735958" y="3787645"/>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综合防护</a:t>
              </a:r>
            </a:p>
          </p:txBody>
        </p:sp>
        <p:sp>
          <p:nvSpPr>
            <p:cNvPr id="87" name="圆角矩形 50">
              <a:extLst>
                <a:ext uri="{FF2B5EF4-FFF2-40B4-BE49-F238E27FC236}">
                  <a16:creationId xmlns:a16="http://schemas.microsoft.com/office/drawing/2014/main" id="{7C8717A9-4AAD-42C2-882F-C986655B791F}"/>
                </a:ext>
              </a:extLst>
            </p:cNvPr>
            <p:cNvSpPr/>
            <p:nvPr/>
          </p:nvSpPr>
          <p:spPr>
            <a:xfrm>
              <a:off x="9735958" y="4213967"/>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安全审计</a:t>
              </a:r>
            </a:p>
          </p:txBody>
        </p:sp>
        <p:sp>
          <p:nvSpPr>
            <p:cNvPr id="88" name="文本框 87">
              <a:extLst>
                <a:ext uri="{FF2B5EF4-FFF2-40B4-BE49-F238E27FC236}">
                  <a16:creationId xmlns:a16="http://schemas.microsoft.com/office/drawing/2014/main" id="{19590992-7A34-433D-824A-202F68914E94}"/>
                </a:ext>
              </a:extLst>
            </p:cNvPr>
            <p:cNvSpPr txBox="1"/>
            <p:nvPr/>
          </p:nvSpPr>
          <p:spPr>
            <a:xfrm>
              <a:off x="9241359" y="2957485"/>
              <a:ext cx="440320" cy="1341171"/>
            </a:xfrm>
            <a:prstGeom prst="rect">
              <a:avLst/>
            </a:prstGeom>
            <a:noFill/>
          </p:spPr>
          <p:txBody>
            <a:bodyPr wrap="none" rtlCol="0">
              <a:spAutoFit/>
            </a:bodyPr>
            <a:lstStyle/>
            <a:p>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安</a:t>
              </a:r>
              <a:endParaRPr lang="en-US" altLang="zh-CN" dirty="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全</a:t>
              </a:r>
              <a:endParaRPr lang="en-US" altLang="zh-CN" dirty="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管</a:t>
              </a:r>
              <a:endParaRPr lang="en-US" altLang="zh-CN" dirty="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理</a:t>
              </a:r>
            </a:p>
          </p:txBody>
        </p:sp>
        <p:sp>
          <p:nvSpPr>
            <p:cNvPr id="89" name="圆角矩形 52">
              <a:extLst>
                <a:ext uri="{FF2B5EF4-FFF2-40B4-BE49-F238E27FC236}">
                  <a16:creationId xmlns:a16="http://schemas.microsoft.com/office/drawing/2014/main" id="{56A97D6B-6225-48E2-AB9E-295EDAB19B55}"/>
                </a:ext>
              </a:extLst>
            </p:cNvPr>
            <p:cNvSpPr/>
            <p:nvPr/>
          </p:nvSpPr>
          <p:spPr>
            <a:xfrm>
              <a:off x="4630057" y="3545049"/>
              <a:ext cx="137050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任务调度</a:t>
              </a:r>
            </a:p>
          </p:txBody>
        </p:sp>
        <p:sp>
          <p:nvSpPr>
            <p:cNvPr id="90" name="圆角矩形 53">
              <a:extLst>
                <a:ext uri="{FF2B5EF4-FFF2-40B4-BE49-F238E27FC236}">
                  <a16:creationId xmlns:a16="http://schemas.microsoft.com/office/drawing/2014/main" id="{8FAFF742-A256-40F0-BD22-FE7ECCA739A2}"/>
                </a:ext>
              </a:extLst>
            </p:cNvPr>
            <p:cNvSpPr/>
            <p:nvPr/>
          </p:nvSpPr>
          <p:spPr>
            <a:xfrm>
              <a:off x="2122924" y="3540637"/>
              <a:ext cx="241169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映像部署和管理</a:t>
              </a:r>
            </a:p>
          </p:txBody>
        </p:sp>
        <p:sp>
          <p:nvSpPr>
            <p:cNvPr id="91" name="圆角矩形 54">
              <a:extLst>
                <a:ext uri="{FF2B5EF4-FFF2-40B4-BE49-F238E27FC236}">
                  <a16:creationId xmlns:a16="http://schemas.microsoft.com/office/drawing/2014/main" id="{4E3B7083-FFB2-47AC-972E-56DCD098698D}"/>
                </a:ext>
              </a:extLst>
            </p:cNvPr>
            <p:cNvSpPr/>
            <p:nvPr/>
          </p:nvSpPr>
          <p:spPr>
            <a:xfrm>
              <a:off x="6096000" y="3549445"/>
              <a:ext cx="126801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任务执行</a:t>
              </a:r>
            </a:p>
          </p:txBody>
        </p:sp>
        <p:sp>
          <p:nvSpPr>
            <p:cNvPr id="92" name="圆角矩形 55">
              <a:extLst>
                <a:ext uri="{FF2B5EF4-FFF2-40B4-BE49-F238E27FC236}">
                  <a16:creationId xmlns:a16="http://schemas.microsoft.com/office/drawing/2014/main" id="{5DBDF50F-7A2A-42D0-B18F-876887BC0B1C}"/>
                </a:ext>
              </a:extLst>
            </p:cNvPr>
            <p:cNvSpPr/>
            <p:nvPr/>
          </p:nvSpPr>
          <p:spPr>
            <a:xfrm>
              <a:off x="7459453" y="3547068"/>
              <a:ext cx="145074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生命期管理</a:t>
              </a:r>
            </a:p>
          </p:txBody>
        </p:sp>
        <p:sp>
          <p:nvSpPr>
            <p:cNvPr id="93" name="圆角矩形 56">
              <a:extLst>
                <a:ext uri="{FF2B5EF4-FFF2-40B4-BE49-F238E27FC236}">
                  <a16:creationId xmlns:a16="http://schemas.microsoft.com/office/drawing/2014/main" id="{2B1DCB2A-46EB-46E6-849D-CE8A1300C42E}"/>
                </a:ext>
              </a:extLst>
            </p:cNvPr>
            <p:cNvSpPr/>
            <p:nvPr/>
          </p:nvSpPr>
          <p:spPr>
            <a:xfrm>
              <a:off x="3963365" y="4175451"/>
              <a:ext cx="1685362"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故障检测</a:t>
              </a:r>
            </a:p>
          </p:txBody>
        </p:sp>
        <p:sp>
          <p:nvSpPr>
            <p:cNvPr id="94" name="圆角矩形 57">
              <a:extLst>
                <a:ext uri="{FF2B5EF4-FFF2-40B4-BE49-F238E27FC236}">
                  <a16:creationId xmlns:a16="http://schemas.microsoft.com/office/drawing/2014/main" id="{9A8E5AE5-B5FF-4995-A411-E2702EF08EC6}"/>
                </a:ext>
              </a:extLst>
            </p:cNvPr>
            <p:cNvSpPr/>
            <p:nvPr/>
          </p:nvSpPr>
          <p:spPr>
            <a:xfrm>
              <a:off x="2122924" y="4171039"/>
              <a:ext cx="1691750"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负载均衡</a:t>
              </a:r>
            </a:p>
          </p:txBody>
        </p:sp>
        <p:sp>
          <p:nvSpPr>
            <p:cNvPr id="95" name="圆角矩形 58">
              <a:extLst>
                <a:ext uri="{FF2B5EF4-FFF2-40B4-BE49-F238E27FC236}">
                  <a16:creationId xmlns:a16="http://schemas.microsoft.com/office/drawing/2014/main" id="{02923E93-08B7-4726-97ED-85ECCF87C13D}"/>
                </a:ext>
              </a:extLst>
            </p:cNvPr>
            <p:cNvSpPr/>
            <p:nvPr/>
          </p:nvSpPr>
          <p:spPr>
            <a:xfrm>
              <a:off x="5774090" y="4179847"/>
              <a:ext cx="1570835"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故障恢复</a:t>
              </a:r>
            </a:p>
          </p:txBody>
        </p:sp>
        <p:sp>
          <p:nvSpPr>
            <p:cNvPr id="96" name="圆角矩形 59">
              <a:extLst>
                <a:ext uri="{FF2B5EF4-FFF2-40B4-BE49-F238E27FC236}">
                  <a16:creationId xmlns:a16="http://schemas.microsoft.com/office/drawing/2014/main" id="{5B124309-B3D9-4951-8DFD-4CAABBE2BCA6}"/>
                </a:ext>
              </a:extLst>
            </p:cNvPr>
            <p:cNvSpPr/>
            <p:nvPr/>
          </p:nvSpPr>
          <p:spPr>
            <a:xfrm>
              <a:off x="7459452" y="4177470"/>
              <a:ext cx="145074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prstClr val="white"/>
                  </a:solidFill>
                  <a:latin typeface="微软雅黑" panose="020B0503020204020204" pitchFamily="34" charset="-122"/>
                  <a:ea typeface="微软雅黑" panose="020B0503020204020204" pitchFamily="34" charset="-122"/>
                </a:rPr>
                <a:t>监视统计</a:t>
              </a:r>
            </a:p>
          </p:txBody>
        </p:sp>
      </p:grpSp>
    </p:spTree>
    <p:extLst>
      <p:ext uri="{BB962C8B-B14F-4D97-AF65-F5344CB8AC3E}">
        <p14:creationId xmlns:p14="http://schemas.microsoft.com/office/powerpoint/2010/main" val="2434925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云计算实现机制</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51" name="组合 50">
            <a:extLst>
              <a:ext uri="{FF2B5EF4-FFF2-40B4-BE49-F238E27FC236}">
                <a16:creationId xmlns:a16="http://schemas.microsoft.com/office/drawing/2014/main" id="{D36C4ECB-C0DF-41DD-B349-2F7178F160E9}"/>
              </a:ext>
            </a:extLst>
          </p:cNvPr>
          <p:cNvGrpSpPr/>
          <p:nvPr/>
        </p:nvGrpSpPr>
        <p:grpSpPr>
          <a:xfrm>
            <a:off x="1652927" y="1179552"/>
            <a:ext cx="8886145" cy="4078248"/>
            <a:chOff x="856343" y="1215318"/>
            <a:chExt cx="10406742" cy="5021111"/>
          </a:xfrm>
        </p:grpSpPr>
        <p:sp>
          <p:nvSpPr>
            <p:cNvPr id="52" name="圆角矩形 2">
              <a:extLst>
                <a:ext uri="{FF2B5EF4-FFF2-40B4-BE49-F238E27FC236}">
                  <a16:creationId xmlns:a16="http://schemas.microsoft.com/office/drawing/2014/main" id="{D40A63EB-33AD-44FC-B159-E06388F0924A}"/>
                </a:ext>
              </a:extLst>
            </p:cNvPr>
            <p:cNvSpPr/>
            <p:nvPr/>
          </p:nvSpPr>
          <p:spPr>
            <a:xfrm>
              <a:off x="856343" y="1215318"/>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3" name="圆角矩形 55">
              <a:extLst>
                <a:ext uri="{FF2B5EF4-FFF2-40B4-BE49-F238E27FC236}">
                  <a16:creationId xmlns:a16="http://schemas.microsoft.com/office/drawing/2014/main" id="{659EE7EC-C4E2-4BA2-9175-5B1D7CC4B078}"/>
                </a:ext>
              </a:extLst>
            </p:cNvPr>
            <p:cNvSpPr/>
            <p:nvPr/>
          </p:nvSpPr>
          <p:spPr>
            <a:xfrm>
              <a:off x="6415314" y="1215318"/>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4" name="圆角矩形 56">
              <a:extLst>
                <a:ext uri="{FF2B5EF4-FFF2-40B4-BE49-F238E27FC236}">
                  <a16:creationId xmlns:a16="http://schemas.microsoft.com/office/drawing/2014/main" id="{9FE76CE7-563F-4ED7-8C19-3C10805E66A4}"/>
                </a:ext>
              </a:extLst>
            </p:cNvPr>
            <p:cNvSpPr/>
            <p:nvPr/>
          </p:nvSpPr>
          <p:spPr>
            <a:xfrm>
              <a:off x="856343" y="4137703"/>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5" name="圆角矩形 57">
              <a:extLst>
                <a:ext uri="{FF2B5EF4-FFF2-40B4-BE49-F238E27FC236}">
                  <a16:creationId xmlns:a16="http://schemas.microsoft.com/office/drawing/2014/main" id="{C40ED6C5-F63B-43F1-BF92-BBF10683CF1C}"/>
                </a:ext>
              </a:extLst>
            </p:cNvPr>
            <p:cNvSpPr/>
            <p:nvPr/>
          </p:nvSpPr>
          <p:spPr>
            <a:xfrm>
              <a:off x="6415314" y="4137703"/>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6" name="Text Box 12">
              <a:extLst>
                <a:ext uri="{FF2B5EF4-FFF2-40B4-BE49-F238E27FC236}">
                  <a16:creationId xmlns:a16="http://schemas.microsoft.com/office/drawing/2014/main" id="{098BBF2A-4014-4301-AE08-7D3E72D49FDF}"/>
                </a:ext>
              </a:extLst>
            </p:cNvPr>
            <p:cNvSpPr txBox="1">
              <a:spLocks noChangeArrowheads="1"/>
            </p:cNvSpPr>
            <p:nvPr/>
          </p:nvSpPr>
          <p:spPr bwMode="gray">
            <a:xfrm>
              <a:off x="1027523" y="4685151"/>
              <a:ext cx="2828649" cy="719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计算机、存储器、网络设施、数据库和软件等 </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7" name="Text Box 13">
              <a:extLst>
                <a:ext uri="{FF2B5EF4-FFF2-40B4-BE49-F238E27FC236}">
                  <a16:creationId xmlns:a16="http://schemas.microsoft.com/office/drawing/2014/main" id="{81B01B91-68F2-4981-9154-85222A1B0FF0}"/>
                </a:ext>
              </a:extLst>
            </p:cNvPr>
            <p:cNvSpPr txBox="1">
              <a:spLocks noChangeArrowheads="1"/>
            </p:cNvSpPr>
            <p:nvPr/>
          </p:nvSpPr>
          <p:spPr bwMode="gray">
            <a:xfrm>
              <a:off x="985055" y="1714777"/>
              <a:ext cx="3041858" cy="1257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3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封装云计算能力成标准的</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Web Services</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服务，</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并纳入到</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SOA</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体系</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8" name="Text Box 14">
              <a:extLst>
                <a:ext uri="{FF2B5EF4-FFF2-40B4-BE49-F238E27FC236}">
                  <a16:creationId xmlns:a16="http://schemas.microsoft.com/office/drawing/2014/main" id="{C051F9AB-4E4C-4FDE-BBD0-EADC4FDBD97C}"/>
                </a:ext>
              </a:extLst>
            </p:cNvPr>
            <p:cNvSpPr txBox="1">
              <a:spLocks noChangeArrowheads="1"/>
            </p:cNvSpPr>
            <p:nvPr/>
          </p:nvSpPr>
          <p:spPr bwMode="gray">
            <a:xfrm>
              <a:off x="8259971" y="1602962"/>
              <a:ext cx="2946967" cy="132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云计算的资源管理，并对众多应用任务进行调度，使资源能够高效、安全地为应用提供服务 </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9" name="Text Box 15">
              <a:extLst>
                <a:ext uri="{FF2B5EF4-FFF2-40B4-BE49-F238E27FC236}">
                  <a16:creationId xmlns:a16="http://schemas.microsoft.com/office/drawing/2014/main" id="{FD1E670B-661B-4A1A-A3DB-A3258E167164}"/>
                </a:ext>
              </a:extLst>
            </p:cNvPr>
            <p:cNvSpPr txBox="1">
              <a:spLocks noChangeArrowheads="1"/>
            </p:cNvSpPr>
            <p:nvPr/>
          </p:nvSpPr>
          <p:spPr bwMode="gray">
            <a:xfrm>
              <a:off x="8351333" y="4585286"/>
              <a:ext cx="2764243" cy="1257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3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将大量相同类型的资源构成同构或接近同构的资源池</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1" name="椭圆 60">
              <a:extLst>
                <a:ext uri="{FF2B5EF4-FFF2-40B4-BE49-F238E27FC236}">
                  <a16:creationId xmlns:a16="http://schemas.microsoft.com/office/drawing/2014/main" id="{9FC79FD3-5D8B-4F9B-AFA7-863587F3A70D}"/>
                </a:ext>
              </a:extLst>
            </p:cNvPr>
            <p:cNvSpPr/>
            <p:nvPr/>
          </p:nvSpPr>
          <p:spPr>
            <a:xfrm>
              <a:off x="3509768" y="1275273"/>
              <a:ext cx="4890342" cy="48903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97" name="椭圆 96">
              <a:extLst>
                <a:ext uri="{FF2B5EF4-FFF2-40B4-BE49-F238E27FC236}">
                  <a16:creationId xmlns:a16="http://schemas.microsoft.com/office/drawing/2014/main" id="{F77B41E0-75B3-413F-B853-04ED6B2BD4B1}"/>
                </a:ext>
              </a:extLst>
            </p:cNvPr>
            <p:cNvSpPr/>
            <p:nvPr/>
          </p:nvSpPr>
          <p:spPr>
            <a:xfrm>
              <a:off x="4843114" y="2608619"/>
              <a:ext cx="2223651" cy="2223651"/>
            </a:xfrm>
            <a:prstGeom prst="ellipse">
              <a:avLst/>
            </a:prstGeom>
            <a:solidFill>
              <a:srgbClr val="96C52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98" name="Text Box 49">
              <a:extLst>
                <a:ext uri="{FF2B5EF4-FFF2-40B4-BE49-F238E27FC236}">
                  <a16:creationId xmlns:a16="http://schemas.microsoft.com/office/drawing/2014/main" id="{A7ED9F5D-577E-463A-A8ED-2358BCFDF113}"/>
                </a:ext>
              </a:extLst>
            </p:cNvPr>
            <p:cNvSpPr txBox="1">
              <a:spLocks noChangeArrowheads="1"/>
            </p:cNvSpPr>
            <p:nvPr/>
          </p:nvSpPr>
          <p:spPr bwMode="gray">
            <a:xfrm>
              <a:off x="5076578" y="3287987"/>
              <a:ext cx="1825994" cy="105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2400" b="1" dirty="0">
                  <a:solidFill>
                    <a:prstClr val="white"/>
                  </a:solidFill>
                  <a:latin typeface="微软雅黑" panose="020B0503020204020204" pitchFamily="34" charset="-122"/>
                  <a:ea typeface="微软雅黑" panose="020B0503020204020204" pitchFamily="34" charset="-122"/>
                </a:rPr>
                <a:t>云计算体系结构</a:t>
              </a:r>
            </a:p>
          </p:txBody>
        </p:sp>
        <p:sp>
          <p:nvSpPr>
            <p:cNvPr id="99" name="Rectangle 5">
              <a:extLst>
                <a:ext uri="{FF2B5EF4-FFF2-40B4-BE49-F238E27FC236}">
                  <a16:creationId xmlns:a16="http://schemas.microsoft.com/office/drawing/2014/main" id="{A8D89FD9-1B18-41EB-9E53-1FBB4CBBB952}"/>
                </a:ext>
              </a:extLst>
            </p:cNvPr>
            <p:cNvSpPr>
              <a:spLocks noChangeArrowheads="1"/>
            </p:cNvSpPr>
            <p:nvPr/>
          </p:nvSpPr>
          <p:spPr bwMode="gray">
            <a:xfrm>
              <a:off x="4007368" y="1917045"/>
              <a:ext cx="1724069" cy="719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en-US" altLang="zh-CN" sz="1600" b="1" dirty="0">
                  <a:solidFill>
                    <a:prstClr val="white"/>
                  </a:solidFill>
                  <a:latin typeface="微软雅黑" panose="020B0503020204020204" pitchFamily="34" charset="-122"/>
                  <a:ea typeface="微软雅黑" panose="020B0503020204020204" pitchFamily="34" charset="-122"/>
                </a:rPr>
                <a:t>SOA</a:t>
              </a:r>
            </a:p>
            <a:p>
              <a:pPr algn="ctr">
                <a:buClr>
                  <a:srgbClr val="FF0066"/>
                </a:buClr>
                <a:buSzPct val="75000"/>
                <a:buFont typeface="Wingdings" panose="05000000000000000000" pitchFamily="2" charset="2"/>
                <a:buNone/>
              </a:pPr>
              <a:r>
                <a:rPr lang="zh-CN" altLang="en-US" sz="1600" b="1" dirty="0">
                  <a:solidFill>
                    <a:prstClr val="white"/>
                  </a:solidFill>
                  <a:latin typeface="微软雅黑" panose="020B0503020204020204" pitchFamily="34" charset="-122"/>
                  <a:ea typeface="微软雅黑" panose="020B0503020204020204" pitchFamily="34" charset="-122"/>
                </a:rPr>
                <a:t>构建层 </a:t>
              </a:r>
              <a:endParaRPr lang="en-US" altLang="zh-CN" sz="1600" b="1" dirty="0">
                <a:solidFill>
                  <a:prstClr val="white"/>
                </a:solidFill>
                <a:latin typeface="微软雅黑" panose="020B0503020204020204" pitchFamily="34" charset="-122"/>
                <a:ea typeface="微软雅黑" panose="020B0503020204020204" pitchFamily="34" charset="-122"/>
              </a:endParaRPr>
            </a:p>
          </p:txBody>
        </p:sp>
        <p:sp>
          <p:nvSpPr>
            <p:cNvPr id="100" name="Rectangle 7">
              <a:extLst>
                <a:ext uri="{FF2B5EF4-FFF2-40B4-BE49-F238E27FC236}">
                  <a16:creationId xmlns:a16="http://schemas.microsoft.com/office/drawing/2014/main" id="{E7B255DB-9587-41D6-8200-3CC8202BE0F3}"/>
                </a:ext>
              </a:extLst>
            </p:cNvPr>
            <p:cNvSpPr>
              <a:spLocks noChangeArrowheads="1"/>
            </p:cNvSpPr>
            <p:nvPr/>
          </p:nvSpPr>
          <p:spPr bwMode="gray">
            <a:xfrm>
              <a:off x="6281023" y="2032652"/>
              <a:ext cx="1947803" cy="719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zh-CN" altLang="en-US" sz="1600" b="1" dirty="0">
                  <a:solidFill>
                    <a:prstClr val="white"/>
                  </a:solidFill>
                  <a:latin typeface="微软雅黑" panose="020B0503020204020204" pitchFamily="34" charset="-122"/>
                  <a:ea typeface="微软雅黑" panose="020B0503020204020204" pitchFamily="34" charset="-122"/>
                </a:rPr>
                <a:t>管理</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a:buClr>
                  <a:srgbClr val="FF0066"/>
                </a:buClr>
                <a:buSzPct val="75000"/>
                <a:buFont typeface="Wingdings" panose="05000000000000000000" pitchFamily="2" charset="2"/>
                <a:buNone/>
              </a:pPr>
              <a:r>
                <a:rPr lang="zh-CN" altLang="en-US" sz="1600" b="1" dirty="0">
                  <a:solidFill>
                    <a:prstClr val="white"/>
                  </a:solidFill>
                  <a:latin typeface="微软雅黑" panose="020B0503020204020204" pitchFamily="34" charset="-122"/>
                  <a:ea typeface="微软雅黑" panose="020B0503020204020204" pitchFamily="34" charset="-122"/>
                </a:rPr>
                <a:t>中间件层 </a:t>
              </a:r>
              <a:endParaRPr lang="en-US" altLang="zh-CN" sz="1600" b="1" dirty="0">
                <a:solidFill>
                  <a:prstClr val="white"/>
                </a:solidFill>
                <a:latin typeface="微软雅黑" panose="020B0503020204020204" pitchFamily="34" charset="-122"/>
                <a:ea typeface="微软雅黑" panose="020B0503020204020204" pitchFamily="34" charset="-122"/>
              </a:endParaRPr>
            </a:p>
          </p:txBody>
        </p:sp>
        <p:sp>
          <p:nvSpPr>
            <p:cNvPr id="101" name="Rectangle 9">
              <a:extLst>
                <a:ext uri="{FF2B5EF4-FFF2-40B4-BE49-F238E27FC236}">
                  <a16:creationId xmlns:a16="http://schemas.microsoft.com/office/drawing/2014/main" id="{8241E151-6B5D-4809-B89C-9F64FAA42D62}"/>
                </a:ext>
              </a:extLst>
            </p:cNvPr>
            <p:cNvSpPr>
              <a:spLocks noChangeArrowheads="1"/>
            </p:cNvSpPr>
            <p:nvPr/>
          </p:nvSpPr>
          <p:spPr bwMode="gray">
            <a:xfrm>
              <a:off x="4038826" y="4570639"/>
              <a:ext cx="1838758" cy="719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zh-CN" altLang="en-US" sz="1600" b="1" dirty="0">
                  <a:solidFill>
                    <a:prstClr val="white"/>
                  </a:solidFill>
                  <a:latin typeface="微软雅黑" panose="020B0503020204020204" pitchFamily="34" charset="-122"/>
                  <a:ea typeface="微软雅黑" panose="020B0503020204020204" pitchFamily="34" charset="-122"/>
                </a:rPr>
                <a:t>物理</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a:buClr>
                  <a:srgbClr val="FF0066"/>
                </a:buClr>
                <a:buSzPct val="75000"/>
                <a:buFont typeface="Wingdings" panose="05000000000000000000" pitchFamily="2" charset="2"/>
                <a:buNone/>
              </a:pPr>
              <a:r>
                <a:rPr lang="zh-CN" altLang="en-US" sz="1600" b="1" dirty="0">
                  <a:solidFill>
                    <a:prstClr val="white"/>
                  </a:solidFill>
                  <a:latin typeface="微软雅黑" panose="020B0503020204020204" pitchFamily="34" charset="-122"/>
                  <a:ea typeface="微软雅黑" panose="020B0503020204020204" pitchFamily="34" charset="-122"/>
                </a:rPr>
                <a:t>资源层</a:t>
              </a:r>
            </a:p>
          </p:txBody>
        </p:sp>
        <p:sp>
          <p:nvSpPr>
            <p:cNvPr id="102" name="Rectangle 11">
              <a:extLst>
                <a:ext uri="{FF2B5EF4-FFF2-40B4-BE49-F238E27FC236}">
                  <a16:creationId xmlns:a16="http://schemas.microsoft.com/office/drawing/2014/main" id="{3479CD43-C683-48E8-8060-415FA28521F6}"/>
                </a:ext>
              </a:extLst>
            </p:cNvPr>
            <p:cNvSpPr>
              <a:spLocks noChangeArrowheads="1"/>
            </p:cNvSpPr>
            <p:nvPr/>
          </p:nvSpPr>
          <p:spPr bwMode="gray">
            <a:xfrm>
              <a:off x="6571638" y="4685151"/>
              <a:ext cx="1445811" cy="41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zh-CN" altLang="en-US" sz="1600" b="1" dirty="0">
                  <a:solidFill>
                    <a:prstClr val="white"/>
                  </a:solidFill>
                  <a:latin typeface="微软雅黑" panose="020B0503020204020204" pitchFamily="34" charset="-122"/>
                  <a:ea typeface="微软雅黑" panose="020B0503020204020204" pitchFamily="34" charset="-122"/>
                </a:rPr>
                <a:t>资源池层 </a:t>
              </a:r>
              <a:endParaRPr lang="en-US" altLang="zh-CN" sz="1600" b="1" dirty="0">
                <a:solidFill>
                  <a:prstClr val="white"/>
                </a:solidFill>
                <a:latin typeface="微软雅黑" panose="020B0503020204020204" pitchFamily="34" charset="-122"/>
                <a:ea typeface="微软雅黑" panose="020B0503020204020204" pitchFamily="34" charset="-122"/>
              </a:endParaRPr>
            </a:p>
          </p:txBody>
        </p:sp>
      </p:grpSp>
      <p:sp>
        <p:nvSpPr>
          <p:cNvPr id="103" name="矩形 102">
            <a:extLst>
              <a:ext uri="{FF2B5EF4-FFF2-40B4-BE49-F238E27FC236}">
                <a16:creationId xmlns:a16="http://schemas.microsoft.com/office/drawing/2014/main" id="{28DA9ACD-D07D-4058-A352-3BFA0D45AFDC}"/>
              </a:ext>
            </a:extLst>
          </p:cNvPr>
          <p:cNvSpPr/>
          <p:nvPr/>
        </p:nvSpPr>
        <p:spPr>
          <a:xfrm>
            <a:off x="0" y="5561088"/>
            <a:ext cx="12191999" cy="612000"/>
          </a:xfrm>
          <a:prstGeom prst="rect">
            <a:avLst/>
          </a:prstGeom>
          <a:solidFill>
            <a:srgbClr val="C00000"/>
          </a:solidFill>
          <a:ln>
            <a:noFill/>
          </a:ln>
          <a:effectLst/>
        </p:spPr>
        <p:txBody>
          <a:bodyPr wrap="square">
            <a:spAutoFit/>
          </a:bodyPr>
          <a:lstStyle/>
          <a:p>
            <a:pPr algn="ctr">
              <a:lnSpc>
                <a:spcPct val="150000"/>
              </a:lnSpc>
              <a:spcBef>
                <a:spcPts val="600"/>
              </a:spcBef>
              <a:spcAft>
                <a:spcPts val="1800"/>
              </a:spcAft>
            </a:pPr>
            <a:r>
              <a:rPr lang="zh-CN" altLang="zh-CN" sz="20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管理中间件层和资源池层是云计算技术的最关键部分，</a:t>
            </a:r>
            <a:r>
              <a:rPr lang="en-US" altLang="zh-CN" sz="20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SOA</a:t>
            </a:r>
            <a:r>
              <a:rPr lang="zh-CN" altLang="zh-CN" sz="20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构建层的功能更多依靠外部设施提供。</a:t>
            </a:r>
            <a:endParaRPr lang="en-US" altLang="zh-CN" sz="20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11645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rPr>
              <a:t>Who Needs IT</a:t>
            </a:r>
            <a:r>
              <a:rPr lang="zh-CN" altLang="en-US" sz="2800" b="1" kern="0" dirty="0">
                <a:solidFill>
                  <a:srgbClr val="C00000"/>
                </a:solidFill>
                <a:latin typeface="微软雅黑" panose="020B0503020204020204" pitchFamily="34" charset="-122"/>
                <a:ea typeface="微软雅黑" panose="020B0503020204020204" pitchFamily="34" charset="-122"/>
              </a:rPr>
              <a:t>？</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50" name="文本框 49">
            <a:extLst>
              <a:ext uri="{FF2B5EF4-FFF2-40B4-BE49-F238E27FC236}">
                <a16:creationId xmlns:a16="http://schemas.microsoft.com/office/drawing/2014/main" id="{448CD034-7B3B-4CEB-B3C6-246BDCF1876F}"/>
              </a:ext>
            </a:extLst>
          </p:cNvPr>
          <p:cNvSpPr txBox="1"/>
          <p:nvPr/>
        </p:nvSpPr>
        <p:spPr>
          <a:xfrm>
            <a:off x="768350" y="917593"/>
            <a:ext cx="8096250" cy="5563831"/>
          </a:xfrm>
          <a:prstGeom prst="rect">
            <a:avLst/>
          </a:prstGeom>
          <a:noFill/>
        </p:spPr>
        <p:txBody>
          <a:bodyPr wrap="square">
            <a:spAutoFit/>
          </a:bodyPr>
          <a:lstStyle/>
          <a:p>
            <a:pPr marL="395287"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Bank</a:t>
            </a:r>
          </a:p>
          <a:p>
            <a:pPr marL="395287"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Investment</a:t>
            </a:r>
          </a:p>
          <a:p>
            <a:pPr marL="395287"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Education</a:t>
            </a:r>
          </a:p>
          <a:p>
            <a:pPr marL="395287"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Biology</a:t>
            </a:r>
          </a:p>
          <a:p>
            <a:pPr marL="395287"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Chemistry</a:t>
            </a:r>
          </a:p>
          <a:p>
            <a:pPr marL="395287"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Stocks</a:t>
            </a:r>
          </a:p>
          <a:p>
            <a:pPr marL="395287"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Science</a:t>
            </a:r>
          </a:p>
          <a:p>
            <a:pPr marL="395287"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And, of course, all the IT companies</a:t>
            </a:r>
          </a:p>
          <a:p>
            <a:pPr marL="395287"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a:t>
            </a:r>
          </a:p>
          <a:p>
            <a:pPr marL="395287"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Actually, everyone</a:t>
            </a:r>
          </a:p>
        </p:txBody>
      </p:sp>
      <p:pic>
        <p:nvPicPr>
          <p:cNvPr id="3074" name="Picture 2">
            <a:extLst>
              <a:ext uri="{FF2B5EF4-FFF2-40B4-BE49-F238E27FC236}">
                <a16:creationId xmlns:a16="http://schemas.microsoft.com/office/drawing/2014/main" id="{98531F21-1D2C-4338-B421-34DA2B49D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375" y="2012951"/>
            <a:ext cx="5104675" cy="304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479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云计算实现机制</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9E06D8F7-830A-4748-943C-BE5D3340131B}"/>
              </a:ext>
            </a:extLst>
          </p:cNvPr>
          <p:cNvGrpSpPr/>
          <p:nvPr/>
        </p:nvGrpSpPr>
        <p:grpSpPr>
          <a:xfrm>
            <a:off x="874131" y="1324639"/>
            <a:ext cx="10603494" cy="4476086"/>
            <a:chOff x="1443462" y="1544379"/>
            <a:chExt cx="8355813" cy="3509773"/>
          </a:xfrm>
        </p:grpSpPr>
        <p:sp>
          <p:nvSpPr>
            <p:cNvPr id="20" name="矩形 19">
              <a:extLst>
                <a:ext uri="{FF2B5EF4-FFF2-40B4-BE49-F238E27FC236}">
                  <a16:creationId xmlns:a16="http://schemas.microsoft.com/office/drawing/2014/main" id="{59EB7745-F115-4656-A3DD-F0DE11086D68}"/>
                </a:ext>
              </a:extLst>
            </p:cNvPr>
            <p:cNvSpPr/>
            <p:nvPr/>
          </p:nvSpPr>
          <p:spPr>
            <a:xfrm>
              <a:off x="1449374" y="2193079"/>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5198BFB4-37EC-45EE-B169-D82FC9944B07}"/>
                </a:ext>
              </a:extLst>
            </p:cNvPr>
            <p:cNvSpPr/>
            <p:nvPr/>
          </p:nvSpPr>
          <p:spPr>
            <a:xfrm>
              <a:off x="5624324" y="2193079"/>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695B208-CA0C-40F2-AFBC-E1EF64038DDC}"/>
                </a:ext>
              </a:extLst>
            </p:cNvPr>
            <p:cNvSpPr/>
            <p:nvPr/>
          </p:nvSpPr>
          <p:spPr>
            <a:xfrm>
              <a:off x="5635210" y="3640733"/>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A5818B74-84F6-4102-A32E-9E8EA2A95914}"/>
                </a:ext>
              </a:extLst>
            </p:cNvPr>
            <p:cNvSpPr/>
            <p:nvPr/>
          </p:nvSpPr>
          <p:spPr>
            <a:xfrm>
              <a:off x="1443462" y="3640733"/>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24" name="AutoShape 4">
              <a:extLst>
                <a:ext uri="{FF2B5EF4-FFF2-40B4-BE49-F238E27FC236}">
                  <a16:creationId xmlns:a16="http://schemas.microsoft.com/office/drawing/2014/main" id="{F7D7F560-D0F3-4B22-B8AC-E3636663912D}"/>
                </a:ext>
              </a:extLst>
            </p:cNvPr>
            <p:cNvSpPr>
              <a:spLocks noChangeArrowheads="1"/>
            </p:cNvSpPr>
            <p:nvPr/>
          </p:nvSpPr>
          <p:spPr bwMode="gray">
            <a:xfrm>
              <a:off x="1443463" y="1544379"/>
              <a:ext cx="8308376" cy="420881"/>
            </a:xfrm>
            <a:prstGeom prst="roundRect">
              <a:avLst>
                <a:gd name="adj" fmla="val 0"/>
              </a:avLst>
            </a:prstGeom>
            <a:solidFill>
              <a:schemeClr val="tx1">
                <a:lumMod val="75000"/>
                <a:lumOff val="25000"/>
              </a:schemeClr>
            </a:solidFill>
            <a:ln>
              <a:noFill/>
            </a:ln>
            <a:effectLst/>
          </p:spPr>
          <p:txBody>
            <a:bodyPr wrap="none" anchor="ctr"/>
            <a:lstStyle/>
            <a:p>
              <a:endParaRPr lang="zh-CN" altLang="en-US" sz="140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Rectangle 11">
              <a:extLst>
                <a:ext uri="{FF2B5EF4-FFF2-40B4-BE49-F238E27FC236}">
                  <a16:creationId xmlns:a16="http://schemas.microsoft.com/office/drawing/2014/main" id="{DF10A3BA-55C0-436C-B8E5-2483452DDD98}"/>
                </a:ext>
              </a:extLst>
            </p:cNvPr>
            <p:cNvSpPr>
              <a:spLocks noChangeArrowheads="1"/>
            </p:cNvSpPr>
            <p:nvPr/>
          </p:nvSpPr>
          <p:spPr bwMode="gray">
            <a:xfrm>
              <a:off x="1546178" y="2238632"/>
              <a:ext cx="2980347" cy="907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均衡使用云资源节点，检测节点故障并试图恢复或屏蔽之，并对资源的使用情况进行监视统计 </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id="{6758248B-EE78-4F3F-A407-1C20A515992D}"/>
                </a:ext>
              </a:extLst>
            </p:cNvPr>
            <p:cNvGrpSpPr/>
            <p:nvPr/>
          </p:nvGrpSpPr>
          <p:grpSpPr>
            <a:xfrm>
              <a:off x="4171950" y="2193080"/>
              <a:ext cx="2855119" cy="2861072"/>
              <a:chOff x="4003675" y="1171575"/>
              <a:chExt cx="3806825" cy="3814763"/>
            </a:xfrm>
          </p:grpSpPr>
          <p:sp>
            <p:nvSpPr>
              <p:cNvPr id="27" name="AutoShape 5">
                <a:extLst>
                  <a:ext uri="{FF2B5EF4-FFF2-40B4-BE49-F238E27FC236}">
                    <a16:creationId xmlns:a16="http://schemas.microsoft.com/office/drawing/2014/main" id="{E831E203-2A87-44D5-93F7-9920CB579B7B}"/>
                  </a:ext>
                </a:extLst>
              </p:cNvPr>
              <p:cNvSpPr>
                <a:spLocks noChangeArrowheads="1"/>
              </p:cNvSpPr>
              <p:nvPr/>
            </p:nvSpPr>
            <p:spPr bwMode="gray">
              <a:xfrm flipH="1">
                <a:off x="4003675" y="1171575"/>
                <a:ext cx="1873250" cy="1873250"/>
              </a:xfrm>
              <a:prstGeom prst="rtTriangle">
                <a:avLst/>
              </a:prstGeom>
              <a:solidFill>
                <a:srgbClr val="96C527"/>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28" name="AutoShape 7">
                <a:extLst>
                  <a:ext uri="{FF2B5EF4-FFF2-40B4-BE49-F238E27FC236}">
                    <a16:creationId xmlns:a16="http://schemas.microsoft.com/office/drawing/2014/main" id="{FEDB3D22-452B-414D-B1F0-E93CE4C739BC}"/>
                  </a:ext>
                </a:extLst>
              </p:cNvPr>
              <p:cNvSpPr>
                <a:spLocks noChangeArrowheads="1"/>
              </p:cNvSpPr>
              <p:nvPr/>
            </p:nvSpPr>
            <p:spPr bwMode="gray">
              <a:xfrm>
                <a:off x="5935663" y="1171575"/>
                <a:ext cx="1873250" cy="1873250"/>
              </a:xfrm>
              <a:prstGeom prst="rtTriangle">
                <a:avLst/>
              </a:prstGeom>
              <a:solidFill>
                <a:schemeClr val="tx1">
                  <a:lumMod val="75000"/>
                  <a:lumOff val="25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29" name="AutoShape 8">
                <a:extLst>
                  <a:ext uri="{FF2B5EF4-FFF2-40B4-BE49-F238E27FC236}">
                    <a16:creationId xmlns:a16="http://schemas.microsoft.com/office/drawing/2014/main" id="{0EE3B726-45BA-4002-83E2-970B1FAE4F1A}"/>
                  </a:ext>
                </a:extLst>
              </p:cNvPr>
              <p:cNvSpPr>
                <a:spLocks noChangeArrowheads="1"/>
              </p:cNvSpPr>
              <p:nvPr/>
            </p:nvSpPr>
            <p:spPr bwMode="gray">
              <a:xfrm rot="5400000">
                <a:off x="5937250" y="3113088"/>
                <a:ext cx="1873250" cy="1873250"/>
              </a:xfrm>
              <a:prstGeom prst="rtTriangle">
                <a:avLst/>
              </a:prstGeom>
              <a:solidFill>
                <a:srgbClr val="96C527"/>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30" name="AutoShape 9">
                <a:extLst>
                  <a:ext uri="{FF2B5EF4-FFF2-40B4-BE49-F238E27FC236}">
                    <a16:creationId xmlns:a16="http://schemas.microsoft.com/office/drawing/2014/main" id="{3D97D504-C6EB-484E-B874-3C23F7AF85F7}"/>
                  </a:ext>
                </a:extLst>
              </p:cNvPr>
              <p:cNvSpPr>
                <a:spLocks noChangeArrowheads="1"/>
              </p:cNvSpPr>
              <p:nvPr/>
            </p:nvSpPr>
            <p:spPr bwMode="gray">
              <a:xfrm rot="16200000" flipH="1">
                <a:off x="4005263" y="3113088"/>
                <a:ext cx="1873250" cy="1873250"/>
              </a:xfrm>
              <a:prstGeom prst="rtTriangle">
                <a:avLst/>
              </a:prstGeom>
              <a:solidFill>
                <a:schemeClr val="tx1">
                  <a:lumMod val="75000"/>
                  <a:lumOff val="25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31" name="Rectangle 12">
                <a:extLst>
                  <a:ext uri="{FF2B5EF4-FFF2-40B4-BE49-F238E27FC236}">
                    <a16:creationId xmlns:a16="http://schemas.microsoft.com/office/drawing/2014/main" id="{3C34FBA5-2934-4EC1-AD3D-592C19E94599}"/>
                  </a:ext>
                </a:extLst>
              </p:cNvPr>
              <p:cNvSpPr>
                <a:spLocks noChangeArrowheads="1"/>
              </p:cNvSpPr>
              <p:nvPr/>
            </p:nvSpPr>
            <p:spPr bwMode="gray">
              <a:xfrm>
                <a:off x="4585058" y="2523295"/>
                <a:ext cx="1236594" cy="38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b="1" dirty="0">
                    <a:solidFill>
                      <a:prstClr val="white"/>
                    </a:solidFill>
                    <a:latin typeface="微软雅黑" panose="020B0503020204020204" pitchFamily="34" charset="-122"/>
                    <a:ea typeface="微软雅黑" panose="020B0503020204020204" pitchFamily="34" charset="-122"/>
                  </a:rPr>
                  <a:t>资源管理</a:t>
                </a:r>
                <a:r>
                  <a:rPr lang="zh-CN" altLang="en-US" dirty="0">
                    <a:solidFill>
                      <a:prstClr val="white"/>
                    </a:solidFill>
                    <a:latin typeface="微软雅黑" panose="020B0503020204020204" pitchFamily="34" charset="-122"/>
                    <a:ea typeface="微软雅黑" panose="020B0503020204020204" pitchFamily="34" charset="-122"/>
                  </a:rPr>
                  <a:t> </a:t>
                </a:r>
                <a:endParaRPr lang="en-US" altLang="zh-CN" dirty="0">
                  <a:solidFill>
                    <a:prstClr val="white"/>
                  </a:solidFill>
                  <a:latin typeface="微软雅黑" panose="020B0503020204020204" pitchFamily="34" charset="-122"/>
                  <a:ea typeface="微软雅黑" panose="020B0503020204020204" pitchFamily="34" charset="-122"/>
                </a:endParaRPr>
              </a:p>
            </p:txBody>
          </p:sp>
          <p:sp>
            <p:nvSpPr>
              <p:cNvPr id="32" name="Rectangle 13">
                <a:extLst>
                  <a:ext uri="{FF2B5EF4-FFF2-40B4-BE49-F238E27FC236}">
                    <a16:creationId xmlns:a16="http://schemas.microsoft.com/office/drawing/2014/main" id="{57938CDE-880A-4A6A-AA93-0D6ED14FEDAB}"/>
                  </a:ext>
                </a:extLst>
              </p:cNvPr>
              <p:cNvSpPr>
                <a:spLocks noChangeArrowheads="1"/>
              </p:cNvSpPr>
              <p:nvPr/>
            </p:nvSpPr>
            <p:spPr bwMode="gray">
              <a:xfrm>
                <a:off x="6064015" y="2516824"/>
                <a:ext cx="1164172" cy="38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b="1" dirty="0">
                    <a:solidFill>
                      <a:srgbClr val="E7E6E6"/>
                    </a:solidFill>
                    <a:latin typeface="微软雅黑" panose="020B0503020204020204" pitchFamily="34" charset="-122"/>
                    <a:ea typeface="微软雅黑" panose="020B0503020204020204" pitchFamily="34" charset="-122"/>
                  </a:rPr>
                  <a:t>任务管理</a:t>
                </a:r>
                <a:endParaRPr lang="en-US" altLang="zh-CN" dirty="0">
                  <a:solidFill>
                    <a:srgbClr val="E7E6E6"/>
                  </a:solidFill>
                  <a:latin typeface="微软雅黑" panose="020B0503020204020204" pitchFamily="34" charset="-122"/>
                  <a:ea typeface="微软雅黑" panose="020B0503020204020204" pitchFamily="34" charset="-122"/>
                </a:endParaRPr>
              </a:p>
            </p:txBody>
          </p:sp>
          <p:sp>
            <p:nvSpPr>
              <p:cNvPr id="33" name="Rectangle 14">
                <a:extLst>
                  <a:ext uri="{FF2B5EF4-FFF2-40B4-BE49-F238E27FC236}">
                    <a16:creationId xmlns:a16="http://schemas.microsoft.com/office/drawing/2014/main" id="{13922F6A-C58C-4A1C-9AD1-12C439C7ACB8}"/>
                  </a:ext>
                </a:extLst>
              </p:cNvPr>
              <p:cNvSpPr>
                <a:spLocks noChangeArrowheads="1"/>
              </p:cNvSpPr>
              <p:nvPr/>
            </p:nvSpPr>
            <p:spPr bwMode="gray">
              <a:xfrm>
                <a:off x="6090127" y="3201234"/>
                <a:ext cx="1236594" cy="38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b="1" dirty="0">
                    <a:solidFill>
                      <a:prstClr val="white"/>
                    </a:solidFill>
                    <a:latin typeface="微软雅黑" panose="020B0503020204020204" pitchFamily="34" charset="-122"/>
                    <a:ea typeface="微软雅黑" panose="020B0503020204020204" pitchFamily="34" charset="-122"/>
                  </a:rPr>
                  <a:t>安全管理</a:t>
                </a:r>
                <a:r>
                  <a:rPr lang="zh-CN" altLang="en-US" dirty="0">
                    <a:solidFill>
                      <a:prstClr val="white"/>
                    </a:solidFill>
                    <a:latin typeface="微软雅黑" panose="020B0503020204020204" pitchFamily="34" charset="-122"/>
                    <a:ea typeface="微软雅黑" panose="020B0503020204020204" pitchFamily="34" charset="-122"/>
                  </a:rPr>
                  <a:t> </a:t>
                </a:r>
                <a:endParaRPr lang="en-US" altLang="zh-CN" dirty="0">
                  <a:solidFill>
                    <a:prstClr val="white"/>
                  </a:solidFill>
                  <a:latin typeface="微软雅黑" panose="020B0503020204020204" pitchFamily="34" charset="-122"/>
                  <a:ea typeface="微软雅黑" panose="020B0503020204020204" pitchFamily="34" charset="-122"/>
                </a:endParaRPr>
              </a:p>
            </p:txBody>
          </p:sp>
          <p:sp>
            <p:nvSpPr>
              <p:cNvPr id="34" name="Rectangle 15">
                <a:extLst>
                  <a:ext uri="{FF2B5EF4-FFF2-40B4-BE49-F238E27FC236}">
                    <a16:creationId xmlns:a16="http://schemas.microsoft.com/office/drawing/2014/main" id="{EDDEEDA9-0691-4DF0-88D4-FE49E8B78EB2}"/>
                  </a:ext>
                </a:extLst>
              </p:cNvPr>
              <p:cNvSpPr>
                <a:spLocks noChangeArrowheads="1"/>
              </p:cNvSpPr>
              <p:nvPr/>
            </p:nvSpPr>
            <p:spPr bwMode="gray">
              <a:xfrm>
                <a:off x="4582820" y="3175970"/>
                <a:ext cx="1236594" cy="38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b="1" dirty="0">
                    <a:solidFill>
                      <a:srgbClr val="E7E6E6"/>
                    </a:solidFill>
                    <a:latin typeface="微软雅黑" panose="020B0503020204020204" pitchFamily="34" charset="-122"/>
                    <a:ea typeface="微软雅黑" panose="020B0503020204020204" pitchFamily="34" charset="-122"/>
                  </a:rPr>
                  <a:t>用户管理</a:t>
                </a:r>
                <a:r>
                  <a:rPr lang="zh-CN" altLang="en-US" dirty="0">
                    <a:solidFill>
                      <a:prstClr val="black"/>
                    </a:solidFill>
                    <a:latin typeface="微软雅黑" panose="020B0503020204020204" pitchFamily="34" charset="-122"/>
                    <a:ea typeface="微软雅黑" panose="020B0503020204020204" pitchFamily="34" charset="-122"/>
                  </a:rPr>
                  <a:t> </a:t>
                </a:r>
                <a:endParaRPr lang="en-US" altLang="zh-CN" dirty="0">
                  <a:solidFill>
                    <a:prstClr val="black"/>
                  </a:solidFill>
                  <a:latin typeface="微软雅黑" panose="020B0503020204020204" pitchFamily="34" charset="-122"/>
                  <a:ea typeface="微软雅黑" panose="020B0503020204020204" pitchFamily="34" charset="-122"/>
                </a:endParaRPr>
              </a:p>
            </p:txBody>
          </p:sp>
        </p:grpSp>
        <p:sp>
          <p:nvSpPr>
            <p:cNvPr id="35" name="Rectangle 16">
              <a:extLst>
                <a:ext uri="{FF2B5EF4-FFF2-40B4-BE49-F238E27FC236}">
                  <a16:creationId xmlns:a16="http://schemas.microsoft.com/office/drawing/2014/main" id="{F0446B56-7B67-49A2-ACD4-CFD4ADCF0998}"/>
                </a:ext>
              </a:extLst>
            </p:cNvPr>
            <p:cNvSpPr>
              <a:spLocks noChangeArrowheads="1"/>
            </p:cNvSpPr>
            <p:nvPr/>
          </p:nvSpPr>
          <p:spPr bwMode="gray">
            <a:xfrm>
              <a:off x="3220641" y="1573385"/>
              <a:ext cx="4686300" cy="313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2000" b="1" dirty="0">
                  <a:solidFill>
                    <a:prstClr val="white"/>
                  </a:solidFill>
                  <a:latin typeface="微软雅黑" panose="020B0503020204020204" pitchFamily="34" charset="-122"/>
                  <a:ea typeface="微软雅黑" panose="020B0503020204020204" pitchFamily="34" charset="-122"/>
                </a:rPr>
                <a:t>云计算的管理中间件层</a:t>
              </a:r>
              <a:r>
                <a:rPr lang="zh-CN" altLang="en-US" sz="2000" dirty="0">
                  <a:solidFill>
                    <a:prstClr val="white"/>
                  </a:solidFill>
                  <a:latin typeface="微软雅黑" panose="020B0503020204020204" pitchFamily="34" charset="-122"/>
                  <a:ea typeface="微软雅黑" panose="020B0503020204020204" pitchFamily="34" charset="-122"/>
                </a:rPr>
                <a:t> </a:t>
              </a:r>
              <a:endParaRPr lang="en-US" altLang="zh-CN" sz="2000" dirty="0">
                <a:solidFill>
                  <a:prstClr val="white"/>
                </a:solidFill>
                <a:latin typeface="微软雅黑" panose="020B0503020204020204" pitchFamily="34" charset="-122"/>
                <a:ea typeface="微软雅黑" panose="020B0503020204020204" pitchFamily="34" charset="-122"/>
              </a:endParaRPr>
            </a:p>
          </p:txBody>
        </p:sp>
        <p:sp>
          <p:nvSpPr>
            <p:cNvPr id="36" name="Rectangle 17">
              <a:extLst>
                <a:ext uri="{FF2B5EF4-FFF2-40B4-BE49-F238E27FC236}">
                  <a16:creationId xmlns:a16="http://schemas.microsoft.com/office/drawing/2014/main" id="{38D5F32B-5463-4E0B-A4C5-4AC886A5F9D4}"/>
                </a:ext>
              </a:extLst>
            </p:cNvPr>
            <p:cNvSpPr>
              <a:spLocks noChangeArrowheads="1"/>
            </p:cNvSpPr>
            <p:nvPr/>
          </p:nvSpPr>
          <p:spPr bwMode="gray">
            <a:xfrm>
              <a:off x="6790096" y="2221109"/>
              <a:ext cx="3009179" cy="119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执行用户或应用提交的任务，包括完成用户任务映象（</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Image</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）的部署和管理、任务调度、任务执行、任务生命期管理等 </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7" name="Rectangle 18">
              <a:extLst>
                <a:ext uri="{FF2B5EF4-FFF2-40B4-BE49-F238E27FC236}">
                  <a16:creationId xmlns:a16="http://schemas.microsoft.com/office/drawing/2014/main" id="{7BD1ADB8-0587-4A4B-8877-2DDAE1356507}"/>
                </a:ext>
              </a:extLst>
            </p:cNvPr>
            <p:cNvSpPr>
              <a:spLocks noChangeArrowheads="1"/>
            </p:cNvSpPr>
            <p:nvPr/>
          </p:nvSpPr>
          <p:spPr bwMode="gray">
            <a:xfrm>
              <a:off x="1468804" y="3619557"/>
              <a:ext cx="3120293" cy="119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实现云计算商业模式的一个必不可</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少的环节，包括提供用户交互接口、管理和识别用户身份、创建用户程序的执行环境、对用户的使用进行计费等 </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8" name="Rectangle 19">
              <a:extLst>
                <a:ext uri="{FF2B5EF4-FFF2-40B4-BE49-F238E27FC236}">
                  <a16:creationId xmlns:a16="http://schemas.microsoft.com/office/drawing/2014/main" id="{0C34B0AC-6805-486C-BC2D-2AF14ABAB1EA}"/>
                </a:ext>
              </a:extLst>
            </p:cNvPr>
            <p:cNvSpPr>
              <a:spLocks noChangeArrowheads="1"/>
            </p:cNvSpPr>
            <p:nvPr/>
          </p:nvSpPr>
          <p:spPr bwMode="gray">
            <a:xfrm>
              <a:off x="6829924" y="3825309"/>
              <a:ext cx="2730273" cy="907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保障云计算设施的整体安全，包括身份认证、访问授权、综合防护和安全审计等 </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44791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云计算实现机制</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F3C7410E-8E99-4082-A0EA-7207A47F3BFC}"/>
              </a:ext>
            </a:extLst>
          </p:cNvPr>
          <p:cNvGrpSpPr/>
          <p:nvPr/>
        </p:nvGrpSpPr>
        <p:grpSpPr>
          <a:xfrm>
            <a:off x="762504" y="1416600"/>
            <a:ext cx="10666991" cy="4536525"/>
            <a:chOff x="953510" y="1435650"/>
            <a:chExt cx="8909357" cy="3838965"/>
          </a:xfrm>
        </p:grpSpPr>
        <p:pic>
          <p:nvPicPr>
            <p:cNvPr id="39" name="Picture 4" descr="1-4">
              <a:extLst>
                <a:ext uri="{FF2B5EF4-FFF2-40B4-BE49-F238E27FC236}">
                  <a16:creationId xmlns:a16="http://schemas.microsoft.com/office/drawing/2014/main" id="{F7069FDB-D109-4C4F-967C-F3763D0A33FA}"/>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3510" y="1898260"/>
              <a:ext cx="4749584" cy="337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16">
              <a:extLst>
                <a:ext uri="{FF2B5EF4-FFF2-40B4-BE49-F238E27FC236}">
                  <a16:creationId xmlns:a16="http://schemas.microsoft.com/office/drawing/2014/main" id="{9FD90F6B-5C92-4FF7-9235-FB7AB56F92EF}"/>
                </a:ext>
              </a:extLst>
            </p:cNvPr>
            <p:cNvSpPr>
              <a:spLocks noChangeArrowheads="1"/>
            </p:cNvSpPr>
            <p:nvPr/>
          </p:nvSpPr>
          <p:spPr bwMode="gray">
            <a:xfrm>
              <a:off x="953510" y="1435650"/>
              <a:ext cx="4686300" cy="31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简化的</a:t>
              </a:r>
              <a:r>
                <a:rPr lang="en-US" altLang="zh-CN" b="1" dirty="0" err="1">
                  <a:solidFill>
                    <a:prstClr val="black">
                      <a:lumMod val="75000"/>
                      <a:lumOff val="25000"/>
                    </a:prstClr>
                  </a:solidFill>
                  <a:latin typeface="微软雅黑" panose="020B0503020204020204" pitchFamily="34" charset="-122"/>
                  <a:ea typeface="微软雅黑" panose="020B0503020204020204" pitchFamily="34" charset="-122"/>
                </a:rPr>
                <a:t>IaaS</a:t>
              </a:r>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实现机制图</a:t>
              </a:r>
              <a:endParaRPr lang="en-US" altLang="zh-CN"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1EF23377-359C-42C3-8B63-ED153C7E4A56}"/>
                </a:ext>
              </a:extLst>
            </p:cNvPr>
            <p:cNvSpPr/>
            <p:nvPr/>
          </p:nvSpPr>
          <p:spPr>
            <a:xfrm>
              <a:off x="6069666" y="2737715"/>
              <a:ext cx="3793200" cy="286496"/>
            </a:xfrm>
            <a:prstGeom prst="rect">
              <a:avLst/>
            </a:prstGeom>
          </p:spPr>
          <p:txBody>
            <a:bodyPr wrap="square">
              <a:spAutoFit/>
            </a:bodyPr>
            <a:lstStyle/>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服务目录是用户可以访问的服务清单。</a:t>
              </a:r>
            </a:p>
          </p:txBody>
        </p:sp>
        <p:sp>
          <p:nvSpPr>
            <p:cNvPr id="42" name="矩形 41">
              <a:extLst>
                <a:ext uri="{FF2B5EF4-FFF2-40B4-BE49-F238E27FC236}">
                  <a16:creationId xmlns:a16="http://schemas.microsoft.com/office/drawing/2014/main" id="{BF7D2EE6-56C7-485D-B5F0-4213E0E01567}"/>
                </a:ext>
              </a:extLst>
            </p:cNvPr>
            <p:cNvSpPr/>
            <p:nvPr/>
          </p:nvSpPr>
          <p:spPr>
            <a:xfrm>
              <a:off x="6069666" y="3155161"/>
              <a:ext cx="3793200" cy="494857"/>
            </a:xfrm>
            <a:prstGeom prst="rect">
              <a:avLst/>
            </a:prstGeom>
          </p:spPr>
          <p:txBody>
            <a:bodyPr wrap="square">
              <a:spAutoFit/>
            </a:bodyPr>
            <a:lstStyle/>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系统管理模块负责管理和分配所有可用的资源，其核心是负载均衡。</a:t>
              </a:r>
            </a:p>
          </p:txBody>
        </p:sp>
        <p:sp>
          <p:nvSpPr>
            <p:cNvPr id="43" name="矩形 42">
              <a:extLst>
                <a:ext uri="{FF2B5EF4-FFF2-40B4-BE49-F238E27FC236}">
                  <a16:creationId xmlns:a16="http://schemas.microsoft.com/office/drawing/2014/main" id="{BF37D697-ED9C-4D58-BDFD-CBF7DF9A39CA}"/>
                </a:ext>
              </a:extLst>
            </p:cNvPr>
            <p:cNvSpPr/>
            <p:nvPr/>
          </p:nvSpPr>
          <p:spPr>
            <a:xfrm>
              <a:off x="6069666" y="3780355"/>
              <a:ext cx="3793200" cy="286496"/>
            </a:xfrm>
            <a:prstGeom prst="rect">
              <a:avLst/>
            </a:prstGeom>
          </p:spPr>
          <p:txBody>
            <a:bodyPr wrap="square">
              <a:spAutoFit/>
            </a:bodyPr>
            <a:lstStyle/>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配置工具负责在分配的节点上准备任务运行环境。</a:t>
              </a:r>
            </a:p>
          </p:txBody>
        </p:sp>
        <p:sp>
          <p:nvSpPr>
            <p:cNvPr id="44" name="矩形 43">
              <a:extLst>
                <a:ext uri="{FF2B5EF4-FFF2-40B4-BE49-F238E27FC236}">
                  <a16:creationId xmlns:a16="http://schemas.microsoft.com/office/drawing/2014/main" id="{761CFE3D-04E7-4A7F-9BC6-61356D81C802}"/>
                </a:ext>
              </a:extLst>
            </p:cNvPr>
            <p:cNvSpPr/>
            <p:nvPr/>
          </p:nvSpPr>
          <p:spPr>
            <a:xfrm>
              <a:off x="6069667" y="4405550"/>
              <a:ext cx="3793200" cy="494857"/>
            </a:xfrm>
            <a:prstGeom prst="rect">
              <a:avLst/>
            </a:prstGeom>
          </p:spPr>
          <p:txBody>
            <a:bodyPr wrap="square">
              <a:spAutoFit/>
            </a:bodyPr>
            <a:lstStyle/>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监视统计模块负责监视节点的运行状态，并完成用户使用节点情况的统计。</a:t>
              </a:r>
            </a:p>
          </p:txBody>
        </p:sp>
        <p:sp>
          <p:nvSpPr>
            <p:cNvPr id="45" name="矩形 44">
              <a:extLst>
                <a:ext uri="{FF2B5EF4-FFF2-40B4-BE49-F238E27FC236}">
                  <a16:creationId xmlns:a16="http://schemas.microsoft.com/office/drawing/2014/main" id="{3122E669-9AE8-4D66-A6E1-43269B9A4344}"/>
                </a:ext>
              </a:extLst>
            </p:cNvPr>
            <p:cNvSpPr/>
            <p:nvPr/>
          </p:nvSpPr>
          <p:spPr>
            <a:xfrm>
              <a:off x="6069666" y="2112521"/>
              <a:ext cx="3793200" cy="494857"/>
            </a:xfrm>
            <a:prstGeom prst="rect">
              <a:avLst/>
            </a:prstGeom>
          </p:spPr>
          <p:txBody>
            <a:bodyPr wrap="square">
              <a:spAutoFit/>
            </a:bodyPr>
            <a:lstStyle/>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用户交互接口向应用以</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Web Services</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方式提供访问接口，获取用户需求。</a:t>
              </a:r>
            </a:p>
          </p:txBody>
        </p:sp>
        <p:sp>
          <p:nvSpPr>
            <p:cNvPr id="46" name="椭圆 45">
              <a:extLst>
                <a:ext uri="{FF2B5EF4-FFF2-40B4-BE49-F238E27FC236}">
                  <a16:creationId xmlns:a16="http://schemas.microsoft.com/office/drawing/2014/main" id="{44D6AD78-A75F-49D7-93E4-CF600FF7EFD2}"/>
                </a:ext>
              </a:extLst>
            </p:cNvPr>
            <p:cNvSpPr/>
            <p:nvPr/>
          </p:nvSpPr>
          <p:spPr>
            <a:xfrm>
              <a:off x="5873724" y="2777359"/>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7" name="椭圆 46">
              <a:extLst>
                <a:ext uri="{FF2B5EF4-FFF2-40B4-BE49-F238E27FC236}">
                  <a16:creationId xmlns:a16="http://schemas.microsoft.com/office/drawing/2014/main" id="{5ED42E17-7DFB-4ED8-912C-A79BFE75B5D1}"/>
                </a:ext>
              </a:extLst>
            </p:cNvPr>
            <p:cNvSpPr/>
            <p:nvPr/>
          </p:nvSpPr>
          <p:spPr>
            <a:xfrm>
              <a:off x="5873724" y="2162341"/>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8" name="椭圆 47">
              <a:extLst>
                <a:ext uri="{FF2B5EF4-FFF2-40B4-BE49-F238E27FC236}">
                  <a16:creationId xmlns:a16="http://schemas.microsoft.com/office/drawing/2014/main" id="{640D4A76-DA02-486D-ABE2-FDB392ACED45}"/>
                </a:ext>
              </a:extLst>
            </p:cNvPr>
            <p:cNvSpPr/>
            <p:nvPr/>
          </p:nvSpPr>
          <p:spPr>
            <a:xfrm>
              <a:off x="5873724" y="3191233"/>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9" name="椭圆 48">
              <a:extLst>
                <a:ext uri="{FF2B5EF4-FFF2-40B4-BE49-F238E27FC236}">
                  <a16:creationId xmlns:a16="http://schemas.microsoft.com/office/drawing/2014/main" id="{E776E1A9-82D1-425A-A460-A53E011F7E1A}"/>
                </a:ext>
              </a:extLst>
            </p:cNvPr>
            <p:cNvSpPr/>
            <p:nvPr/>
          </p:nvSpPr>
          <p:spPr>
            <a:xfrm>
              <a:off x="5873724" y="3821617"/>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0" name="椭圆 49">
              <a:extLst>
                <a:ext uri="{FF2B5EF4-FFF2-40B4-BE49-F238E27FC236}">
                  <a16:creationId xmlns:a16="http://schemas.microsoft.com/office/drawing/2014/main" id="{44F76F4D-9758-40C1-88F9-957257A7152A}"/>
                </a:ext>
              </a:extLst>
            </p:cNvPr>
            <p:cNvSpPr/>
            <p:nvPr/>
          </p:nvSpPr>
          <p:spPr>
            <a:xfrm>
              <a:off x="5873724" y="4435321"/>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03266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云计算压倒性的成本优势</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D3889F3-91C1-4C91-88D5-54E860C3C2A2}"/>
              </a:ext>
            </a:extLst>
          </p:cNvPr>
          <p:cNvGrpSpPr/>
          <p:nvPr/>
        </p:nvGrpSpPr>
        <p:grpSpPr>
          <a:xfrm>
            <a:off x="1335884" y="1083756"/>
            <a:ext cx="9151141" cy="5381260"/>
            <a:chOff x="935834" y="1236156"/>
            <a:chExt cx="7426927" cy="4885275"/>
          </a:xfrm>
        </p:grpSpPr>
        <p:sp>
          <p:nvSpPr>
            <p:cNvPr id="16" name="Rectangle 2">
              <a:extLst>
                <a:ext uri="{FF2B5EF4-FFF2-40B4-BE49-F238E27FC236}">
                  <a16:creationId xmlns:a16="http://schemas.microsoft.com/office/drawing/2014/main" id="{35169ED0-203A-4DFC-9B45-9674A53FDB56}"/>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vert="horz"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1800" b="1" spc="225">
                  <a:solidFill>
                    <a:schemeClr val="bg1"/>
                  </a:solidFill>
                  <a:latin typeface="微软雅黑" panose="020B0503020204020204" pitchFamily="34" charset="-122"/>
                  <a:ea typeface="微软雅黑" panose="020B0503020204020204" pitchFamily="34" charset="-122"/>
                </a:rPr>
                <a:t>全球企业</a:t>
              </a:r>
              <a:r>
                <a:rPr lang="en-US" altLang="zh-CN" sz="1800" b="1" spc="225">
                  <a:solidFill>
                    <a:schemeClr val="bg1"/>
                  </a:solidFill>
                  <a:latin typeface="微软雅黑" panose="020B0503020204020204" pitchFamily="34" charset="-122"/>
                  <a:ea typeface="微软雅黑" panose="020B0503020204020204" pitchFamily="34" charset="-122"/>
                </a:rPr>
                <a:t>IT</a:t>
              </a:r>
              <a:r>
                <a:rPr lang="zh-CN" altLang="en-US" sz="1800" b="1" spc="225">
                  <a:solidFill>
                    <a:schemeClr val="bg1"/>
                  </a:solidFill>
                  <a:latin typeface="微软雅黑" panose="020B0503020204020204" pitchFamily="34" charset="-122"/>
                  <a:ea typeface="微软雅黑" panose="020B0503020204020204" pitchFamily="34" charset="-122"/>
                </a:rPr>
                <a:t>开销发展趋势</a:t>
              </a:r>
              <a:endParaRPr lang="zh-CN" altLang="en-US" sz="1800" b="1" spc="225" dirty="0">
                <a:solidFill>
                  <a:schemeClr val="bg1"/>
                </a:solidFill>
                <a:latin typeface="微软雅黑" panose="020B0503020204020204" pitchFamily="34" charset="-122"/>
                <a:ea typeface="微软雅黑" panose="020B0503020204020204" pitchFamily="34" charset="-122"/>
              </a:endParaRPr>
            </a:p>
          </p:txBody>
        </p:sp>
        <p:pic>
          <p:nvPicPr>
            <p:cNvPr id="17" name="Picture 4" descr="9-1">
              <a:extLst>
                <a:ext uri="{FF2B5EF4-FFF2-40B4-BE49-F238E27FC236}">
                  <a16:creationId xmlns:a16="http://schemas.microsoft.com/office/drawing/2014/main" id="{F2F7765E-3537-489F-9467-7FD332CB2630}"/>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5834" y="1787328"/>
              <a:ext cx="7217566" cy="408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5">
              <a:extLst>
                <a:ext uri="{FF2B5EF4-FFF2-40B4-BE49-F238E27FC236}">
                  <a16:creationId xmlns:a16="http://schemas.microsoft.com/office/drawing/2014/main" id="{BFC50E31-0DFC-47DE-BDEF-1DBC298EEA45}"/>
                </a:ext>
              </a:extLst>
            </p:cNvPr>
            <p:cNvSpPr txBox="1">
              <a:spLocks noChangeArrowheads="1"/>
            </p:cNvSpPr>
            <p:nvPr/>
          </p:nvSpPr>
          <p:spPr bwMode="auto">
            <a:xfrm>
              <a:off x="5212396" y="5911875"/>
              <a:ext cx="3150365" cy="20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nSpc>
                  <a:spcPct val="90000"/>
                </a:lnSpc>
                <a:spcBef>
                  <a:spcPct val="20000"/>
                </a:spcBef>
                <a:buFont typeface="Arial" panose="020B0604020202020204" pitchFamily="34" charset="0"/>
                <a:buChar char="•"/>
                <a:defRPr sz="2300">
                  <a:solidFill>
                    <a:schemeClr val="bg1"/>
                  </a:solidFill>
                  <a:latin typeface="Arial" panose="020B0604020202020204" pitchFamily="34" charset="0"/>
                </a:defRPr>
              </a:lvl1pPr>
              <a:lvl2pPr marL="742950" indent="-28575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2pPr>
              <a:lvl3pPr marL="11430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3pPr>
              <a:lvl4pPr marL="16002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4pPr>
              <a:lvl5pPr marL="20574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9pPr>
            </a:lstStyle>
            <a:p>
              <a:pPr>
                <a:lnSpc>
                  <a:spcPct val="100000"/>
                </a:lnSpc>
                <a:spcBef>
                  <a:spcPct val="0"/>
                </a:spcBef>
                <a:buFontTx/>
                <a:buNone/>
              </a:pPr>
              <a:r>
                <a:rPr lang="en-US" altLang="zh-CN" sz="900" dirty="0">
                  <a:solidFill>
                    <a:prstClr val="black">
                      <a:lumMod val="65000"/>
                      <a:lumOff val="35000"/>
                    </a:prstClr>
                  </a:solidFill>
                  <a:latin typeface="微软雅黑" panose="020B0503020204020204" pitchFamily="34" charset="-122"/>
                  <a:ea typeface="微软雅黑" panose="020B0503020204020204" pitchFamily="34" charset="-122"/>
                  <a:cs typeface="Segoe UI Semilight" panose="020B0402040204020203" pitchFamily="34" charset="0"/>
                </a:rPr>
                <a:t>Source: IBM Corporate Strategy analysis of IDC data, Sept. 2007</a:t>
              </a:r>
            </a:p>
          </p:txBody>
        </p:sp>
        <p:sp>
          <p:nvSpPr>
            <p:cNvPr id="19" name="矩形 18">
              <a:extLst>
                <a:ext uri="{FF2B5EF4-FFF2-40B4-BE49-F238E27FC236}">
                  <a16:creationId xmlns:a16="http://schemas.microsoft.com/office/drawing/2014/main" id="{497CADD3-25C1-44B3-B182-6AA1417342E9}"/>
                </a:ext>
              </a:extLst>
            </p:cNvPr>
            <p:cNvSpPr/>
            <p:nvPr/>
          </p:nvSpPr>
          <p:spPr>
            <a:xfrm>
              <a:off x="1062037" y="1236156"/>
              <a:ext cx="123825" cy="411801"/>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63923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云计算压倒性的成本优势</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graphicFrame>
        <p:nvGraphicFramePr>
          <p:cNvPr id="8" name="内容占位符 7">
            <a:extLst>
              <a:ext uri="{FF2B5EF4-FFF2-40B4-BE49-F238E27FC236}">
                <a16:creationId xmlns:a16="http://schemas.microsoft.com/office/drawing/2014/main" id="{FE8903A0-1D2E-476E-9C35-AD6559808C34}"/>
              </a:ext>
            </a:extLst>
          </p:cNvPr>
          <p:cNvGraphicFramePr>
            <a:graphicFrameLocks/>
          </p:cNvGraphicFramePr>
          <p:nvPr>
            <p:extLst>
              <p:ext uri="{D42A27DB-BD31-4B8C-83A1-F6EECF244321}">
                <p14:modId xmlns:p14="http://schemas.microsoft.com/office/powerpoint/2010/main" val="1543366331"/>
              </p:ext>
            </p:extLst>
          </p:nvPr>
        </p:nvGraphicFramePr>
        <p:xfrm>
          <a:off x="804861" y="2028030"/>
          <a:ext cx="9986964" cy="3677444"/>
        </p:xfrm>
        <a:graphic>
          <a:graphicData uri="http://schemas.openxmlformats.org/drawingml/2006/table">
            <a:tbl>
              <a:tblPr/>
              <a:tblGrid>
                <a:gridCol w="1180591">
                  <a:extLst>
                    <a:ext uri="{9D8B030D-6E8A-4147-A177-3AD203B41FA5}">
                      <a16:colId xmlns:a16="http://schemas.microsoft.com/office/drawing/2014/main" val="20000"/>
                    </a:ext>
                  </a:extLst>
                </a:gridCol>
                <a:gridCol w="3779656">
                  <a:extLst>
                    <a:ext uri="{9D8B030D-6E8A-4147-A177-3AD203B41FA5}">
                      <a16:colId xmlns:a16="http://schemas.microsoft.com/office/drawing/2014/main" val="20001"/>
                    </a:ext>
                  </a:extLst>
                </a:gridCol>
                <a:gridCol w="3392750">
                  <a:extLst>
                    <a:ext uri="{9D8B030D-6E8A-4147-A177-3AD203B41FA5}">
                      <a16:colId xmlns:a16="http://schemas.microsoft.com/office/drawing/2014/main" val="20002"/>
                    </a:ext>
                  </a:extLst>
                </a:gridCol>
                <a:gridCol w="1633967">
                  <a:extLst>
                    <a:ext uri="{9D8B030D-6E8A-4147-A177-3AD203B41FA5}">
                      <a16:colId xmlns:a16="http://schemas.microsoft.com/office/drawing/2014/main" val="20003"/>
                    </a:ext>
                  </a:extLst>
                </a:gridCol>
              </a:tblGrid>
              <a:tr h="656618">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项目</a:t>
                      </a:r>
                      <a:endParaRPr kumimoji="0" lang="zh-CN"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中型数据中心成本</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特大型数据中心成本</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比率</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extLst>
                  <a:ext uri="{0D108BD9-81ED-4DB2-BD59-A6C34878D82A}">
                    <a16:rowId xmlns:a16="http://schemas.microsoft.com/office/drawing/2014/main" val="10000"/>
                  </a:ext>
                </a:extLst>
              </a:tr>
              <a:tr h="754249">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网络</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$95 </a:t>
                      </a: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每</a:t>
                      </a:r>
                      <a:r>
                        <a:rPr kumimoji="0" lang="zh-CN" altLang="en-US"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Mb/</a:t>
                      </a: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秒</a:t>
                      </a:r>
                      <a:r>
                        <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月</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每</a:t>
                      </a:r>
                      <a:r>
                        <a:rPr kumimoji="0" lang="zh-CN" altLang="en-US"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Mb/</a:t>
                      </a:r>
                      <a:r>
                        <a:rPr kumimoji="0" lang="zh-CN"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秒</a:t>
                      </a:r>
                      <a:r>
                        <a:rPr kumimoji="0" lang="en-US"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月</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7.3</a:t>
                      </a:r>
                      <a:endPar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6164">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存储</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$2.20 </a:t>
                      </a: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每</a:t>
                      </a:r>
                      <a:r>
                        <a:rPr kumimoji="0" lang="zh-CN" altLang="en-US"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GB/</a:t>
                      </a: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月</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$0.40 </a:t>
                      </a:r>
                      <a:r>
                        <a:rPr kumimoji="0" lang="zh-CN"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每</a:t>
                      </a:r>
                      <a:r>
                        <a:rPr kumimoji="0" lang="zh-CN" altLang="en-US"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GB/</a:t>
                      </a:r>
                      <a:r>
                        <a:rPr kumimoji="0" lang="zh-CN"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月</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5.7</a:t>
                      </a:r>
                      <a:endParaRPr kumimoji="0" lang="zh-CN"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10413">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管理</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每个管理员约管理</a:t>
                      </a:r>
                      <a:r>
                        <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140</a:t>
                      </a: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个服务器</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每个管理员管理</a:t>
                      </a:r>
                      <a:r>
                        <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1000</a:t>
                      </a: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个服务器以上</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7.1</a:t>
                      </a:r>
                      <a:endPar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 name="文本框 8">
            <a:extLst>
              <a:ext uri="{FF2B5EF4-FFF2-40B4-BE49-F238E27FC236}">
                <a16:creationId xmlns:a16="http://schemas.microsoft.com/office/drawing/2014/main" id="{9948CF5F-DFE6-4996-B8B3-94608C93B69A}"/>
              </a:ext>
            </a:extLst>
          </p:cNvPr>
          <p:cNvSpPr txBox="1"/>
          <p:nvPr/>
        </p:nvSpPr>
        <p:spPr>
          <a:xfrm>
            <a:off x="885796" y="1405731"/>
            <a:ext cx="4570482" cy="369332"/>
          </a:xfrm>
          <a:prstGeom prst="rect">
            <a:avLst/>
          </a:prstGeom>
          <a:noFill/>
        </p:spPr>
        <p:txBody>
          <a:bodyPr wrap="none" rtlCol="0">
            <a:spAutoFit/>
          </a:bodyPr>
          <a:lstStyle/>
          <a:p>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中型数据中心和特大型数据中心的成本比较</a:t>
            </a:r>
          </a:p>
        </p:txBody>
      </p:sp>
      <p:sp>
        <p:nvSpPr>
          <p:cNvPr id="10" name="矩形 9">
            <a:extLst>
              <a:ext uri="{FF2B5EF4-FFF2-40B4-BE49-F238E27FC236}">
                <a16:creationId xmlns:a16="http://schemas.microsoft.com/office/drawing/2014/main" id="{68591916-6B1F-4269-BE78-175C5C4C37DC}"/>
              </a:ext>
            </a:extLst>
          </p:cNvPr>
          <p:cNvSpPr/>
          <p:nvPr/>
        </p:nvSpPr>
        <p:spPr>
          <a:xfrm>
            <a:off x="804861" y="1405731"/>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3746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云计算压倒性的成本优势</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948CF5F-DFE6-4996-B8B3-94608C93B69A}"/>
              </a:ext>
            </a:extLst>
          </p:cNvPr>
          <p:cNvSpPr txBox="1"/>
          <p:nvPr/>
        </p:nvSpPr>
        <p:spPr>
          <a:xfrm>
            <a:off x="885796" y="1405731"/>
            <a:ext cx="3185487" cy="369332"/>
          </a:xfrm>
          <a:prstGeom prst="rect">
            <a:avLst/>
          </a:prstGeom>
          <a:noFill/>
        </p:spPr>
        <p:txBody>
          <a:bodyPr wrap="none" rtlCol="0">
            <a:spAutoFit/>
          </a:bodyPr>
          <a:lstStyle/>
          <a:p>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美国不同地区电力价格的差异</a:t>
            </a:r>
          </a:p>
        </p:txBody>
      </p:sp>
      <p:sp>
        <p:nvSpPr>
          <p:cNvPr id="10" name="矩形 9">
            <a:extLst>
              <a:ext uri="{FF2B5EF4-FFF2-40B4-BE49-F238E27FC236}">
                <a16:creationId xmlns:a16="http://schemas.microsoft.com/office/drawing/2014/main" id="{68591916-6B1F-4269-BE78-175C5C4C37DC}"/>
              </a:ext>
            </a:extLst>
          </p:cNvPr>
          <p:cNvSpPr/>
          <p:nvPr/>
        </p:nvSpPr>
        <p:spPr>
          <a:xfrm>
            <a:off x="804861" y="1405731"/>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aphicFrame>
        <p:nvGraphicFramePr>
          <p:cNvPr id="6" name="Group 28">
            <a:extLst>
              <a:ext uri="{FF2B5EF4-FFF2-40B4-BE49-F238E27FC236}">
                <a16:creationId xmlns:a16="http://schemas.microsoft.com/office/drawing/2014/main" id="{2267300B-BF2D-4C78-B98B-FDAF0D1801A3}"/>
              </a:ext>
            </a:extLst>
          </p:cNvPr>
          <p:cNvGraphicFramePr>
            <a:graphicFrameLocks/>
          </p:cNvGraphicFramePr>
          <p:nvPr>
            <p:extLst>
              <p:ext uri="{D42A27DB-BD31-4B8C-83A1-F6EECF244321}">
                <p14:modId xmlns:p14="http://schemas.microsoft.com/office/powerpoint/2010/main" val="1687334096"/>
              </p:ext>
            </p:extLst>
          </p:nvPr>
        </p:nvGraphicFramePr>
        <p:xfrm>
          <a:off x="804859" y="1990725"/>
          <a:ext cx="9939341" cy="3381374"/>
        </p:xfrm>
        <a:graphic>
          <a:graphicData uri="http://schemas.openxmlformats.org/drawingml/2006/table">
            <a:tbl>
              <a:tblPr/>
              <a:tblGrid>
                <a:gridCol w="2224460">
                  <a:extLst>
                    <a:ext uri="{9D8B030D-6E8A-4147-A177-3AD203B41FA5}">
                      <a16:colId xmlns:a16="http://schemas.microsoft.com/office/drawing/2014/main" val="20000"/>
                    </a:ext>
                  </a:extLst>
                </a:gridCol>
                <a:gridCol w="1523631">
                  <a:extLst>
                    <a:ext uri="{9D8B030D-6E8A-4147-A177-3AD203B41FA5}">
                      <a16:colId xmlns:a16="http://schemas.microsoft.com/office/drawing/2014/main" val="20001"/>
                    </a:ext>
                  </a:extLst>
                </a:gridCol>
                <a:gridCol w="6191250">
                  <a:extLst>
                    <a:ext uri="{9D8B030D-6E8A-4147-A177-3AD203B41FA5}">
                      <a16:colId xmlns:a16="http://schemas.microsoft.com/office/drawing/2014/main" val="20002"/>
                    </a:ext>
                  </a:extLst>
                </a:gridCol>
              </a:tblGrid>
              <a:tr h="689510">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价格</a:t>
                      </a:r>
                      <a:r>
                        <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地点</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可能的定价原因</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extLst>
                  <a:ext uri="{0D108BD9-81ED-4DB2-BD59-A6C34878D82A}">
                    <a16:rowId xmlns:a16="http://schemas.microsoft.com/office/drawing/2014/main" val="10000"/>
                  </a:ext>
                </a:extLst>
              </a:tr>
              <a:tr h="774900">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3.6</a:t>
                      </a: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美分</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爱达荷州</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水力发电，没有长途输送</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61279">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10.0</a:t>
                      </a: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美分</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加州</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电力在电网上长途输送，湾区的输送线有限，</a:t>
                      </a:r>
                      <a:endParaRPr kumimoji="0" lang="en-US"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加州不允许煤电</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5685">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18.0</a:t>
                      </a:r>
                      <a:r>
                        <a:rPr kumimoji="0" lang="zh-CN" altLang="zh-CN" sz="18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美分</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夏威夷</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发电的能源需要海运到岛上</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0891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云计算压倒性的成本优势</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3" name="图片 1" descr="Google Data Center, Oklahoma.jpg">
            <a:extLst>
              <a:ext uri="{FF2B5EF4-FFF2-40B4-BE49-F238E27FC236}">
                <a16:creationId xmlns:a16="http://schemas.microsoft.com/office/drawing/2014/main" id="{1E6A777D-9F6B-4290-9E5C-B2D452A87C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 b="140"/>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A334BF0F-F277-4427-905D-92C26D491383}"/>
              </a:ext>
            </a:extLst>
          </p:cNvPr>
          <p:cNvSpPr/>
          <p:nvPr/>
        </p:nvSpPr>
        <p:spPr>
          <a:xfrm>
            <a:off x="1688305" y="981074"/>
            <a:ext cx="9008269" cy="828676"/>
          </a:xfrm>
          <a:prstGeom prst="rect">
            <a:avLst/>
          </a:prstGeom>
          <a:solidFill>
            <a:schemeClr val="tx1">
              <a:lumMod val="85000"/>
              <a:lumOff val="1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5" name="Text Box 5">
            <a:extLst>
              <a:ext uri="{FF2B5EF4-FFF2-40B4-BE49-F238E27FC236}">
                <a16:creationId xmlns:a16="http://schemas.microsoft.com/office/drawing/2014/main" id="{E60AD5A6-A909-4182-B2AF-2EA2B5A002C3}"/>
              </a:ext>
            </a:extLst>
          </p:cNvPr>
          <p:cNvSpPr txBox="1">
            <a:spLocks noChangeArrowheads="1"/>
          </p:cNvSpPr>
          <p:nvPr/>
        </p:nvSpPr>
        <p:spPr bwMode="auto">
          <a:xfrm>
            <a:off x="2974182" y="1127307"/>
            <a:ext cx="6769893" cy="52322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a:spcBef>
                <a:spcPct val="50000"/>
              </a:spcBef>
              <a:defRPr/>
            </a:pPr>
            <a:r>
              <a:rPr lang="en-US" altLang="zh-CN" sz="2800" b="1" dirty="0">
                <a:solidFill>
                  <a:prstClr val="white"/>
                </a:solidFill>
                <a:latin typeface="微软雅黑" panose="020B0503020204020204" pitchFamily="34" charset="-122"/>
                <a:ea typeface="微软雅黑" panose="020B0503020204020204" pitchFamily="34" charset="-122"/>
              </a:rPr>
              <a:t>“</a:t>
            </a:r>
            <a:r>
              <a:rPr lang="zh-CN" altLang="en-US" sz="2800" b="1" dirty="0">
                <a:solidFill>
                  <a:prstClr val="white"/>
                </a:solidFill>
                <a:latin typeface="微软雅黑" panose="020B0503020204020204" pitchFamily="34" charset="-122"/>
                <a:ea typeface="微软雅黑" panose="020B0503020204020204" pitchFamily="34" charset="-122"/>
              </a:rPr>
              <a:t>信息时代核电站”</a:t>
            </a:r>
            <a:r>
              <a:rPr lang="en-US" altLang="zh-CN" sz="2800" b="1" dirty="0">
                <a:solidFill>
                  <a:prstClr val="white"/>
                </a:solidFill>
                <a:latin typeface="微软雅黑" panose="020B0503020204020204" pitchFamily="34" charset="-122"/>
                <a:ea typeface="微软雅黑" panose="020B0503020204020204" pitchFamily="34" charset="-122"/>
              </a:rPr>
              <a:t>—Google</a:t>
            </a:r>
            <a:r>
              <a:rPr lang="zh-CN" altLang="en-US" sz="2800" b="1" dirty="0">
                <a:solidFill>
                  <a:prstClr val="white"/>
                </a:solidFill>
                <a:latin typeface="微软雅黑" panose="020B0503020204020204" pitchFamily="34" charset="-122"/>
                <a:ea typeface="微软雅黑" panose="020B0503020204020204" pitchFamily="34" charset="-122"/>
              </a:rPr>
              <a:t>数据中心</a:t>
            </a:r>
          </a:p>
        </p:txBody>
      </p:sp>
    </p:spTree>
    <p:extLst>
      <p:ext uri="{BB962C8B-B14F-4D97-AF65-F5344CB8AC3E}">
        <p14:creationId xmlns:p14="http://schemas.microsoft.com/office/powerpoint/2010/main" val="1119811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云计算压倒性的成本优势</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87FEAA6-C170-4CF6-B60F-932C90B5C9B6}"/>
              </a:ext>
            </a:extLst>
          </p:cNvPr>
          <p:cNvSpPr txBox="1"/>
          <p:nvPr/>
        </p:nvSpPr>
        <p:spPr>
          <a:xfrm>
            <a:off x="902467" y="1537879"/>
            <a:ext cx="2492990" cy="369332"/>
          </a:xfrm>
          <a:prstGeom prst="rect">
            <a:avLst/>
          </a:prstGeom>
          <a:noFill/>
        </p:spPr>
        <p:txBody>
          <a:bodyPr wrap="none" rtlCol="0">
            <a:spAutoFit/>
          </a:bodyPr>
          <a:lstStyle/>
          <a:p>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某典型网站的流量数据</a:t>
            </a:r>
          </a:p>
        </p:txBody>
      </p:sp>
      <p:sp>
        <p:nvSpPr>
          <p:cNvPr id="12" name="矩形 11">
            <a:extLst>
              <a:ext uri="{FF2B5EF4-FFF2-40B4-BE49-F238E27FC236}">
                <a16:creationId xmlns:a16="http://schemas.microsoft.com/office/drawing/2014/main" id="{5D4226F0-F472-48C8-8DA5-35FAD58AFA0B}"/>
              </a:ext>
            </a:extLst>
          </p:cNvPr>
          <p:cNvSpPr/>
          <p:nvPr/>
        </p:nvSpPr>
        <p:spPr>
          <a:xfrm>
            <a:off x="821532" y="1537879"/>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134442F6-52F2-4AEF-A8B6-0D5E5FC8D6DF}"/>
              </a:ext>
            </a:extLst>
          </p:cNvPr>
          <p:cNvGrpSpPr/>
          <p:nvPr/>
        </p:nvGrpSpPr>
        <p:grpSpPr>
          <a:xfrm>
            <a:off x="914399" y="2381249"/>
            <a:ext cx="10382251" cy="3667126"/>
            <a:chOff x="821531" y="2609849"/>
            <a:chExt cx="9081666" cy="3320655"/>
          </a:xfrm>
        </p:grpSpPr>
        <p:sp>
          <p:nvSpPr>
            <p:cNvPr id="7" name="矩形 6">
              <a:extLst>
                <a:ext uri="{FF2B5EF4-FFF2-40B4-BE49-F238E27FC236}">
                  <a16:creationId xmlns:a16="http://schemas.microsoft.com/office/drawing/2014/main" id="{93F2C1A9-D178-4288-91A3-0CFA9B06948C}"/>
                </a:ext>
              </a:extLst>
            </p:cNvPr>
            <p:cNvSpPr/>
            <p:nvPr/>
          </p:nvSpPr>
          <p:spPr>
            <a:xfrm>
              <a:off x="821531" y="2609849"/>
              <a:ext cx="9081666" cy="3320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latin typeface="微软雅黑" panose="020B0503020204020204" pitchFamily="34" charset="-122"/>
                <a:ea typeface="微软雅黑" panose="020B0503020204020204" pitchFamily="34" charset="-122"/>
              </a:endParaRPr>
            </a:p>
          </p:txBody>
        </p:sp>
        <p:pic>
          <p:nvPicPr>
            <p:cNvPr id="8" name="Picture 4" descr="9-3">
              <a:extLst>
                <a:ext uri="{FF2B5EF4-FFF2-40B4-BE49-F238E27FC236}">
                  <a16:creationId xmlns:a16="http://schemas.microsoft.com/office/drawing/2014/main" id="{ACACC159-D7C0-451A-8B7F-22F8B169D7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772286"/>
              <a:ext cx="6076837" cy="303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1AC8C50B-461C-4AF1-90F2-15FAC8B07E86}"/>
                </a:ext>
              </a:extLst>
            </p:cNvPr>
            <p:cNvSpPr/>
            <p:nvPr/>
          </p:nvSpPr>
          <p:spPr>
            <a:xfrm>
              <a:off x="7404928" y="2830296"/>
              <a:ext cx="2173135" cy="673752"/>
            </a:xfrm>
            <a:prstGeom prst="rect">
              <a:avLst/>
            </a:prstGeom>
          </p:spPr>
          <p:txBody>
            <a:bodyPr wrap="square">
              <a:spAutoFit/>
            </a:bodyPr>
            <a:lstStyle/>
            <a:p>
              <a:pPr>
                <a:lnSpc>
                  <a:spcPct val="150000"/>
                </a:lnSpc>
              </a:pPr>
              <a:r>
                <a:rPr lang="zh-CN" altLang="en-US" sz="1500" dirty="0">
                  <a:solidFill>
                    <a:prstClr val="white"/>
                  </a:solidFill>
                  <a:latin typeface="微软雅黑" panose="020B0503020204020204" pitchFamily="34" charset="-122"/>
                  <a:ea typeface="微软雅黑" panose="020B0503020204020204" pitchFamily="34" charset="-122"/>
                </a:rPr>
                <a:t>提供弹性的服务，在超大资源池中动态分配和释放资源</a:t>
              </a:r>
            </a:p>
          </p:txBody>
        </p:sp>
        <p:sp>
          <p:nvSpPr>
            <p:cNvPr id="14" name="矩形 13">
              <a:extLst>
                <a:ext uri="{FF2B5EF4-FFF2-40B4-BE49-F238E27FC236}">
                  <a16:creationId xmlns:a16="http://schemas.microsoft.com/office/drawing/2014/main" id="{4E170803-FAEB-482F-93E3-19004A82E824}"/>
                </a:ext>
              </a:extLst>
            </p:cNvPr>
            <p:cNvSpPr/>
            <p:nvPr/>
          </p:nvSpPr>
          <p:spPr>
            <a:xfrm>
              <a:off x="7414083" y="5029639"/>
              <a:ext cx="2162348" cy="673752"/>
            </a:xfrm>
            <a:prstGeom prst="rect">
              <a:avLst/>
            </a:prstGeom>
          </p:spPr>
          <p:txBody>
            <a:bodyPr wrap="square">
              <a:spAutoFit/>
            </a:bodyPr>
            <a:lstStyle/>
            <a:p>
              <a:pPr>
                <a:lnSpc>
                  <a:spcPct val="150000"/>
                </a:lnSpc>
              </a:pPr>
              <a:r>
                <a:rPr lang="zh-CN" altLang="en-US" sz="1500" dirty="0">
                  <a:solidFill>
                    <a:prstClr val="white"/>
                  </a:solidFill>
                  <a:latin typeface="微软雅黑" panose="020B0503020204020204" pitchFamily="34" charset="-122"/>
                  <a:ea typeface="微软雅黑" panose="020B0503020204020204" pitchFamily="34" charset="-122"/>
                </a:rPr>
                <a:t>资源利用率达到</a:t>
              </a:r>
              <a:r>
                <a:rPr lang="en-US" altLang="zh-CN" sz="1500" dirty="0">
                  <a:solidFill>
                    <a:prstClr val="white"/>
                  </a:solidFill>
                  <a:latin typeface="微软雅黑" panose="020B0503020204020204" pitchFamily="34" charset="-122"/>
                  <a:ea typeface="微软雅黑" panose="020B0503020204020204" pitchFamily="34" charset="-122"/>
                </a:rPr>
                <a:t>80%</a:t>
              </a:r>
              <a:r>
                <a:rPr lang="zh-CN" altLang="en-US" sz="1500" dirty="0">
                  <a:solidFill>
                    <a:prstClr val="white"/>
                  </a:solidFill>
                  <a:latin typeface="微软雅黑" panose="020B0503020204020204" pitchFamily="34" charset="-122"/>
                  <a:ea typeface="微软雅黑" panose="020B0503020204020204" pitchFamily="34" charset="-122"/>
                </a:rPr>
                <a:t>左右，是传统模式</a:t>
              </a:r>
              <a:r>
                <a:rPr lang="en-US" altLang="zh-CN" sz="1500" dirty="0">
                  <a:solidFill>
                    <a:prstClr val="white"/>
                  </a:solidFill>
                  <a:latin typeface="微软雅黑" panose="020B0503020204020204" pitchFamily="34" charset="-122"/>
                  <a:ea typeface="微软雅黑" panose="020B0503020204020204" pitchFamily="34" charset="-122"/>
                </a:rPr>
                <a:t>5</a:t>
              </a:r>
              <a:r>
                <a:rPr lang="zh-CN" altLang="en-US" sz="1500" dirty="0">
                  <a:solidFill>
                    <a:prstClr val="white"/>
                  </a:solidFill>
                  <a:latin typeface="微软雅黑" panose="020B0503020204020204" pitchFamily="34" charset="-122"/>
                  <a:ea typeface="微软雅黑" panose="020B0503020204020204" pitchFamily="34" charset="-122"/>
                </a:rPr>
                <a:t>～</a:t>
              </a:r>
              <a:r>
                <a:rPr lang="en-US" altLang="zh-CN" sz="1500" dirty="0">
                  <a:solidFill>
                    <a:prstClr val="white"/>
                  </a:solidFill>
                  <a:latin typeface="微软雅黑" panose="020B0503020204020204" pitchFamily="34" charset="-122"/>
                  <a:ea typeface="微软雅黑" panose="020B0503020204020204" pitchFamily="34" charset="-122"/>
                </a:rPr>
                <a:t>7</a:t>
              </a:r>
              <a:r>
                <a:rPr lang="zh-CN" altLang="en-US" sz="1500" dirty="0">
                  <a:solidFill>
                    <a:prstClr val="white"/>
                  </a:solidFill>
                  <a:latin typeface="微软雅黑" panose="020B0503020204020204" pitchFamily="34" charset="-122"/>
                  <a:ea typeface="微软雅黑" panose="020B0503020204020204" pitchFamily="34" charset="-122"/>
                </a:rPr>
                <a:t>倍 </a:t>
              </a:r>
            </a:p>
          </p:txBody>
        </p:sp>
        <p:sp>
          <p:nvSpPr>
            <p:cNvPr id="15" name="矩形 14">
              <a:extLst>
                <a:ext uri="{FF2B5EF4-FFF2-40B4-BE49-F238E27FC236}">
                  <a16:creationId xmlns:a16="http://schemas.microsoft.com/office/drawing/2014/main" id="{A6582C89-CBEB-4030-B26C-6AAB785459C7}"/>
                </a:ext>
              </a:extLst>
            </p:cNvPr>
            <p:cNvSpPr/>
            <p:nvPr/>
          </p:nvSpPr>
          <p:spPr>
            <a:xfrm>
              <a:off x="7400924" y="3929967"/>
              <a:ext cx="2277314" cy="673752"/>
            </a:xfrm>
            <a:prstGeom prst="rect">
              <a:avLst/>
            </a:prstGeom>
          </p:spPr>
          <p:txBody>
            <a:bodyPr wrap="square">
              <a:spAutoFit/>
            </a:bodyPr>
            <a:lstStyle/>
            <a:p>
              <a:pPr>
                <a:lnSpc>
                  <a:spcPct val="150000"/>
                </a:lnSpc>
              </a:pPr>
              <a:r>
                <a:rPr lang="zh-CN" altLang="en-US" sz="1500" dirty="0">
                  <a:solidFill>
                    <a:prstClr val="white"/>
                  </a:solidFill>
                  <a:latin typeface="微软雅黑" panose="020B0503020204020204" pitchFamily="34" charset="-122"/>
                  <a:ea typeface="微软雅黑" panose="020B0503020204020204" pitchFamily="34" charset="-122"/>
                </a:rPr>
                <a:t>云计算平台的规模极大，比较容易平稳整体负载</a:t>
              </a:r>
            </a:p>
          </p:txBody>
        </p:sp>
        <p:sp>
          <p:nvSpPr>
            <p:cNvPr id="16" name="椭圆 15">
              <a:extLst>
                <a:ext uri="{FF2B5EF4-FFF2-40B4-BE49-F238E27FC236}">
                  <a16:creationId xmlns:a16="http://schemas.microsoft.com/office/drawing/2014/main" id="{C16EDE5E-7B71-447D-933E-22555163A081}"/>
                </a:ext>
              </a:extLst>
            </p:cNvPr>
            <p:cNvSpPr/>
            <p:nvPr/>
          </p:nvSpPr>
          <p:spPr>
            <a:xfrm>
              <a:off x="7154898" y="2961415"/>
              <a:ext cx="161925" cy="161925"/>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20E58347-57B4-474C-AFEA-6AFF3664A1C5}"/>
                </a:ext>
              </a:extLst>
            </p:cNvPr>
            <p:cNvSpPr/>
            <p:nvPr/>
          </p:nvSpPr>
          <p:spPr>
            <a:xfrm>
              <a:off x="7154898" y="4049849"/>
              <a:ext cx="161925" cy="161925"/>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B59E707E-3512-419E-94FB-FD9CAAE89A7E}"/>
                </a:ext>
              </a:extLst>
            </p:cNvPr>
            <p:cNvSpPr/>
            <p:nvPr/>
          </p:nvSpPr>
          <p:spPr>
            <a:xfrm>
              <a:off x="7154898" y="5155940"/>
              <a:ext cx="161925" cy="161925"/>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4221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BE6BC4-0EA3-47B3-B85F-77581F0EABAE}"/>
              </a:ext>
            </a:extLst>
          </p:cNvPr>
          <p:cNvSpPr/>
          <p:nvPr/>
        </p:nvSpPr>
        <p:spPr>
          <a:xfrm>
            <a:off x="287510" y="281326"/>
            <a:ext cx="9104140"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云计算压倒性的成本优势</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87FEAA6-C170-4CF6-B60F-932C90B5C9B6}"/>
              </a:ext>
            </a:extLst>
          </p:cNvPr>
          <p:cNvSpPr txBox="1"/>
          <p:nvPr/>
        </p:nvSpPr>
        <p:spPr>
          <a:xfrm>
            <a:off x="902467" y="1537879"/>
            <a:ext cx="2492990" cy="369332"/>
          </a:xfrm>
          <a:prstGeom prst="rect">
            <a:avLst/>
          </a:prstGeom>
          <a:noFill/>
        </p:spPr>
        <p:txBody>
          <a:bodyPr wrap="none" rtlCol="0">
            <a:spAutoFit/>
          </a:bodyPr>
          <a:lstStyle/>
          <a:p>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某典型网站的流量数据</a:t>
            </a:r>
          </a:p>
        </p:txBody>
      </p:sp>
      <p:sp>
        <p:nvSpPr>
          <p:cNvPr id="12" name="矩形 11">
            <a:extLst>
              <a:ext uri="{FF2B5EF4-FFF2-40B4-BE49-F238E27FC236}">
                <a16:creationId xmlns:a16="http://schemas.microsoft.com/office/drawing/2014/main" id="{5D4226F0-F472-48C8-8DA5-35FAD58AFA0B}"/>
              </a:ext>
            </a:extLst>
          </p:cNvPr>
          <p:cNvSpPr/>
          <p:nvPr/>
        </p:nvSpPr>
        <p:spPr>
          <a:xfrm>
            <a:off x="821532" y="1537879"/>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2373EC35-E63E-40D3-A17B-43D77F9D87D4}"/>
              </a:ext>
            </a:extLst>
          </p:cNvPr>
          <p:cNvGrpSpPr/>
          <p:nvPr/>
        </p:nvGrpSpPr>
        <p:grpSpPr>
          <a:xfrm>
            <a:off x="1950584" y="2351008"/>
            <a:ext cx="7782027" cy="2743200"/>
            <a:chOff x="1038678" y="1698171"/>
            <a:chExt cx="10376036" cy="3657600"/>
          </a:xfrm>
        </p:grpSpPr>
        <p:sp>
          <p:nvSpPr>
            <p:cNvPr id="21" name="圆角矩形 1">
              <a:extLst>
                <a:ext uri="{FF2B5EF4-FFF2-40B4-BE49-F238E27FC236}">
                  <a16:creationId xmlns:a16="http://schemas.microsoft.com/office/drawing/2014/main" id="{A73570FC-3E17-4C90-A2ED-27F788FD3AB8}"/>
                </a:ext>
              </a:extLst>
            </p:cNvPr>
            <p:cNvSpPr/>
            <p:nvPr/>
          </p:nvSpPr>
          <p:spPr>
            <a:xfrm>
              <a:off x="1038678" y="1698171"/>
              <a:ext cx="7269814" cy="3657600"/>
            </a:xfrm>
            <a:prstGeom prst="roundRect">
              <a:avLst>
                <a:gd name="adj" fmla="val 10272"/>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2" name="圆角矩形 2">
              <a:extLst>
                <a:ext uri="{FF2B5EF4-FFF2-40B4-BE49-F238E27FC236}">
                  <a16:creationId xmlns:a16="http://schemas.microsoft.com/office/drawing/2014/main" id="{122A9A3B-0AB6-4824-8CAD-A00C895A5676}"/>
                </a:ext>
              </a:extLst>
            </p:cNvPr>
            <p:cNvSpPr/>
            <p:nvPr/>
          </p:nvSpPr>
          <p:spPr>
            <a:xfrm>
              <a:off x="1553026" y="1944913"/>
              <a:ext cx="2627087" cy="3120571"/>
            </a:xfrm>
            <a:prstGeom prst="roundRect">
              <a:avLst>
                <a:gd name="adj" fmla="val 12597"/>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489E0362-E0CC-4016-85E6-B1D50A116C5C}"/>
                </a:ext>
              </a:extLst>
            </p:cNvPr>
            <p:cNvSpPr txBox="1"/>
            <p:nvPr/>
          </p:nvSpPr>
          <p:spPr>
            <a:xfrm>
              <a:off x="1181314" y="2958226"/>
              <a:ext cx="677108" cy="1268724"/>
            </a:xfrm>
            <a:prstGeom prst="rect">
              <a:avLst/>
            </a:prstGeom>
            <a:solidFill>
              <a:schemeClr val="bg1">
                <a:lumMod val="95000"/>
              </a:schemeClr>
            </a:solidFill>
          </p:spPr>
          <p:txBody>
            <a:bodyPr vert="eaVert" wrap="none" rtlCol="0">
              <a:spAutoFit/>
            </a:bodyPr>
            <a:lstStyle/>
            <a:p>
              <a:r>
                <a:rPr lang="zh-CN" altLang="en-US" sz="2100" dirty="0">
                  <a:solidFill>
                    <a:prstClr val="black"/>
                  </a:solidFill>
                  <a:latin typeface="微软雅黑" panose="020B0503020204020204" pitchFamily="34" charset="-122"/>
                  <a:ea typeface="微软雅黑" panose="020B0503020204020204" pitchFamily="34" charset="-122"/>
                </a:rPr>
                <a:t> 成  本 </a:t>
              </a:r>
            </a:p>
          </p:txBody>
        </p:sp>
        <p:sp>
          <p:nvSpPr>
            <p:cNvPr id="24" name="圆角矩形 13">
              <a:extLst>
                <a:ext uri="{FF2B5EF4-FFF2-40B4-BE49-F238E27FC236}">
                  <a16:creationId xmlns:a16="http://schemas.microsoft.com/office/drawing/2014/main" id="{4658C2D0-EF52-4E06-A030-ED924895DA14}"/>
                </a:ext>
              </a:extLst>
            </p:cNvPr>
            <p:cNvSpPr/>
            <p:nvPr/>
          </p:nvSpPr>
          <p:spPr>
            <a:xfrm>
              <a:off x="5111129" y="1944913"/>
              <a:ext cx="2906955" cy="3120571"/>
            </a:xfrm>
            <a:prstGeom prst="roundRect">
              <a:avLst>
                <a:gd name="adj" fmla="val 12597"/>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E370CF2D-7720-4C58-837F-A4637FCB3EB3}"/>
                </a:ext>
              </a:extLst>
            </p:cNvPr>
            <p:cNvSpPr txBox="1"/>
            <p:nvPr/>
          </p:nvSpPr>
          <p:spPr>
            <a:xfrm>
              <a:off x="4763255" y="2517886"/>
              <a:ext cx="677108" cy="2132208"/>
            </a:xfrm>
            <a:prstGeom prst="rect">
              <a:avLst/>
            </a:prstGeom>
            <a:solidFill>
              <a:schemeClr val="bg1">
                <a:lumMod val="95000"/>
              </a:schemeClr>
            </a:solidFill>
          </p:spPr>
          <p:txBody>
            <a:bodyPr vert="eaVert" wrap="none" rtlCol="0">
              <a:spAutoFit/>
            </a:bodyPr>
            <a:lstStyle/>
            <a:p>
              <a:r>
                <a:rPr lang="zh-CN" altLang="en-US" sz="2100" dirty="0">
                  <a:solidFill>
                    <a:prstClr val="black"/>
                  </a:solidFill>
                  <a:latin typeface="微软雅黑" panose="020B0503020204020204" pitchFamily="34" charset="-122"/>
                  <a:ea typeface="微软雅黑" panose="020B0503020204020204" pitchFamily="34" charset="-122"/>
                </a:rPr>
                <a:t> 资源利用率 </a:t>
              </a:r>
            </a:p>
          </p:txBody>
        </p:sp>
        <p:sp>
          <p:nvSpPr>
            <p:cNvPr id="26" name="文本框 25">
              <a:extLst>
                <a:ext uri="{FF2B5EF4-FFF2-40B4-BE49-F238E27FC236}">
                  <a16:creationId xmlns:a16="http://schemas.microsoft.com/office/drawing/2014/main" id="{D61E462E-FBDA-4837-83AA-1A59908EF841}"/>
                </a:ext>
              </a:extLst>
            </p:cNvPr>
            <p:cNvSpPr txBox="1"/>
            <p:nvPr/>
          </p:nvSpPr>
          <p:spPr>
            <a:xfrm>
              <a:off x="1858422" y="2482442"/>
              <a:ext cx="1477328" cy="492443"/>
            </a:xfrm>
            <a:prstGeom prst="rect">
              <a:avLst/>
            </a:prstGeom>
            <a:noFill/>
          </p:spPr>
          <p:txBody>
            <a:bodyPr wrap="non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硬件成本</a:t>
              </a:r>
            </a:p>
          </p:txBody>
        </p:sp>
        <p:sp>
          <p:nvSpPr>
            <p:cNvPr id="27" name="文本框 26">
              <a:extLst>
                <a:ext uri="{FF2B5EF4-FFF2-40B4-BE49-F238E27FC236}">
                  <a16:creationId xmlns:a16="http://schemas.microsoft.com/office/drawing/2014/main" id="{5689DA91-2BF0-4E56-ACDA-18E35A43EC7E}"/>
                </a:ext>
              </a:extLst>
            </p:cNvPr>
            <p:cNvSpPr txBox="1"/>
            <p:nvPr/>
          </p:nvSpPr>
          <p:spPr>
            <a:xfrm>
              <a:off x="1858422" y="3307419"/>
              <a:ext cx="861775" cy="492443"/>
            </a:xfrm>
            <a:prstGeom prst="rect">
              <a:avLst/>
            </a:prstGeom>
            <a:noFill/>
          </p:spPr>
          <p:txBody>
            <a:bodyPr wrap="non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电价</a:t>
              </a:r>
            </a:p>
          </p:txBody>
        </p:sp>
        <p:sp>
          <p:nvSpPr>
            <p:cNvPr id="28" name="文本框 27">
              <a:extLst>
                <a:ext uri="{FF2B5EF4-FFF2-40B4-BE49-F238E27FC236}">
                  <a16:creationId xmlns:a16="http://schemas.microsoft.com/office/drawing/2014/main" id="{ADBB90F4-C51F-4E09-B8B3-C02129825562}"/>
                </a:ext>
              </a:extLst>
            </p:cNvPr>
            <p:cNvSpPr txBox="1"/>
            <p:nvPr/>
          </p:nvSpPr>
          <p:spPr>
            <a:xfrm>
              <a:off x="1858422" y="4146354"/>
              <a:ext cx="1477328" cy="492443"/>
            </a:xfrm>
            <a:prstGeom prst="rect">
              <a:avLst/>
            </a:prstGeom>
            <a:noFill/>
          </p:spPr>
          <p:txBody>
            <a:bodyPr wrap="non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管理费用</a:t>
              </a:r>
            </a:p>
          </p:txBody>
        </p:sp>
        <p:cxnSp>
          <p:nvCxnSpPr>
            <p:cNvPr id="29" name="直接箭头连接符 28">
              <a:extLst>
                <a:ext uri="{FF2B5EF4-FFF2-40B4-BE49-F238E27FC236}">
                  <a16:creationId xmlns:a16="http://schemas.microsoft.com/office/drawing/2014/main" id="{A3BA22C4-CCC1-4379-9DE0-4E2A83D15848}"/>
                </a:ext>
              </a:extLst>
            </p:cNvPr>
            <p:cNvCxnSpPr/>
            <p:nvPr/>
          </p:nvCxnSpPr>
          <p:spPr>
            <a:xfrm>
              <a:off x="3512457" y="2409371"/>
              <a:ext cx="0" cy="5782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078076F-3BD4-4711-856E-AA5525CB9DFF}"/>
                </a:ext>
              </a:extLst>
            </p:cNvPr>
            <p:cNvCxnSpPr/>
            <p:nvPr/>
          </p:nvCxnSpPr>
          <p:spPr>
            <a:xfrm>
              <a:off x="3512457" y="3190807"/>
              <a:ext cx="0" cy="5782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91DB824-59DE-4A94-AC07-E781438D8CB6}"/>
                </a:ext>
              </a:extLst>
            </p:cNvPr>
            <p:cNvCxnSpPr/>
            <p:nvPr/>
          </p:nvCxnSpPr>
          <p:spPr>
            <a:xfrm>
              <a:off x="3512457" y="4095716"/>
              <a:ext cx="0" cy="5782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乘号 31">
              <a:extLst>
                <a:ext uri="{FF2B5EF4-FFF2-40B4-BE49-F238E27FC236}">
                  <a16:creationId xmlns:a16="http://schemas.microsoft.com/office/drawing/2014/main" id="{60DD219C-85CB-45B0-AAB8-1A7B1AF1A468}"/>
                </a:ext>
              </a:extLst>
            </p:cNvPr>
            <p:cNvSpPr/>
            <p:nvPr/>
          </p:nvSpPr>
          <p:spPr>
            <a:xfrm>
              <a:off x="4281714" y="3190807"/>
              <a:ext cx="578277" cy="578277"/>
            </a:xfrm>
            <a:prstGeom prst="mathMultiply">
              <a:avLst>
                <a:gd name="adj1" fmla="val 8461"/>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CFD9BD67-8C6C-4E7B-A678-2E7AE13ED379}"/>
                </a:ext>
              </a:extLst>
            </p:cNvPr>
            <p:cNvSpPr/>
            <p:nvPr/>
          </p:nvSpPr>
          <p:spPr>
            <a:xfrm>
              <a:off x="5821071" y="2517886"/>
              <a:ext cx="348343" cy="205120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BA27D072-698C-4BDA-908C-628857BC9CE5}"/>
                </a:ext>
              </a:extLst>
            </p:cNvPr>
            <p:cNvSpPr/>
            <p:nvPr/>
          </p:nvSpPr>
          <p:spPr>
            <a:xfrm>
              <a:off x="7097268" y="2517886"/>
              <a:ext cx="348343" cy="205120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BFAEEB91-8612-486C-9309-5FBB5D513C3D}"/>
                </a:ext>
              </a:extLst>
            </p:cNvPr>
            <p:cNvSpPr/>
            <p:nvPr/>
          </p:nvSpPr>
          <p:spPr>
            <a:xfrm>
              <a:off x="5821071" y="4258065"/>
              <a:ext cx="348343" cy="311024"/>
            </a:xfrm>
            <a:prstGeom prst="rect">
              <a:avLst/>
            </a:prstGeom>
            <a:solidFill>
              <a:schemeClr val="tx1">
                <a:lumMod val="75000"/>
                <a:lumOff val="2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EDA2BC50-B159-4DA5-B2C5-E93E2EB8DD9D}"/>
                </a:ext>
              </a:extLst>
            </p:cNvPr>
            <p:cNvSpPr/>
            <p:nvPr/>
          </p:nvSpPr>
          <p:spPr>
            <a:xfrm>
              <a:off x="7097268" y="2830286"/>
              <a:ext cx="348343" cy="1738804"/>
            </a:xfrm>
            <a:prstGeom prst="rect">
              <a:avLst/>
            </a:prstGeom>
            <a:solidFill>
              <a:srgbClr val="96C527"/>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0F5899B1-8B0C-4A5E-AB50-606BACF4BA64}"/>
                </a:ext>
              </a:extLst>
            </p:cNvPr>
            <p:cNvSpPr txBox="1"/>
            <p:nvPr/>
          </p:nvSpPr>
          <p:spPr>
            <a:xfrm>
              <a:off x="5283589" y="2037318"/>
              <a:ext cx="1740220" cy="492443"/>
            </a:xfrm>
            <a:prstGeom prst="rect">
              <a:avLst/>
            </a:prstGeom>
            <a:noFill/>
          </p:spPr>
          <p:txBody>
            <a:bodyPr wrap="none" rtlCol="0">
              <a:spAutoFit/>
            </a:bodyPr>
            <a:lstStyle/>
            <a:p>
              <a:r>
                <a:rPr lang="en-US" altLang="zh-CN" dirty="0">
                  <a:solidFill>
                    <a:prstClr val="black"/>
                  </a:solidFill>
                  <a:latin typeface="微软雅黑" panose="020B0503020204020204" pitchFamily="34" charset="-122"/>
                  <a:ea typeface="微软雅黑" panose="020B0503020204020204" pitchFamily="34" charset="-122"/>
                </a:rPr>
                <a:t>10%~15%</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7746584F-AFE8-4482-8196-75A203AF1592}"/>
                </a:ext>
              </a:extLst>
            </p:cNvPr>
            <p:cNvSpPr txBox="1"/>
            <p:nvPr/>
          </p:nvSpPr>
          <p:spPr>
            <a:xfrm>
              <a:off x="6890770" y="2037318"/>
              <a:ext cx="878873" cy="492443"/>
            </a:xfrm>
            <a:prstGeom prst="rect">
              <a:avLst/>
            </a:prstGeom>
            <a:noFill/>
          </p:spPr>
          <p:txBody>
            <a:bodyPr wrap="none" rtlCol="0">
              <a:spAutoFit/>
            </a:bodyPr>
            <a:lstStyle/>
            <a:p>
              <a:r>
                <a:rPr lang="en-US" altLang="zh-CN" dirty="0">
                  <a:solidFill>
                    <a:prstClr val="black"/>
                  </a:solidFill>
                  <a:latin typeface="微软雅黑" panose="020B0503020204020204" pitchFamily="34" charset="-122"/>
                  <a:ea typeface="微软雅黑" panose="020B0503020204020204" pitchFamily="34" charset="-122"/>
                </a:rPr>
                <a:t>80%</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798235F3-4375-4FC0-A443-ABF63763FDED}"/>
                </a:ext>
              </a:extLst>
            </p:cNvPr>
            <p:cNvSpPr txBox="1"/>
            <p:nvPr/>
          </p:nvSpPr>
          <p:spPr>
            <a:xfrm>
              <a:off x="6139955" y="4834651"/>
              <a:ext cx="1141767" cy="492443"/>
            </a:xfrm>
            <a:prstGeom prst="rect">
              <a:avLst/>
            </a:prstGeom>
            <a:solidFill>
              <a:schemeClr val="bg1">
                <a:lumMod val="95000"/>
              </a:schemeClr>
            </a:solidFill>
          </p:spPr>
          <p:txBody>
            <a:bodyPr wrap="none" rtlCol="0">
              <a:spAutoFit/>
            </a:bodyPr>
            <a:lstStyle/>
            <a:p>
              <a:r>
                <a:rPr lang="en-US" altLang="zh-CN" dirty="0">
                  <a:solidFill>
                    <a:prstClr val="black"/>
                  </a:solidFill>
                  <a:latin typeface="微软雅黑" panose="020B0503020204020204" pitchFamily="34" charset="-122"/>
                  <a:ea typeface="微软雅黑" panose="020B0503020204020204" pitchFamily="34" charset="-122"/>
                </a:rPr>
                <a:t>5~7</a:t>
              </a:r>
              <a:r>
                <a:rPr lang="zh-CN" altLang="en-US" dirty="0">
                  <a:solidFill>
                    <a:prstClr val="black"/>
                  </a:solidFill>
                  <a:latin typeface="微软雅黑" panose="020B0503020204020204" pitchFamily="34" charset="-122"/>
                  <a:ea typeface="微软雅黑" panose="020B0503020204020204" pitchFamily="34" charset="-122"/>
                </a:rPr>
                <a:t>倍</a:t>
              </a:r>
            </a:p>
          </p:txBody>
        </p:sp>
        <p:sp>
          <p:nvSpPr>
            <p:cNvPr id="40" name="右箭头 36">
              <a:extLst>
                <a:ext uri="{FF2B5EF4-FFF2-40B4-BE49-F238E27FC236}">
                  <a16:creationId xmlns:a16="http://schemas.microsoft.com/office/drawing/2014/main" id="{EEA296EA-5ADD-4375-A80C-3F71EB266BBE}"/>
                </a:ext>
              </a:extLst>
            </p:cNvPr>
            <p:cNvSpPr/>
            <p:nvPr/>
          </p:nvSpPr>
          <p:spPr>
            <a:xfrm>
              <a:off x="8563429" y="3307419"/>
              <a:ext cx="783771" cy="461665"/>
            </a:xfrm>
            <a:prstGeom prst="rightArrow">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0197D238-9E04-42CC-A4BC-50BD15B1BBDB}"/>
                </a:ext>
              </a:extLst>
            </p:cNvPr>
            <p:cNvSpPr/>
            <p:nvPr/>
          </p:nvSpPr>
          <p:spPr>
            <a:xfrm>
              <a:off x="9669463" y="2658023"/>
              <a:ext cx="1643844" cy="164384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微软雅黑" panose="020B0503020204020204" pitchFamily="34" charset="-122"/>
                  <a:ea typeface="微软雅黑" panose="020B0503020204020204" pitchFamily="34" charset="-122"/>
                </a:rPr>
                <a:t>&gt;30</a:t>
              </a:r>
              <a:r>
                <a:rPr lang="zh-CN" altLang="en-US" dirty="0">
                  <a:solidFill>
                    <a:prstClr val="white"/>
                  </a:solidFill>
                  <a:latin typeface="微软雅黑" panose="020B0503020204020204" pitchFamily="34" charset="-122"/>
                  <a:ea typeface="微软雅黑" panose="020B0503020204020204" pitchFamily="34" charset="-122"/>
                </a:rPr>
                <a:t>倍</a:t>
              </a:r>
            </a:p>
          </p:txBody>
        </p:sp>
        <p:sp>
          <p:nvSpPr>
            <p:cNvPr id="42" name="文本框 41">
              <a:extLst>
                <a:ext uri="{FF2B5EF4-FFF2-40B4-BE49-F238E27FC236}">
                  <a16:creationId xmlns:a16="http://schemas.microsoft.com/office/drawing/2014/main" id="{C0C27365-461B-43C6-BD61-87E67AB840C9}"/>
                </a:ext>
              </a:extLst>
            </p:cNvPr>
            <p:cNvSpPr txBox="1"/>
            <p:nvPr/>
          </p:nvSpPr>
          <p:spPr>
            <a:xfrm>
              <a:off x="9629610" y="4413578"/>
              <a:ext cx="1785104" cy="492443"/>
            </a:xfrm>
            <a:prstGeom prst="rect">
              <a:avLst/>
            </a:prstGeom>
            <a:noFill/>
          </p:spPr>
          <p:txBody>
            <a:bodyPr wrap="non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节约总成本</a:t>
              </a:r>
            </a:p>
          </p:txBody>
        </p:sp>
      </p:grpSp>
      <p:sp>
        <p:nvSpPr>
          <p:cNvPr id="4" name="矩形 3">
            <a:extLst>
              <a:ext uri="{FF2B5EF4-FFF2-40B4-BE49-F238E27FC236}">
                <a16:creationId xmlns:a16="http://schemas.microsoft.com/office/drawing/2014/main" id="{FEEC5B00-A962-4630-972E-4194B51EA534}"/>
              </a:ext>
            </a:extLst>
          </p:cNvPr>
          <p:cNvSpPr/>
          <p:nvPr/>
        </p:nvSpPr>
        <p:spPr>
          <a:xfrm>
            <a:off x="0" y="5742753"/>
            <a:ext cx="12192000" cy="56879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zh-CN" altLang="en-US" sz="2000">
                <a:solidFill>
                  <a:prstClr val="white"/>
                </a:solidFill>
                <a:latin typeface="微软雅黑" panose="020B0503020204020204" pitchFamily="34" charset="-122"/>
                <a:ea typeface="微软雅黑" panose="020B0503020204020204" pitchFamily="34" charset="-122"/>
              </a:rPr>
              <a:t>云计算将计算变成了大众用得上和用得起的“水和电”</a:t>
            </a:r>
            <a:endParaRPr lang="zh-CN" altLang="en-US" sz="20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5914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9"/>
          <p:cNvSpPr>
            <a:spLocks/>
          </p:cNvSpPr>
          <p:nvPr/>
        </p:nvSpPr>
        <p:spPr bwMode="gray">
          <a:xfrm>
            <a:off x="3576200" y="4088175"/>
            <a:ext cx="6177600" cy="75776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headEnd/>
            <a:tailEnd/>
          </a:ln>
          <a:effectLst/>
        </p:spPr>
        <p:txBody>
          <a:bodyPr wrap="none" anchor="ctr"/>
          <a:lstStyle/>
          <a:p>
            <a:endParaRPr lang="zh-CN" altLang="en-US" sz="2160">
              <a:cs typeface="Arial" panose="020B0604020202020204" pitchFamily="34" charset="0"/>
            </a:endParaRPr>
          </a:p>
        </p:txBody>
      </p:sp>
      <p:sp>
        <p:nvSpPr>
          <p:cNvPr id="26" name="Freeform 10"/>
          <p:cNvSpPr>
            <a:spLocks/>
          </p:cNvSpPr>
          <p:nvPr/>
        </p:nvSpPr>
        <p:spPr bwMode="gray">
          <a:xfrm>
            <a:off x="2734191" y="4088175"/>
            <a:ext cx="731520" cy="75776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headEnd/>
            <a:tailEnd/>
          </a:ln>
          <a:effectLst/>
        </p:spPr>
        <p:txBody>
          <a:bodyPr wrap="none" anchor="ctr"/>
          <a:lstStyle/>
          <a:p>
            <a:endParaRPr lang="zh-CN" altLang="en-US" sz="2160">
              <a:cs typeface="Arial" panose="020B0604020202020204" pitchFamily="34" charset="0"/>
            </a:endParaRPr>
          </a:p>
        </p:txBody>
      </p:sp>
      <p:sp>
        <p:nvSpPr>
          <p:cNvPr id="27" name="Freeform 11"/>
          <p:cNvSpPr>
            <a:spLocks/>
          </p:cNvSpPr>
          <p:nvPr/>
        </p:nvSpPr>
        <p:spPr bwMode="gray">
          <a:xfrm>
            <a:off x="3576200" y="3168942"/>
            <a:ext cx="6177600" cy="75776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endParaRPr lang="zh-CN" altLang="en-US" sz="2160" b="1">
              <a:latin typeface="Arial" panose="020B0604020202020204" pitchFamily="34" charset="0"/>
              <a:cs typeface="Arial" panose="020B0604020202020204" pitchFamily="34" charset="0"/>
            </a:endParaRPr>
          </a:p>
        </p:txBody>
      </p:sp>
      <p:sp>
        <p:nvSpPr>
          <p:cNvPr id="28" name="Freeform 12"/>
          <p:cNvSpPr>
            <a:spLocks/>
          </p:cNvSpPr>
          <p:nvPr/>
        </p:nvSpPr>
        <p:spPr bwMode="gray">
          <a:xfrm>
            <a:off x="2734191" y="3168942"/>
            <a:ext cx="731520" cy="75776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endParaRPr lang="zh-CN" altLang="en-US" sz="2160" b="1">
              <a:latin typeface="Arial" panose="020B0604020202020204" pitchFamily="34" charset="0"/>
              <a:cs typeface="Arial" panose="020B0604020202020204" pitchFamily="34" charset="0"/>
            </a:endParaRPr>
          </a:p>
        </p:txBody>
      </p:sp>
      <p:sp>
        <p:nvSpPr>
          <p:cNvPr id="29" name="Text Box 13">
            <a:hlinkClick r:id="rId3" action="ppaction://hlinksldjump"/>
          </p:cNvPr>
          <p:cNvSpPr txBox="1">
            <a:spLocks noChangeArrowheads="1"/>
          </p:cNvSpPr>
          <p:nvPr/>
        </p:nvSpPr>
        <p:spPr bwMode="gray">
          <a:xfrm>
            <a:off x="3761819" y="3304493"/>
            <a:ext cx="5917410" cy="523220"/>
          </a:xfrm>
          <a:prstGeom prst="rect">
            <a:avLst/>
          </a:prstGeom>
          <a:noFill/>
          <a:ln w="9525">
            <a:noFill/>
            <a:miter lim="800000"/>
            <a:headEnd/>
            <a:tailEnd/>
          </a:ln>
          <a:effectLst>
            <a:outerShdw dist="17961" dir="2700000" algn="ctr" rotWithShape="0">
              <a:srgbClr val="333333">
                <a:alpha val="50000"/>
              </a:srgbClr>
            </a:outerShdw>
          </a:effectLst>
        </p:spPr>
        <p:txBody>
          <a:bodyPr wrap="square">
            <a:spAutoFit/>
          </a:bodyPr>
          <a:lstStyle/>
          <a:p>
            <a:pPr lvl="0"/>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大数据与云计算</a:t>
            </a:r>
          </a:p>
        </p:txBody>
      </p:sp>
      <p:sp>
        <p:nvSpPr>
          <p:cNvPr id="42" name="Text Box 16"/>
          <p:cNvSpPr txBox="1">
            <a:spLocks noChangeArrowheads="1"/>
          </p:cNvSpPr>
          <p:nvPr/>
        </p:nvSpPr>
        <p:spPr bwMode="gray">
          <a:xfrm>
            <a:off x="2947997" y="3166406"/>
            <a:ext cx="365760" cy="757130"/>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a:spcBef>
                <a:spcPct val="50000"/>
              </a:spcBef>
            </a:pPr>
            <a:r>
              <a:rPr lang="en-US" altLang="zh-CN" sz="4320" b="1" dirty="0">
                <a:solidFill>
                  <a:schemeClr val="bg1"/>
                </a:solidFill>
                <a:latin typeface="Arial" panose="020B0604020202020204" pitchFamily="34" charset="0"/>
                <a:cs typeface="Arial" panose="020B0604020202020204" pitchFamily="34" charset="0"/>
              </a:rPr>
              <a:t>2</a:t>
            </a:r>
          </a:p>
        </p:txBody>
      </p:sp>
      <p:sp>
        <p:nvSpPr>
          <p:cNvPr id="46" name="Text Box 17"/>
          <p:cNvSpPr txBox="1">
            <a:spLocks noChangeArrowheads="1"/>
          </p:cNvSpPr>
          <p:nvPr/>
        </p:nvSpPr>
        <p:spPr bwMode="gray">
          <a:xfrm>
            <a:off x="2966285" y="4045880"/>
            <a:ext cx="365760" cy="757130"/>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a:spcBef>
                <a:spcPct val="50000"/>
              </a:spcBef>
            </a:pPr>
            <a:r>
              <a:rPr lang="en-US" altLang="zh-CN" sz="4320" b="1" dirty="0">
                <a:solidFill>
                  <a:schemeClr val="bg1"/>
                </a:solidFill>
                <a:latin typeface="Arial" panose="020B0604020202020204" pitchFamily="34" charset="0"/>
                <a:cs typeface="Arial" panose="020B0604020202020204" pitchFamily="34" charset="0"/>
              </a:rPr>
              <a:t>3</a:t>
            </a:r>
          </a:p>
        </p:txBody>
      </p:sp>
      <p:sp>
        <p:nvSpPr>
          <p:cNvPr id="40" name="Text Box 14">
            <a:hlinkClick r:id="" action="ppaction://noaction"/>
          </p:cNvPr>
          <p:cNvSpPr txBox="1">
            <a:spLocks noChangeArrowheads="1"/>
          </p:cNvSpPr>
          <p:nvPr/>
        </p:nvSpPr>
        <p:spPr bwMode="gray">
          <a:xfrm>
            <a:off x="3761812" y="4234902"/>
            <a:ext cx="5788800" cy="523220"/>
          </a:xfrm>
          <a:prstGeom prst="rect">
            <a:avLst/>
          </a:prstGeom>
          <a:noFill/>
          <a:ln w="9525">
            <a:noFill/>
            <a:miter lim="800000"/>
            <a:headEnd/>
            <a:tailEnd/>
          </a:ln>
          <a:effectLst>
            <a:outerShdw dist="17961" dir="2700000" algn="ctr" rotWithShape="0">
              <a:srgbClr val="333333">
                <a:alpha val="50000"/>
              </a:srgbClr>
            </a:outerShdw>
          </a:effectLst>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数据中心基础</a:t>
            </a:r>
          </a:p>
        </p:txBody>
      </p:sp>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内容</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a:extLst>
              <a:ext uri="{FF2B5EF4-FFF2-40B4-BE49-F238E27FC236}">
                <a16:creationId xmlns:a16="http://schemas.microsoft.com/office/drawing/2014/main" id="{36A8A3C3-03B6-4CE4-9D1D-303AE3393C6E}"/>
              </a:ext>
            </a:extLst>
          </p:cNvPr>
          <p:cNvSpPr>
            <a:spLocks/>
          </p:cNvSpPr>
          <p:nvPr/>
        </p:nvSpPr>
        <p:spPr bwMode="gray">
          <a:xfrm>
            <a:off x="3576200" y="2247173"/>
            <a:ext cx="6177600" cy="75776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endParaRPr lang="zh-CN" altLang="en-US" sz="2160" b="1">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0B9178E1-54F8-4637-9BEC-99F703AE1BA2}"/>
              </a:ext>
            </a:extLst>
          </p:cNvPr>
          <p:cNvSpPr>
            <a:spLocks/>
          </p:cNvSpPr>
          <p:nvPr/>
        </p:nvSpPr>
        <p:spPr bwMode="gray">
          <a:xfrm>
            <a:off x="2734191" y="2247173"/>
            <a:ext cx="731520" cy="75776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anchor="ctr"/>
          <a:lstStyle/>
          <a:p>
            <a:endParaRPr lang="zh-CN" altLang="en-US" sz="2160" b="1">
              <a:latin typeface="Arial" panose="020B0604020202020204" pitchFamily="34" charset="0"/>
              <a:cs typeface="Arial" panose="020B0604020202020204" pitchFamily="34" charset="0"/>
            </a:endParaRPr>
          </a:p>
        </p:txBody>
      </p:sp>
      <p:sp>
        <p:nvSpPr>
          <p:cNvPr id="14" name="Text Box 13">
            <a:hlinkClick r:id="rId3" action="ppaction://hlinksldjump"/>
            <a:extLst>
              <a:ext uri="{FF2B5EF4-FFF2-40B4-BE49-F238E27FC236}">
                <a16:creationId xmlns:a16="http://schemas.microsoft.com/office/drawing/2014/main" id="{9563864D-EB24-4AA1-9B76-D7A00AD6146C}"/>
              </a:ext>
            </a:extLst>
          </p:cNvPr>
          <p:cNvSpPr txBox="1">
            <a:spLocks noChangeArrowheads="1"/>
          </p:cNvSpPr>
          <p:nvPr/>
        </p:nvSpPr>
        <p:spPr bwMode="gray">
          <a:xfrm>
            <a:off x="3761819" y="2382724"/>
            <a:ext cx="5917410" cy="523220"/>
          </a:xfrm>
          <a:prstGeom prst="rect">
            <a:avLst/>
          </a:prstGeom>
          <a:noFill/>
          <a:ln w="9525">
            <a:noFill/>
            <a:miter lim="800000"/>
            <a:headEnd/>
            <a:tailEnd/>
          </a:ln>
          <a:effectLst>
            <a:outerShdw dist="17961" dir="2700000" algn="ctr" rotWithShape="0">
              <a:srgbClr val="333333">
                <a:alpha val="50000"/>
              </a:srgbClr>
            </a:outerShdw>
          </a:effectLst>
        </p:spPr>
        <p:txBody>
          <a:bodyPr wrap="square">
            <a:spAutoFit/>
          </a:bodyPr>
          <a:lstStyle/>
          <a:p>
            <a:pPr lvl="0"/>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云计算背景</a:t>
            </a:r>
          </a:p>
        </p:txBody>
      </p:sp>
      <p:sp>
        <p:nvSpPr>
          <p:cNvPr id="15" name="Text Box 16">
            <a:extLst>
              <a:ext uri="{FF2B5EF4-FFF2-40B4-BE49-F238E27FC236}">
                <a16:creationId xmlns:a16="http://schemas.microsoft.com/office/drawing/2014/main" id="{52D6799C-9613-4376-8F69-AA092B5839C6}"/>
              </a:ext>
            </a:extLst>
          </p:cNvPr>
          <p:cNvSpPr txBox="1">
            <a:spLocks noChangeArrowheads="1"/>
          </p:cNvSpPr>
          <p:nvPr/>
        </p:nvSpPr>
        <p:spPr bwMode="gray">
          <a:xfrm>
            <a:off x="2947997" y="2244637"/>
            <a:ext cx="365760" cy="757130"/>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a:spcBef>
                <a:spcPct val="50000"/>
              </a:spcBef>
            </a:pPr>
            <a:r>
              <a:rPr lang="en-US" altLang="zh-CN" sz="4320" b="1" dirty="0">
                <a:solidFill>
                  <a:schemeClr val="bg1"/>
                </a:solidFill>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346773891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什么是数据中心（</a:t>
            </a:r>
            <a:r>
              <a:rPr lang="en-US" altLang="zh-CN" sz="2800" b="1" kern="0" dirty="0">
                <a:solidFill>
                  <a:srgbClr val="C00000"/>
                </a:solidFill>
                <a:latin typeface="微软雅黑" panose="020B0503020204020204" pitchFamily="34" charset="-122"/>
                <a:ea typeface="微软雅黑" panose="020B0503020204020204" pitchFamily="34" charset="-122"/>
              </a:rPr>
              <a:t>Data Center</a:t>
            </a:r>
            <a:r>
              <a:rPr lang="zh-CN" altLang="en-US" sz="2800" b="1" kern="0" dirty="0">
                <a:solidFill>
                  <a:srgbClr val="C00000"/>
                </a:solidFill>
                <a:latin typeface="微软雅黑" panose="020B0503020204020204" pitchFamily="34" charset="-122"/>
                <a:ea typeface="微软雅黑" panose="020B0503020204020204" pitchFamily="34" charset="-122"/>
              </a:rPr>
              <a:t>）？</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4554902-EF7E-4536-A368-0F00D1EFB68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01659" y="1615142"/>
            <a:ext cx="6456603" cy="3944334"/>
          </a:xfrm>
          <a:prstGeom prst="rect">
            <a:avLst/>
          </a:prstGeom>
        </p:spPr>
      </p:pic>
      <p:sp>
        <p:nvSpPr>
          <p:cNvPr id="4" name="文本框 3">
            <a:extLst>
              <a:ext uri="{FF2B5EF4-FFF2-40B4-BE49-F238E27FC236}">
                <a16:creationId xmlns:a16="http://schemas.microsoft.com/office/drawing/2014/main" id="{9AE59D92-D1DC-420B-9A6D-6C32D2C0746A}"/>
              </a:ext>
            </a:extLst>
          </p:cNvPr>
          <p:cNvSpPr txBox="1"/>
          <p:nvPr/>
        </p:nvSpPr>
        <p:spPr>
          <a:xfrm>
            <a:off x="6928456" y="1432873"/>
            <a:ext cx="5089855" cy="4308872"/>
          </a:xfrm>
          <a:prstGeom prst="rect">
            <a:avLst/>
          </a:prstGeom>
          <a:noFill/>
        </p:spPr>
        <p:txBody>
          <a:bodyPr wrap="none" rtlCol="0">
            <a:spAutoFit/>
          </a:bodyPr>
          <a:lstStyle/>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系统上</a:t>
            </a:r>
            <a:endParaRPr lang="en-US" altLang="zh-CN" sz="20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硬件</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支撑系统、计算机设备</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软件</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程序、服务</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逻辑上</a:t>
            </a:r>
            <a:endParaRPr lang="en-US" altLang="zh-CN" sz="20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建筑设施</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房屋、机柜</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支撑系统</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电力系统、环境调节系统、监控系统</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计算机设备</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服务器、存储设备、网络设备</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信息服务</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存储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通信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平台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应用服务</a:t>
            </a:r>
          </a:p>
        </p:txBody>
      </p:sp>
    </p:spTree>
    <p:extLst>
      <p:ext uri="{BB962C8B-B14F-4D97-AF65-F5344CB8AC3E}">
        <p14:creationId xmlns:p14="http://schemas.microsoft.com/office/powerpoint/2010/main" val="196284855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rPr>
              <a:t>For non-IT companies: Private IT Solutions?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CD5C246-0AEA-44A2-94A5-7331C94B83A7}"/>
              </a:ext>
            </a:extLst>
          </p:cNvPr>
          <p:cNvSpPr txBox="1"/>
          <p:nvPr/>
        </p:nvSpPr>
        <p:spPr>
          <a:xfrm>
            <a:off x="434975" y="1312863"/>
            <a:ext cx="8213117" cy="4693593"/>
          </a:xfrm>
          <a:prstGeom prst="rect">
            <a:avLst/>
          </a:prstGeom>
          <a:noFill/>
        </p:spPr>
        <p:txBody>
          <a:bodyPr wrap="square">
            <a:spAutoFit/>
          </a:bodyPr>
          <a:lstStyle/>
          <a:p>
            <a:pPr marL="342900" indent="-342900">
              <a:spcBef>
                <a:spcPts val="600"/>
              </a:spcBef>
              <a:buFont typeface="Arial" panose="020B0604020202020204" pitchFamily="34" charset="0"/>
              <a:buChar char="•"/>
            </a:pPr>
            <a:r>
              <a:rPr lang="en-US" altLang="zh-CN" sz="2400" dirty="0">
                <a:solidFill>
                  <a:srgbClr val="FF0000"/>
                </a:solidFill>
                <a:latin typeface="Arial" panose="020B0604020202020204" pitchFamily="34" charset="0"/>
                <a:cs typeface="Arial" panose="020B0604020202020204" pitchFamily="34" charset="0"/>
              </a:rPr>
              <a:t>Demands increase fast and hard to estimate</a:t>
            </a:r>
          </a:p>
          <a:p>
            <a:pPr marL="800100" lvl="1" indent="-34290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Overestimate</a:t>
            </a:r>
          </a:p>
          <a:p>
            <a:pPr marL="800100" lvl="1" indent="-34290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Underestimate</a:t>
            </a:r>
          </a:p>
          <a:p>
            <a:pPr marL="342900" indent="-342900">
              <a:spcBef>
                <a:spcPts val="600"/>
              </a:spcBef>
              <a:buFont typeface="Arial" panose="020B0604020202020204" pitchFamily="34" charset="0"/>
              <a:buChar char="•"/>
            </a:pPr>
            <a:r>
              <a:rPr lang="en-US" altLang="zh-CN" sz="2400" dirty="0">
                <a:solidFill>
                  <a:srgbClr val="FF0000"/>
                </a:solidFill>
                <a:latin typeface="Arial" panose="020B0604020202020204" pitchFamily="34" charset="0"/>
                <a:cs typeface="Arial" panose="020B0604020202020204" pitchFamily="34" charset="0"/>
              </a:rPr>
              <a:t>Difficult for management and training</a:t>
            </a:r>
          </a:p>
          <a:p>
            <a:pPr marL="342900" indent="-342900">
              <a:spcBef>
                <a:spcPts val="600"/>
              </a:spcBef>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a:p>
            <a:pPr marL="342900" indent="-342900">
              <a:spcBef>
                <a:spcPts val="600"/>
              </a:spcBef>
              <a:buFont typeface="Arial" panose="020B0604020202020204" pitchFamily="34" charset="0"/>
              <a:buChar char="•"/>
            </a:pPr>
            <a:r>
              <a:rPr lang="en-US" altLang="zh-CN" sz="2400" dirty="0">
                <a:solidFill>
                  <a:srgbClr val="FF0000"/>
                </a:solidFill>
                <a:latin typeface="Arial" panose="020B0604020202020204" pitchFamily="34" charset="0"/>
                <a:cs typeface="Arial" panose="020B0604020202020204" pitchFamily="34" charset="0"/>
              </a:rPr>
              <a:t>Too expensive </a:t>
            </a:r>
            <a:r>
              <a:rPr lang="en-US" altLang="zh-CN" sz="2400" dirty="0">
                <a:latin typeface="Arial" panose="020B0604020202020204" pitchFamily="34" charset="0"/>
                <a:cs typeface="Arial" panose="020B0604020202020204" pitchFamily="34" charset="0"/>
              </a:rPr>
              <a:t>to have their own data center:</a:t>
            </a:r>
          </a:p>
          <a:p>
            <a:pPr marL="800100" lvl="1" indent="-34290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Physical equipment:</a:t>
            </a:r>
            <a:br>
              <a:rPr lang="en-US" altLang="zh-CN" sz="2400" dirty="0">
                <a:latin typeface="Arial" panose="020B0604020202020204" pitchFamily="34" charset="0"/>
                <a:cs typeface="Arial" panose="020B0604020202020204" pitchFamily="34" charset="0"/>
              </a:rPr>
            </a:br>
            <a:r>
              <a:rPr lang="en-US" altLang="zh-CN" sz="2400" dirty="0">
                <a:latin typeface="Arial" panose="020B0604020202020204" pitchFamily="34" charset="0"/>
                <a:cs typeface="Arial" panose="020B0604020202020204" pitchFamily="34" charset="0"/>
              </a:rPr>
              <a:t>servers, network devices, cooling and humidification system, lighting system, power supply system, etc.</a:t>
            </a:r>
          </a:p>
          <a:p>
            <a:pPr marL="800100" lvl="1" indent="-34290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 Others:</a:t>
            </a:r>
            <a:br>
              <a:rPr lang="en-US" altLang="zh-CN" sz="2400" dirty="0">
                <a:latin typeface="Arial" panose="020B0604020202020204" pitchFamily="34" charset="0"/>
                <a:cs typeface="Arial" panose="020B0604020202020204" pitchFamily="34" charset="0"/>
              </a:rPr>
            </a:br>
            <a:r>
              <a:rPr lang="en-US" altLang="zh-CN" sz="2400" dirty="0">
                <a:latin typeface="Arial" panose="020B0604020202020204" pitchFamily="34" charset="0"/>
                <a:cs typeface="Arial" panose="020B0604020202020204" pitchFamily="34" charset="0"/>
              </a:rPr>
              <a:t>huge room space, human labor, DC maintenance, </a:t>
            </a:r>
            <a:r>
              <a:rPr lang="en-US" altLang="zh-CN" sz="2400" dirty="0" err="1">
                <a:latin typeface="Arial" panose="020B0604020202020204" pitchFamily="34" charset="0"/>
                <a:cs typeface="Arial" panose="020B0604020202020204" pitchFamily="34" charset="0"/>
              </a:rPr>
              <a:t>etc</a:t>
            </a:r>
            <a:endParaRPr lang="en-US" altLang="zh-CN" sz="2400" dirty="0">
              <a:latin typeface="Arial" panose="020B0604020202020204" pitchFamily="34" charset="0"/>
              <a:cs typeface="Arial" panose="020B0604020202020204" pitchFamily="34" charset="0"/>
            </a:endParaRPr>
          </a:p>
        </p:txBody>
      </p:sp>
      <p:pic>
        <p:nvPicPr>
          <p:cNvPr id="4102" name="Picture 6" descr="我太难了，因为我没有钱_太难_因为_没有表情">
            <a:extLst>
              <a:ext uri="{FF2B5EF4-FFF2-40B4-BE49-F238E27FC236}">
                <a16:creationId xmlns:a16="http://schemas.microsoft.com/office/drawing/2014/main" id="{7C7B5667-BB7B-49BB-838A-63C918EF72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8" b="23780"/>
          <a:stretch/>
        </p:blipFill>
        <p:spPr bwMode="auto">
          <a:xfrm>
            <a:off x="8648092" y="4571903"/>
            <a:ext cx="2781910" cy="12992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太难了 没钱">
            <a:extLst>
              <a:ext uri="{FF2B5EF4-FFF2-40B4-BE49-F238E27FC236}">
                <a16:creationId xmlns:a16="http://schemas.microsoft.com/office/drawing/2014/main" id="{02350DBA-25DA-45CE-A056-3F2EF6F95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7700" y="1312863"/>
            <a:ext cx="3153549" cy="275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004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什么是数据中心（</a:t>
            </a:r>
            <a:r>
              <a:rPr lang="en-US" altLang="zh-CN" sz="2800" b="1" kern="0" dirty="0">
                <a:solidFill>
                  <a:srgbClr val="C00000"/>
                </a:solidFill>
                <a:latin typeface="微软雅黑" panose="020B0503020204020204" pitchFamily="34" charset="-122"/>
                <a:ea typeface="微软雅黑" panose="020B0503020204020204" pitchFamily="34" charset="-122"/>
              </a:rPr>
              <a:t>Data Center</a:t>
            </a:r>
            <a:r>
              <a:rPr lang="zh-CN" altLang="en-US" sz="2800" b="1" kern="0" dirty="0">
                <a:solidFill>
                  <a:srgbClr val="C00000"/>
                </a:solidFill>
                <a:latin typeface="微软雅黑" panose="020B0503020204020204" pitchFamily="34" charset="-122"/>
                <a:ea typeface="微软雅黑" panose="020B0503020204020204" pitchFamily="34" charset="-122"/>
              </a:rPr>
              <a:t>）？</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2">
            <a:extLst>
              <a:ext uri="{FF2B5EF4-FFF2-40B4-BE49-F238E27FC236}">
                <a16:creationId xmlns:a16="http://schemas.microsoft.com/office/drawing/2014/main" id="{4667E1DC-7F50-4BE4-98E3-41850080F5F9}"/>
              </a:ext>
            </a:extLst>
          </p:cNvPr>
          <p:cNvSpPr txBox="1">
            <a:spLocks/>
          </p:cNvSpPr>
          <p:nvPr/>
        </p:nvSpPr>
        <p:spPr>
          <a:xfrm>
            <a:off x="4722829" y="1225485"/>
            <a:ext cx="6872139" cy="51678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资源池：</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包括大量的计算设备、存储设备、网络设备。</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其他系统：</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电力供应系统、精密空调、灭火系统、其他防护设备（如避雷系统、防静电地板、监控设施等）</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基础设施：</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作为云计算的关键基础设施，为云服务提供弹性可伸缩的资源。</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有一个网络：</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数据中心网络</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将所有的计算</a:t>
            </a:r>
            <a:r>
              <a:rPr lang="en-US" altLang="zh-CN" sz="16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存储</a:t>
            </a:r>
            <a:r>
              <a:rPr lang="en-US" altLang="zh-CN" sz="1600" dirty="0">
                <a:latin typeface="微软雅黑" panose="020B0503020204020204" pitchFamily="34" charset="-122"/>
                <a:ea typeface="微软雅黑" panose="020B0503020204020204" pitchFamily="34" charset="-122"/>
                <a:cs typeface="Arial" panose="020B0604020202020204" pitchFamily="34" charset="0"/>
              </a:rPr>
              <a:t>/LB/FW</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等设备连接起来，提供高效的通信服务，为云租户提供高服务质量的云业务。</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部署各类应用：</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云数据中心中运行着各种各样的应用和服务</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pPr>
            <a:r>
              <a:rPr lang="en-US" altLang="zh-CN" sz="1600" dirty="0">
                <a:latin typeface="微软雅黑" panose="020B0503020204020204" pitchFamily="34" charset="-122"/>
                <a:ea typeface="微软雅黑" panose="020B0503020204020204" pitchFamily="34" charset="-122"/>
                <a:cs typeface="Arial" panose="020B0604020202020204" pitchFamily="34" charset="0"/>
              </a:rPr>
              <a:t>Internal and external</a:t>
            </a:r>
          </a:p>
          <a:p>
            <a:pPr>
              <a:lnSpc>
                <a:spcPct val="150000"/>
              </a:lnSpc>
            </a:pP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规模不一，按需建设</a:t>
            </a:r>
            <a:endParaRPr lang="en-US" altLang="zh-CN" sz="1600" b="1"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pPr>
            <a:r>
              <a:rPr lang="en-US" altLang="zh-CN" sz="1600" dirty="0">
                <a:latin typeface="微软雅黑" panose="020B0503020204020204" pitchFamily="34" charset="-122"/>
                <a:ea typeface="微软雅黑" panose="020B0503020204020204" pitchFamily="34" charset="-122"/>
                <a:cs typeface="Arial" panose="020B0604020202020204" pitchFamily="34" charset="0"/>
              </a:rPr>
              <a:t>SME DC</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：数十台到数百台设备</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pPr>
            <a:r>
              <a:rPr lang="en-US" altLang="zh-CN" sz="1600" dirty="0">
                <a:latin typeface="微软雅黑" panose="020B0503020204020204" pitchFamily="34" charset="-122"/>
                <a:ea typeface="微软雅黑" panose="020B0503020204020204" pitchFamily="34" charset="-122"/>
                <a:cs typeface="Arial" panose="020B0604020202020204" pitchFamily="34" charset="0"/>
              </a:rPr>
              <a:t> Large</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a:latin typeface="微软雅黑" panose="020B0503020204020204" pitchFamily="34" charset="-122"/>
                <a:ea typeface="微软雅黑" panose="020B0503020204020204" pitchFamily="34" charset="-122"/>
                <a:cs typeface="Arial" panose="020B0604020202020204" pitchFamily="34" charset="0"/>
              </a:rPr>
              <a:t>DC</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：数千台设备</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pPr>
            <a:r>
              <a:rPr lang="en-US" altLang="zh-CN" sz="1600" dirty="0">
                <a:latin typeface="微软雅黑" panose="020B0503020204020204" pitchFamily="34" charset="-122"/>
                <a:ea typeface="微软雅黑" panose="020B0503020204020204" pitchFamily="34" charset="-122"/>
                <a:cs typeface="Arial" panose="020B0604020202020204" pitchFamily="34" charset="0"/>
              </a:rPr>
              <a:t>Ultra Large DC</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：数万甚至百万台设备，如</a:t>
            </a:r>
            <a:r>
              <a:rPr lang="en-US" altLang="zh-CN" sz="1600" dirty="0">
                <a:latin typeface="微软雅黑" panose="020B0503020204020204" pitchFamily="34" charset="-122"/>
                <a:ea typeface="微软雅黑" panose="020B0503020204020204" pitchFamily="34" charset="-122"/>
                <a:cs typeface="Arial" panose="020B0604020202020204" pitchFamily="34" charset="0"/>
              </a:rPr>
              <a:t>Google DC</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Picture 2">
            <a:extLst>
              <a:ext uri="{FF2B5EF4-FFF2-40B4-BE49-F238E27FC236}">
                <a16:creationId xmlns:a16="http://schemas.microsoft.com/office/drawing/2014/main" id="{4AAF8A26-E95C-403A-BF41-AC6E899F4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79" y="1888878"/>
            <a:ext cx="4503845" cy="3328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71643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类比：计算机系统 </a:t>
            </a:r>
            <a:r>
              <a:rPr lang="en-US" altLang="zh-CN" sz="2800" b="1" kern="0" dirty="0">
                <a:solidFill>
                  <a:srgbClr val="C00000"/>
                </a:solidFill>
                <a:latin typeface="微软雅黑" panose="020B0503020204020204" pitchFamily="34" charset="-122"/>
                <a:ea typeface="微软雅黑" panose="020B0503020204020204" pitchFamily="34" charset="-122"/>
              </a:rPr>
              <a:t>VS </a:t>
            </a:r>
            <a:r>
              <a:rPr lang="zh-CN" altLang="en-US" sz="2800" b="1" kern="0" dirty="0">
                <a:solidFill>
                  <a:srgbClr val="C00000"/>
                </a:solidFill>
                <a:latin typeface="微软雅黑" panose="020B0503020204020204" pitchFamily="34" charset="-122"/>
                <a:ea typeface="微软雅黑" panose="020B0503020204020204" pitchFamily="34" charset="-122"/>
              </a:rPr>
              <a:t>数据中心系统</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165" name="圆角矩形 157">
            <a:extLst>
              <a:ext uri="{FF2B5EF4-FFF2-40B4-BE49-F238E27FC236}">
                <a16:creationId xmlns:a16="http://schemas.microsoft.com/office/drawing/2014/main" id="{0474191F-A20B-49BB-BB80-38A27A09CC30}"/>
              </a:ext>
            </a:extLst>
          </p:cNvPr>
          <p:cNvSpPr/>
          <p:nvPr/>
        </p:nvSpPr>
        <p:spPr>
          <a:xfrm>
            <a:off x="5391807" y="2709279"/>
            <a:ext cx="6528324" cy="835351"/>
          </a:xfrm>
          <a:prstGeom prst="roundRect">
            <a:avLst/>
          </a:prstGeom>
          <a:solidFill>
            <a:srgbClr val="FFFFFF">
              <a:lumMod val="95000"/>
            </a:srgbClr>
          </a:solidFill>
          <a:ln w="6350" cap="flat" cmpd="sng" algn="ctr">
            <a:solidFill>
              <a:srgbClr val="080808">
                <a:lumMod val="50000"/>
                <a:lumOff val="50000"/>
              </a:srgbClr>
            </a:solidFill>
            <a:prstDash val="dash"/>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6" name="圆角矩形 158">
            <a:extLst>
              <a:ext uri="{FF2B5EF4-FFF2-40B4-BE49-F238E27FC236}">
                <a16:creationId xmlns:a16="http://schemas.microsoft.com/office/drawing/2014/main" id="{AEAA67D1-CC34-4E31-869A-D45937C0DCBA}"/>
              </a:ext>
            </a:extLst>
          </p:cNvPr>
          <p:cNvSpPr/>
          <p:nvPr/>
        </p:nvSpPr>
        <p:spPr>
          <a:xfrm>
            <a:off x="5391807" y="3640261"/>
            <a:ext cx="6528324" cy="821227"/>
          </a:xfrm>
          <a:prstGeom prst="roundRect">
            <a:avLst/>
          </a:prstGeom>
          <a:solidFill>
            <a:srgbClr val="FFFFFF">
              <a:lumMod val="95000"/>
            </a:srgbClr>
          </a:solidFill>
          <a:ln w="6350" cap="flat" cmpd="sng" algn="ctr">
            <a:solidFill>
              <a:srgbClr val="080808">
                <a:lumMod val="50000"/>
                <a:lumOff val="50000"/>
              </a:srgbClr>
            </a:solidFill>
            <a:prstDash val="dash"/>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7" name="圆角矩形 159">
            <a:extLst>
              <a:ext uri="{FF2B5EF4-FFF2-40B4-BE49-F238E27FC236}">
                <a16:creationId xmlns:a16="http://schemas.microsoft.com/office/drawing/2014/main" id="{9ACCAD1F-2591-4911-9082-C0AF708E342D}"/>
              </a:ext>
            </a:extLst>
          </p:cNvPr>
          <p:cNvSpPr/>
          <p:nvPr/>
        </p:nvSpPr>
        <p:spPr>
          <a:xfrm>
            <a:off x="5391807" y="4542383"/>
            <a:ext cx="6528324" cy="833893"/>
          </a:xfrm>
          <a:prstGeom prst="roundRect">
            <a:avLst/>
          </a:prstGeom>
          <a:solidFill>
            <a:srgbClr val="FFFFFF">
              <a:lumMod val="95000"/>
            </a:srgbClr>
          </a:solidFill>
          <a:ln w="6350" cap="flat" cmpd="sng" algn="ctr">
            <a:solidFill>
              <a:srgbClr val="080808">
                <a:lumMod val="50000"/>
                <a:lumOff val="50000"/>
              </a:srgbClr>
            </a:solidFill>
            <a:prstDash val="dash"/>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8" name="Text Box 3">
            <a:extLst>
              <a:ext uri="{FF2B5EF4-FFF2-40B4-BE49-F238E27FC236}">
                <a16:creationId xmlns:a16="http://schemas.microsoft.com/office/drawing/2014/main" id="{1D979904-A16D-489D-9013-3892201C3865}"/>
              </a:ext>
            </a:extLst>
          </p:cNvPr>
          <p:cNvSpPr txBox="1">
            <a:spLocks noChangeArrowheads="1"/>
          </p:cNvSpPr>
          <p:nvPr/>
        </p:nvSpPr>
        <p:spPr bwMode="auto">
          <a:xfrm>
            <a:off x="7812353" y="4924522"/>
            <a:ext cx="310796" cy="295417"/>
          </a:xfrm>
          <a:prstGeom prst="rect">
            <a:avLst/>
          </a:prstGeom>
          <a:noFill/>
          <a:ln w="50800" algn="ctr">
            <a:noFill/>
            <a:miter lim="800000"/>
          </a:ln>
        </p:spPr>
        <p:txBody>
          <a:bodyPr wrap="none" lIns="79200" tIns="39600" rIns="79200" bIns="39600">
            <a:spAutoFit/>
          </a:bodyPr>
          <a:lstStyle/>
          <a:p>
            <a:pPr defTabSz="747395" eaLnBrk="0" fontAlgn="base" hangingPunct="0">
              <a:spcBef>
                <a:spcPct val="0"/>
              </a:spcBef>
              <a:spcAft>
                <a:spcPct val="0"/>
              </a:spcAft>
              <a:buFont typeface="Wingdings" pitchFamily="2" charset="2"/>
              <a:buChar char="•"/>
            </a:pPr>
            <a:endParaRPr lang="zh-CN" altLang="en-US" sz="1400">
              <a:solidFill>
                <a:srgbClr val="080808"/>
              </a:solidFill>
              <a:latin typeface="微软雅黑" panose="020B0503020204020204" pitchFamily="34" charset="-122"/>
              <a:ea typeface="微软雅黑" panose="020B0503020204020204" pitchFamily="34" charset="-122"/>
            </a:endParaRPr>
          </a:p>
        </p:txBody>
      </p:sp>
      <p:pic>
        <p:nvPicPr>
          <p:cNvPr id="169" name="Picture 470" descr="san_fang">
            <a:extLst>
              <a:ext uri="{FF2B5EF4-FFF2-40B4-BE49-F238E27FC236}">
                <a16:creationId xmlns:a16="http://schemas.microsoft.com/office/drawing/2014/main" id="{A56DCF76-74EB-48D1-BE87-5B9FF3565E74}"/>
              </a:ext>
            </a:extLst>
          </p:cNvPr>
          <p:cNvPicPr>
            <a:picLocks noChangeAspect="1" noChangeArrowheads="1"/>
          </p:cNvPicPr>
          <p:nvPr/>
        </p:nvPicPr>
        <p:blipFill>
          <a:blip r:embed="rId4" cstate="print"/>
          <a:srcRect/>
          <a:stretch>
            <a:fillRect/>
          </a:stretch>
        </p:blipFill>
        <p:spPr bwMode="auto">
          <a:xfrm>
            <a:off x="8834743" y="3842654"/>
            <a:ext cx="506572" cy="416086"/>
          </a:xfrm>
          <a:prstGeom prst="rect">
            <a:avLst/>
          </a:prstGeom>
          <a:noFill/>
          <a:ln w="9525">
            <a:noFill/>
            <a:miter lim="800000"/>
            <a:headEnd/>
            <a:tailEnd/>
          </a:ln>
        </p:spPr>
      </p:pic>
      <p:grpSp>
        <p:nvGrpSpPr>
          <p:cNvPr id="170" name="Group 474">
            <a:extLst>
              <a:ext uri="{FF2B5EF4-FFF2-40B4-BE49-F238E27FC236}">
                <a16:creationId xmlns:a16="http://schemas.microsoft.com/office/drawing/2014/main" id="{13853B50-AF82-4E34-8F58-1A9F3E1CEFD5}"/>
              </a:ext>
            </a:extLst>
          </p:cNvPr>
          <p:cNvGrpSpPr>
            <a:grpSpLocks noChangeAspect="1"/>
          </p:cNvGrpSpPr>
          <p:nvPr/>
        </p:nvGrpSpPr>
        <p:grpSpPr bwMode="auto">
          <a:xfrm>
            <a:off x="9578151" y="4658492"/>
            <a:ext cx="1116955" cy="422144"/>
            <a:chOff x="1208" y="1822"/>
            <a:chExt cx="572" cy="293"/>
          </a:xfrm>
        </p:grpSpPr>
        <p:sp>
          <p:nvSpPr>
            <p:cNvPr id="171" name="Freeform 475">
              <a:extLst>
                <a:ext uri="{FF2B5EF4-FFF2-40B4-BE49-F238E27FC236}">
                  <a16:creationId xmlns:a16="http://schemas.microsoft.com/office/drawing/2014/main" id="{267FB968-4B04-4A9C-9AC9-41D242B709E1}"/>
                </a:ext>
              </a:extLst>
            </p:cNvPr>
            <p:cNvSpPr>
              <a:spLocks noChangeAspect="1"/>
            </p:cNvSpPr>
            <p:nvPr/>
          </p:nvSpPr>
          <p:spPr bwMode="auto">
            <a:xfrm>
              <a:off x="1208" y="1822"/>
              <a:ext cx="572" cy="185"/>
            </a:xfrm>
            <a:custGeom>
              <a:avLst/>
              <a:gdLst>
                <a:gd name="T0" fmla="*/ 0 w 572"/>
                <a:gd name="T1" fmla="*/ 121 h 185"/>
                <a:gd name="T2" fmla="*/ 246 w 572"/>
                <a:gd name="T3" fmla="*/ 0 h 185"/>
                <a:gd name="T4" fmla="*/ 572 w 572"/>
                <a:gd name="T5" fmla="*/ 40 h 185"/>
                <a:gd name="T6" fmla="*/ 368 w 572"/>
                <a:gd name="T7" fmla="*/ 185 h 185"/>
                <a:gd name="T8" fmla="*/ 0 w 572"/>
                <a:gd name="T9" fmla="*/ 121 h 185"/>
                <a:gd name="T10" fmla="*/ 0 60000 65536"/>
                <a:gd name="T11" fmla="*/ 0 60000 65536"/>
                <a:gd name="T12" fmla="*/ 0 60000 65536"/>
                <a:gd name="T13" fmla="*/ 0 60000 65536"/>
                <a:gd name="T14" fmla="*/ 0 60000 65536"/>
                <a:gd name="T15" fmla="*/ 0 w 572"/>
                <a:gd name="T16" fmla="*/ 0 h 185"/>
                <a:gd name="T17" fmla="*/ 572 w 572"/>
                <a:gd name="T18" fmla="*/ 185 h 185"/>
              </a:gdLst>
              <a:ahLst/>
              <a:cxnLst>
                <a:cxn ang="T10">
                  <a:pos x="T0" y="T1"/>
                </a:cxn>
                <a:cxn ang="T11">
                  <a:pos x="T2" y="T3"/>
                </a:cxn>
                <a:cxn ang="T12">
                  <a:pos x="T4" y="T5"/>
                </a:cxn>
                <a:cxn ang="T13">
                  <a:pos x="T6" y="T7"/>
                </a:cxn>
                <a:cxn ang="T14">
                  <a:pos x="T8" y="T9"/>
                </a:cxn>
              </a:cxnLst>
              <a:rect l="T15" t="T16" r="T17" b="T18"/>
              <a:pathLst>
                <a:path w="572" h="185">
                  <a:moveTo>
                    <a:pt x="0" y="121"/>
                  </a:moveTo>
                  <a:lnTo>
                    <a:pt x="246" y="0"/>
                  </a:lnTo>
                  <a:lnTo>
                    <a:pt x="572" y="40"/>
                  </a:lnTo>
                  <a:lnTo>
                    <a:pt x="368" y="185"/>
                  </a:lnTo>
                  <a:lnTo>
                    <a:pt x="0" y="121"/>
                  </a:lnTo>
                  <a:close/>
                </a:path>
              </a:pathLst>
            </a:custGeom>
            <a:solidFill>
              <a:srgbClr val="45648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72" name="Freeform 476">
              <a:extLst>
                <a:ext uri="{FF2B5EF4-FFF2-40B4-BE49-F238E27FC236}">
                  <a16:creationId xmlns:a16="http://schemas.microsoft.com/office/drawing/2014/main" id="{95EBD890-A2EC-472C-88D4-76B3E5D5FEB2}"/>
                </a:ext>
              </a:extLst>
            </p:cNvPr>
            <p:cNvSpPr>
              <a:spLocks noChangeAspect="1"/>
            </p:cNvSpPr>
            <p:nvPr/>
          </p:nvSpPr>
          <p:spPr bwMode="auto">
            <a:xfrm>
              <a:off x="1576" y="1862"/>
              <a:ext cx="204" cy="253"/>
            </a:xfrm>
            <a:custGeom>
              <a:avLst/>
              <a:gdLst>
                <a:gd name="T0" fmla="*/ 0 w 204"/>
                <a:gd name="T1" fmla="*/ 145 h 253"/>
                <a:gd name="T2" fmla="*/ 0 w 204"/>
                <a:gd name="T3" fmla="*/ 253 h 253"/>
                <a:gd name="T4" fmla="*/ 204 w 204"/>
                <a:gd name="T5" fmla="*/ 109 h 253"/>
                <a:gd name="T6" fmla="*/ 204 w 204"/>
                <a:gd name="T7" fmla="*/ 0 h 253"/>
                <a:gd name="T8" fmla="*/ 0 w 204"/>
                <a:gd name="T9" fmla="*/ 145 h 253"/>
                <a:gd name="T10" fmla="*/ 0 60000 65536"/>
                <a:gd name="T11" fmla="*/ 0 60000 65536"/>
                <a:gd name="T12" fmla="*/ 0 60000 65536"/>
                <a:gd name="T13" fmla="*/ 0 60000 65536"/>
                <a:gd name="T14" fmla="*/ 0 60000 65536"/>
                <a:gd name="T15" fmla="*/ 0 w 204"/>
                <a:gd name="T16" fmla="*/ 0 h 253"/>
                <a:gd name="T17" fmla="*/ 204 w 204"/>
                <a:gd name="T18" fmla="*/ 253 h 253"/>
              </a:gdLst>
              <a:ahLst/>
              <a:cxnLst>
                <a:cxn ang="T10">
                  <a:pos x="T0" y="T1"/>
                </a:cxn>
                <a:cxn ang="T11">
                  <a:pos x="T2" y="T3"/>
                </a:cxn>
                <a:cxn ang="T12">
                  <a:pos x="T4" y="T5"/>
                </a:cxn>
                <a:cxn ang="T13">
                  <a:pos x="T6" y="T7"/>
                </a:cxn>
                <a:cxn ang="T14">
                  <a:pos x="T8" y="T9"/>
                </a:cxn>
              </a:cxnLst>
              <a:rect l="T15" t="T16" r="T17" b="T18"/>
              <a:pathLst>
                <a:path w="204" h="253">
                  <a:moveTo>
                    <a:pt x="0" y="145"/>
                  </a:moveTo>
                  <a:lnTo>
                    <a:pt x="0" y="253"/>
                  </a:lnTo>
                  <a:lnTo>
                    <a:pt x="204" y="109"/>
                  </a:lnTo>
                  <a:lnTo>
                    <a:pt x="204" y="0"/>
                  </a:lnTo>
                  <a:lnTo>
                    <a:pt x="0" y="145"/>
                  </a:lnTo>
                  <a:close/>
                </a:path>
              </a:pathLst>
            </a:custGeom>
            <a:solidFill>
              <a:srgbClr val="0B3C6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73" name="Freeform 477">
              <a:extLst>
                <a:ext uri="{FF2B5EF4-FFF2-40B4-BE49-F238E27FC236}">
                  <a16:creationId xmlns:a16="http://schemas.microsoft.com/office/drawing/2014/main" id="{D447871A-3B01-4604-9572-43059B59292E}"/>
                </a:ext>
              </a:extLst>
            </p:cNvPr>
            <p:cNvSpPr>
              <a:spLocks noChangeAspect="1"/>
            </p:cNvSpPr>
            <p:nvPr/>
          </p:nvSpPr>
          <p:spPr bwMode="auto">
            <a:xfrm>
              <a:off x="1572" y="1862"/>
              <a:ext cx="208" cy="149"/>
            </a:xfrm>
            <a:custGeom>
              <a:avLst/>
              <a:gdLst>
                <a:gd name="T0" fmla="*/ 2 w 208"/>
                <a:gd name="T1" fmla="*/ 149 h 149"/>
                <a:gd name="T2" fmla="*/ 208 w 208"/>
                <a:gd name="T3" fmla="*/ 2 h 149"/>
                <a:gd name="T4" fmla="*/ 208 w 208"/>
                <a:gd name="T5" fmla="*/ 0 h 149"/>
                <a:gd name="T6" fmla="*/ 206 w 208"/>
                <a:gd name="T7" fmla="*/ 0 h 149"/>
                <a:gd name="T8" fmla="*/ 0 w 208"/>
                <a:gd name="T9" fmla="*/ 145 h 149"/>
                <a:gd name="T10" fmla="*/ 2 w 208"/>
                <a:gd name="T11" fmla="*/ 149 h 149"/>
                <a:gd name="T12" fmla="*/ 0 60000 65536"/>
                <a:gd name="T13" fmla="*/ 0 60000 65536"/>
                <a:gd name="T14" fmla="*/ 0 60000 65536"/>
                <a:gd name="T15" fmla="*/ 0 60000 65536"/>
                <a:gd name="T16" fmla="*/ 0 60000 65536"/>
                <a:gd name="T17" fmla="*/ 0 60000 65536"/>
                <a:gd name="T18" fmla="*/ 0 w 208"/>
                <a:gd name="T19" fmla="*/ 0 h 149"/>
                <a:gd name="T20" fmla="*/ 208 w 208"/>
                <a:gd name="T21" fmla="*/ 149 h 149"/>
              </a:gdLst>
              <a:ahLst/>
              <a:cxnLst>
                <a:cxn ang="T12">
                  <a:pos x="T0" y="T1"/>
                </a:cxn>
                <a:cxn ang="T13">
                  <a:pos x="T2" y="T3"/>
                </a:cxn>
                <a:cxn ang="T14">
                  <a:pos x="T4" y="T5"/>
                </a:cxn>
                <a:cxn ang="T15">
                  <a:pos x="T6" y="T7"/>
                </a:cxn>
                <a:cxn ang="T16">
                  <a:pos x="T8" y="T9"/>
                </a:cxn>
                <a:cxn ang="T17">
                  <a:pos x="T10" y="T11"/>
                </a:cxn>
              </a:cxnLst>
              <a:rect l="T18" t="T19" r="T20" b="T21"/>
              <a:pathLst>
                <a:path w="208" h="149">
                  <a:moveTo>
                    <a:pt x="2" y="149"/>
                  </a:moveTo>
                  <a:lnTo>
                    <a:pt x="208" y="2"/>
                  </a:lnTo>
                  <a:lnTo>
                    <a:pt x="208" y="0"/>
                  </a:lnTo>
                  <a:lnTo>
                    <a:pt x="206" y="0"/>
                  </a:lnTo>
                  <a:lnTo>
                    <a:pt x="0" y="145"/>
                  </a:lnTo>
                  <a:lnTo>
                    <a:pt x="2" y="149"/>
                  </a:lnTo>
                  <a:close/>
                </a:path>
              </a:pathLst>
            </a:custGeom>
            <a:solidFill>
              <a:srgbClr val="5D7695"/>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74" name="Freeform 478">
              <a:extLst>
                <a:ext uri="{FF2B5EF4-FFF2-40B4-BE49-F238E27FC236}">
                  <a16:creationId xmlns:a16="http://schemas.microsoft.com/office/drawing/2014/main" id="{AE10B6AE-027C-4384-B685-463F9C08C18B}"/>
                </a:ext>
              </a:extLst>
            </p:cNvPr>
            <p:cNvSpPr>
              <a:spLocks noChangeAspect="1"/>
            </p:cNvSpPr>
            <p:nvPr/>
          </p:nvSpPr>
          <p:spPr bwMode="auto">
            <a:xfrm>
              <a:off x="1208" y="1943"/>
              <a:ext cx="368" cy="172"/>
            </a:xfrm>
            <a:custGeom>
              <a:avLst/>
              <a:gdLst>
                <a:gd name="T0" fmla="*/ 368 w 368"/>
                <a:gd name="T1" fmla="*/ 172 h 172"/>
                <a:gd name="T2" fmla="*/ 0 w 368"/>
                <a:gd name="T3" fmla="*/ 106 h 172"/>
                <a:gd name="T4" fmla="*/ 0 w 368"/>
                <a:gd name="T5" fmla="*/ 0 h 172"/>
                <a:gd name="T6" fmla="*/ 368 w 368"/>
                <a:gd name="T7" fmla="*/ 64 h 172"/>
                <a:gd name="T8" fmla="*/ 368 w 368"/>
                <a:gd name="T9" fmla="*/ 172 h 172"/>
                <a:gd name="T10" fmla="*/ 0 60000 65536"/>
                <a:gd name="T11" fmla="*/ 0 60000 65536"/>
                <a:gd name="T12" fmla="*/ 0 60000 65536"/>
                <a:gd name="T13" fmla="*/ 0 60000 65536"/>
                <a:gd name="T14" fmla="*/ 0 60000 65536"/>
                <a:gd name="T15" fmla="*/ 0 w 368"/>
                <a:gd name="T16" fmla="*/ 0 h 172"/>
                <a:gd name="T17" fmla="*/ 368 w 368"/>
                <a:gd name="T18" fmla="*/ 172 h 172"/>
              </a:gdLst>
              <a:ahLst/>
              <a:cxnLst>
                <a:cxn ang="T10">
                  <a:pos x="T0" y="T1"/>
                </a:cxn>
                <a:cxn ang="T11">
                  <a:pos x="T2" y="T3"/>
                </a:cxn>
                <a:cxn ang="T12">
                  <a:pos x="T4" y="T5"/>
                </a:cxn>
                <a:cxn ang="T13">
                  <a:pos x="T6" y="T7"/>
                </a:cxn>
                <a:cxn ang="T14">
                  <a:pos x="T8" y="T9"/>
                </a:cxn>
              </a:cxnLst>
              <a:rect l="T15" t="T16" r="T17" b="T18"/>
              <a:pathLst>
                <a:path w="368" h="172">
                  <a:moveTo>
                    <a:pt x="368" y="172"/>
                  </a:moveTo>
                  <a:lnTo>
                    <a:pt x="0" y="106"/>
                  </a:lnTo>
                  <a:lnTo>
                    <a:pt x="0" y="0"/>
                  </a:lnTo>
                  <a:lnTo>
                    <a:pt x="368" y="64"/>
                  </a:lnTo>
                  <a:lnTo>
                    <a:pt x="368" y="172"/>
                  </a:lnTo>
                  <a:close/>
                </a:path>
              </a:pathLst>
            </a:custGeom>
            <a:solidFill>
              <a:srgbClr val="8BA6BD"/>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75" name="Freeform 479">
              <a:extLst>
                <a:ext uri="{FF2B5EF4-FFF2-40B4-BE49-F238E27FC236}">
                  <a16:creationId xmlns:a16="http://schemas.microsoft.com/office/drawing/2014/main" id="{DBD83D39-D725-4321-98A0-FC1B93765619}"/>
                </a:ext>
              </a:extLst>
            </p:cNvPr>
            <p:cNvSpPr>
              <a:spLocks noChangeAspect="1" noEditPoints="1"/>
            </p:cNvSpPr>
            <p:nvPr/>
          </p:nvSpPr>
          <p:spPr bwMode="auto">
            <a:xfrm>
              <a:off x="1216" y="1957"/>
              <a:ext cx="346" cy="146"/>
            </a:xfrm>
            <a:custGeom>
              <a:avLst/>
              <a:gdLst>
                <a:gd name="T0" fmla="*/ 344 w 346"/>
                <a:gd name="T1" fmla="*/ 138 h 146"/>
                <a:gd name="T2" fmla="*/ 4 w 346"/>
                <a:gd name="T3" fmla="*/ 76 h 146"/>
                <a:gd name="T4" fmla="*/ 8 w 346"/>
                <a:gd name="T5" fmla="*/ 80 h 146"/>
                <a:gd name="T6" fmla="*/ 8 w 346"/>
                <a:gd name="T7" fmla="*/ 4 h 146"/>
                <a:gd name="T8" fmla="*/ 4 w 346"/>
                <a:gd name="T9" fmla="*/ 8 h 146"/>
                <a:gd name="T10" fmla="*/ 342 w 346"/>
                <a:gd name="T11" fmla="*/ 68 h 146"/>
                <a:gd name="T12" fmla="*/ 338 w 346"/>
                <a:gd name="T13" fmla="*/ 64 h 146"/>
                <a:gd name="T14" fmla="*/ 338 w 346"/>
                <a:gd name="T15" fmla="*/ 140 h 146"/>
                <a:gd name="T16" fmla="*/ 344 w 346"/>
                <a:gd name="T17" fmla="*/ 138 h 146"/>
                <a:gd name="T18" fmla="*/ 342 w 346"/>
                <a:gd name="T19" fmla="*/ 60 h 146"/>
                <a:gd name="T20" fmla="*/ 4 w 346"/>
                <a:gd name="T21" fmla="*/ 0 h 146"/>
                <a:gd name="T22" fmla="*/ 0 w 346"/>
                <a:gd name="T23" fmla="*/ 0 h 146"/>
                <a:gd name="T24" fmla="*/ 0 w 346"/>
                <a:gd name="T25" fmla="*/ 4 h 146"/>
                <a:gd name="T26" fmla="*/ 0 w 346"/>
                <a:gd name="T27" fmla="*/ 80 h 146"/>
                <a:gd name="T28" fmla="*/ 0 w 346"/>
                <a:gd name="T29" fmla="*/ 84 h 146"/>
                <a:gd name="T30" fmla="*/ 4 w 346"/>
                <a:gd name="T31" fmla="*/ 84 h 146"/>
                <a:gd name="T32" fmla="*/ 342 w 346"/>
                <a:gd name="T33" fmla="*/ 144 h 146"/>
                <a:gd name="T34" fmla="*/ 346 w 346"/>
                <a:gd name="T35" fmla="*/ 146 h 146"/>
                <a:gd name="T36" fmla="*/ 346 w 346"/>
                <a:gd name="T37" fmla="*/ 140 h 146"/>
                <a:gd name="T38" fmla="*/ 346 w 346"/>
                <a:gd name="T39" fmla="*/ 64 h 146"/>
                <a:gd name="T40" fmla="*/ 346 w 346"/>
                <a:gd name="T41" fmla="*/ 62 h 146"/>
                <a:gd name="T42" fmla="*/ 342 w 346"/>
                <a:gd name="T43" fmla="*/ 60 h 1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6"/>
                <a:gd name="T67" fmla="*/ 0 h 146"/>
                <a:gd name="T68" fmla="*/ 346 w 346"/>
                <a:gd name="T69" fmla="*/ 146 h 1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6" h="146">
                  <a:moveTo>
                    <a:pt x="344" y="138"/>
                  </a:moveTo>
                  <a:lnTo>
                    <a:pt x="4" y="76"/>
                  </a:lnTo>
                  <a:lnTo>
                    <a:pt x="8" y="80"/>
                  </a:lnTo>
                  <a:lnTo>
                    <a:pt x="8" y="4"/>
                  </a:lnTo>
                  <a:lnTo>
                    <a:pt x="4" y="8"/>
                  </a:lnTo>
                  <a:lnTo>
                    <a:pt x="342" y="68"/>
                  </a:lnTo>
                  <a:lnTo>
                    <a:pt x="338" y="64"/>
                  </a:lnTo>
                  <a:lnTo>
                    <a:pt x="338" y="140"/>
                  </a:lnTo>
                  <a:lnTo>
                    <a:pt x="344" y="138"/>
                  </a:lnTo>
                  <a:close/>
                  <a:moveTo>
                    <a:pt x="342" y="60"/>
                  </a:moveTo>
                  <a:lnTo>
                    <a:pt x="4" y="0"/>
                  </a:lnTo>
                  <a:lnTo>
                    <a:pt x="0" y="0"/>
                  </a:lnTo>
                  <a:lnTo>
                    <a:pt x="0" y="4"/>
                  </a:lnTo>
                  <a:lnTo>
                    <a:pt x="0" y="80"/>
                  </a:lnTo>
                  <a:lnTo>
                    <a:pt x="0" y="84"/>
                  </a:lnTo>
                  <a:lnTo>
                    <a:pt x="4" y="84"/>
                  </a:lnTo>
                  <a:lnTo>
                    <a:pt x="342" y="144"/>
                  </a:lnTo>
                  <a:lnTo>
                    <a:pt x="346" y="146"/>
                  </a:lnTo>
                  <a:lnTo>
                    <a:pt x="346" y="140"/>
                  </a:lnTo>
                  <a:lnTo>
                    <a:pt x="346" y="64"/>
                  </a:lnTo>
                  <a:lnTo>
                    <a:pt x="346" y="62"/>
                  </a:lnTo>
                  <a:lnTo>
                    <a:pt x="342" y="60"/>
                  </a:lnTo>
                  <a:close/>
                </a:path>
              </a:pathLst>
            </a:custGeom>
            <a:solidFill>
              <a:srgbClr val="0B3C6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76" name="Freeform 480">
              <a:extLst>
                <a:ext uri="{FF2B5EF4-FFF2-40B4-BE49-F238E27FC236}">
                  <a16:creationId xmlns:a16="http://schemas.microsoft.com/office/drawing/2014/main" id="{95163A1B-10B1-46FA-B300-4934F0CDBA55}"/>
                </a:ext>
              </a:extLst>
            </p:cNvPr>
            <p:cNvSpPr>
              <a:spLocks noChangeAspect="1"/>
            </p:cNvSpPr>
            <p:nvPr/>
          </p:nvSpPr>
          <p:spPr bwMode="auto">
            <a:xfrm>
              <a:off x="1220" y="1961"/>
              <a:ext cx="338" cy="136"/>
            </a:xfrm>
            <a:custGeom>
              <a:avLst/>
              <a:gdLst>
                <a:gd name="T0" fmla="*/ 338 w 338"/>
                <a:gd name="T1" fmla="*/ 136 h 136"/>
                <a:gd name="T2" fmla="*/ 0 w 338"/>
                <a:gd name="T3" fmla="*/ 76 h 136"/>
                <a:gd name="T4" fmla="*/ 0 w 338"/>
                <a:gd name="T5" fmla="*/ 0 h 136"/>
                <a:gd name="T6" fmla="*/ 338 w 338"/>
                <a:gd name="T7" fmla="*/ 60 h 136"/>
                <a:gd name="T8" fmla="*/ 338 w 338"/>
                <a:gd name="T9" fmla="*/ 136 h 136"/>
                <a:gd name="T10" fmla="*/ 0 60000 65536"/>
                <a:gd name="T11" fmla="*/ 0 60000 65536"/>
                <a:gd name="T12" fmla="*/ 0 60000 65536"/>
                <a:gd name="T13" fmla="*/ 0 60000 65536"/>
                <a:gd name="T14" fmla="*/ 0 60000 65536"/>
                <a:gd name="T15" fmla="*/ 0 w 338"/>
                <a:gd name="T16" fmla="*/ 0 h 136"/>
                <a:gd name="T17" fmla="*/ 338 w 338"/>
                <a:gd name="T18" fmla="*/ 136 h 136"/>
              </a:gdLst>
              <a:ahLst/>
              <a:cxnLst>
                <a:cxn ang="T10">
                  <a:pos x="T0" y="T1"/>
                </a:cxn>
                <a:cxn ang="T11">
                  <a:pos x="T2" y="T3"/>
                </a:cxn>
                <a:cxn ang="T12">
                  <a:pos x="T4" y="T5"/>
                </a:cxn>
                <a:cxn ang="T13">
                  <a:pos x="T6" y="T7"/>
                </a:cxn>
                <a:cxn ang="T14">
                  <a:pos x="T8" y="T9"/>
                </a:cxn>
              </a:cxnLst>
              <a:rect l="T15" t="T16" r="T17" b="T18"/>
              <a:pathLst>
                <a:path w="338" h="136">
                  <a:moveTo>
                    <a:pt x="338" y="136"/>
                  </a:moveTo>
                  <a:lnTo>
                    <a:pt x="0" y="76"/>
                  </a:lnTo>
                  <a:lnTo>
                    <a:pt x="0" y="0"/>
                  </a:lnTo>
                  <a:lnTo>
                    <a:pt x="338" y="60"/>
                  </a:lnTo>
                  <a:lnTo>
                    <a:pt x="338" y="136"/>
                  </a:lnTo>
                  <a:close/>
                </a:path>
              </a:pathLst>
            </a:custGeom>
            <a:solidFill>
              <a:srgbClr val="5D7695"/>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77" name="Freeform 481">
              <a:extLst>
                <a:ext uri="{FF2B5EF4-FFF2-40B4-BE49-F238E27FC236}">
                  <a16:creationId xmlns:a16="http://schemas.microsoft.com/office/drawing/2014/main" id="{8F472DB5-F7BB-421C-8032-ECC049F012B6}"/>
                </a:ext>
              </a:extLst>
            </p:cNvPr>
            <p:cNvSpPr>
              <a:spLocks noChangeAspect="1"/>
            </p:cNvSpPr>
            <p:nvPr/>
          </p:nvSpPr>
          <p:spPr bwMode="auto">
            <a:xfrm>
              <a:off x="1246" y="1981"/>
              <a:ext cx="124" cy="68"/>
            </a:xfrm>
            <a:custGeom>
              <a:avLst/>
              <a:gdLst>
                <a:gd name="T0" fmla="*/ 124 w 124"/>
                <a:gd name="T1" fmla="*/ 68 h 68"/>
                <a:gd name="T2" fmla="*/ 0 w 124"/>
                <a:gd name="T3" fmla="*/ 46 h 68"/>
                <a:gd name="T4" fmla="*/ 0 w 124"/>
                <a:gd name="T5" fmla="*/ 0 h 68"/>
                <a:gd name="T6" fmla="*/ 124 w 124"/>
                <a:gd name="T7" fmla="*/ 22 h 68"/>
                <a:gd name="T8" fmla="*/ 124 w 124"/>
                <a:gd name="T9" fmla="*/ 68 h 68"/>
                <a:gd name="T10" fmla="*/ 0 60000 65536"/>
                <a:gd name="T11" fmla="*/ 0 60000 65536"/>
                <a:gd name="T12" fmla="*/ 0 60000 65536"/>
                <a:gd name="T13" fmla="*/ 0 60000 65536"/>
                <a:gd name="T14" fmla="*/ 0 60000 65536"/>
                <a:gd name="T15" fmla="*/ 0 w 124"/>
                <a:gd name="T16" fmla="*/ 0 h 68"/>
                <a:gd name="T17" fmla="*/ 124 w 124"/>
                <a:gd name="T18" fmla="*/ 68 h 68"/>
              </a:gdLst>
              <a:ahLst/>
              <a:cxnLst>
                <a:cxn ang="T10">
                  <a:pos x="T0" y="T1"/>
                </a:cxn>
                <a:cxn ang="T11">
                  <a:pos x="T2" y="T3"/>
                </a:cxn>
                <a:cxn ang="T12">
                  <a:pos x="T4" y="T5"/>
                </a:cxn>
                <a:cxn ang="T13">
                  <a:pos x="T6" y="T7"/>
                </a:cxn>
                <a:cxn ang="T14">
                  <a:pos x="T8" y="T9"/>
                </a:cxn>
              </a:cxnLst>
              <a:rect l="T15" t="T16" r="T17" b="T18"/>
              <a:pathLst>
                <a:path w="124" h="68">
                  <a:moveTo>
                    <a:pt x="124" y="68"/>
                  </a:moveTo>
                  <a:lnTo>
                    <a:pt x="0" y="46"/>
                  </a:lnTo>
                  <a:lnTo>
                    <a:pt x="0" y="0"/>
                  </a:lnTo>
                  <a:lnTo>
                    <a:pt x="124" y="22"/>
                  </a:lnTo>
                  <a:lnTo>
                    <a:pt x="124" y="68"/>
                  </a:lnTo>
                  <a:close/>
                </a:path>
              </a:pathLst>
            </a:custGeom>
            <a:solidFill>
              <a:srgbClr val="8BA6BD"/>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78" name="Freeform 482">
              <a:extLst>
                <a:ext uri="{FF2B5EF4-FFF2-40B4-BE49-F238E27FC236}">
                  <a16:creationId xmlns:a16="http://schemas.microsoft.com/office/drawing/2014/main" id="{B56955FA-E916-4D63-A7A2-7BCFFEFEF9CB}"/>
                </a:ext>
              </a:extLst>
            </p:cNvPr>
            <p:cNvSpPr>
              <a:spLocks noChangeAspect="1"/>
            </p:cNvSpPr>
            <p:nvPr/>
          </p:nvSpPr>
          <p:spPr bwMode="auto">
            <a:xfrm>
              <a:off x="1402" y="2009"/>
              <a:ext cx="124" cy="68"/>
            </a:xfrm>
            <a:custGeom>
              <a:avLst/>
              <a:gdLst>
                <a:gd name="T0" fmla="*/ 124 w 124"/>
                <a:gd name="T1" fmla="*/ 68 h 68"/>
                <a:gd name="T2" fmla="*/ 0 w 124"/>
                <a:gd name="T3" fmla="*/ 46 h 68"/>
                <a:gd name="T4" fmla="*/ 0 w 124"/>
                <a:gd name="T5" fmla="*/ 0 h 68"/>
                <a:gd name="T6" fmla="*/ 124 w 124"/>
                <a:gd name="T7" fmla="*/ 22 h 68"/>
                <a:gd name="T8" fmla="*/ 124 w 124"/>
                <a:gd name="T9" fmla="*/ 68 h 68"/>
                <a:gd name="T10" fmla="*/ 0 60000 65536"/>
                <a:gd name="T11" fmla="*/ 0 60000 65536"/>
                <a:gd name="T12" fmla="*/ 0 60000 65536"/>
                <a:gd name="T13" fmla="*/ 0 60000 65536"/>
                <a:gd name="T14" fmla="*/ 0 60000 65536"/>
                <a:gd name="T15" fmla="*/ 0 w 124"/>
                <a:gd name="T16" fmla="*/ 0 h 68"/>
                <a:gd name="T17" fmla="*/ 124 w 124"/>
                <a:gd name="T18" fmla="*/ 68 h 68"/>
              </a:gdLst>
              <a:ahLst/>
              <a:cxnLst>
                <a:cxn ang="T10">
                  <a:pos x="T0" y="T1"/>
                </a:cxn>
                <a:cxn ang="T11">
                  <a:pos x="T2" y="T3"/>
                </a:cxn>
                <a:cxn ang="T12">
                  <a:pos x="T4" y="T5"/>
                </a:cxn>
                <a:cxn ang="T13">
                  <a:pos x="T6" y="T7"/>
                </a:cxn>
                <a:cxn ang="T14">
                  <a:pos x="T8" y="T9"/>
                </a:cxn>
              </a:cxnLst>
              <a:rect l="T15" t="T16" r="T17" b="T18"/>
              <a:pathLst>
                <a:path w="124" h="68">
                  <a:moveTo>
                    <a:pt x="124" y="68"/>
                  </a:moveTo>
                  <a:lnTo>
                    <a:pt x="0" y="46"/>
                  </a:lnTo>
                  <a:lnTo>
                    <a:pt x="0" y="0"/>
                  </a:lnTo>
                  <a:lnTo>
                    <a:pt x="124" y="22"/>
                  </a:lnTo>
                  <a:lnTo>
                    <a:pt x="124" y="68"/>
                  </a:lnTo>
                  <a:close/>
                </a:path>
              </a:pathLst>
            </a:custGeom>
            <a:solidFill>
              <a:srgbClr val="8BA6BD"/>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79" name="Freeform 483">
              <a:extLst>
                <a:ext uri="{FF2B5EF4-FFF2-40B4-BE49-F238E27FC236}">
                  <a16:creationId xmlns:a16="http://schemas.microsoft.com/office/drawing/2014/main" id="{4718C917-5415-4115-80CB-C63786C831CA}"/>
                </a:ext>
              </a:extLst>
            </p:cNvPr>
            <p:cNvSpPr>
              <a:spLocks noChangeAspect="1"/>
            </p:cNvSpPr>
            <p:nvPr/>
          </p:nvSpPr>
          <p:spPr bwMode="auto">
            <a:xfrm>
              <a:off x="1344" y="1871"/>
              <a:ext cx="314" cy="94"/>
            </a:xfrm>
            <a:custGeom>
              <a:avLst/>
              <a:gdLst>
                <a:gd name="T0" fmla="*/ 216 w 314"/>
                <a:gd name="T1" fmla="*/ 94 h 94"/>
                <a:gd name="T2" fmla="*/ 0 w 314"/>
                <a:gd name="T3" fmla="*/ 56 h 94"/>
                <a:gd name="T4" fmla="*/ 106 w 314"/>
                <a:gd name="T5" fmla="*/ 0 h 94"/>
                <a:gd name="T6" fmla="*/ 314 w 314"/>
                <a:gd name="T7" fmla="*/ 28 h 94"/>
                <a:gd name="T8" fmla="*/ 216 w 314"/>
                <a:gd name="T9" fmla="*/ 94 h 94"/>
                <a:gd name="T10" fmla="*/ 0 60000 65536"/>
                <a:gd name="T11" fmla="*/ 0 60000 65536"/>
                <a:gd name="T12" fmla="*/ 0 60000 65536"/>
                <a:gd name="T13" fmla="*/ 0 60000 65536"/>
                <a:gd name="T14" fmla="*/ 0 60000 65536"/>
                <a:gd name="T15" fmla="*/ 0 w 314"/>
                <a:gd name="T16" fmla="*/ 0 h 94"/>
                <a:gd name="T17" fmla="*/ 314 w 314"/>
                <a:gd name="T18" fmla="*/ 94 h 94"/>
              </a:gdLst>
              <a:ahLst/>
              <a:cxnLst>
                <a:cxn ang="T10">
                  <a:pos x="T0" y="T1"/>
                </a:cxn>
                <a:cxn ang="T11">
                  <a:pos x="T2" y="T3"/>
                </a:cxn>
                <a:cxn ang="T12">
                  <a:pos x="T4" y="T5"/>
                </a:cxn>
                <a:cxn ang="T13">
                  <a:pos x="T6" y="T7"/>
                </a:cxn>
                <a:cxn ang="T14">
                  <a:pos x="T8" y="T9"/>
                </a:cxn>
              </a:cxnLst>
              <a:rect l="T15" t="T16" r="T17" b="T18"/>
              <a:pathLst>
                <a:path w="314" h="94">
                  <a:moveTo>
                    <a:pt x="216" y="94"/>
                  </a:moveTo>
                  <a:lnTo>
                    <a:pt x="0" y="56"/>
                  </a:lnTo>
                  <a:lnTo>
                    <a:pt x="106" y="0"/>
                  </a:lnTo>
                  <a:lnTo>
                    <a:pt x="314" y="28"/>
                  </a:lnTo>
                  <a:lnTo>
                    <a:pt x="216" y="94"/>
                  </a:lnTo>
                  <a:close/>
                </a:path>
              </a:pathLst>
            </a:custGeom>
            <a:solidFill>
              <a:srgbClr val="8BA6BD"/>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80" name="Freeform 484">
              <a:extLst>
                <a:ext uri="{FF2B5EF4-FFF2-40B4-BE49-F238E27FC236}">
                  <a16:creationId xmlns:a16="http://schemas.microsoft.com/office/drawing/2014/main" id="{3BF74E84-C3A6-4770-95DF-4A85EE7A95E8}"/>
                </a:ext>
              </a:extLst>
            </p:cNvPr>
            <p:cNvSpPr>
              <a:spLocks noChangeAspect="1" noEditPoints="1"/>
            </p:cNvSpPr>
            <p:nvPr/>
          </p:nvSpPr>
          <p:spPr bwMode="auto">
            <a:xfrm>
              <a:off x="1338" y="1868"/>
              <a:ext cx="324" cy="99"/>
            </a:xfrm>
            <a:custGeom>
              <a:avLst/>
              <a:gdLst>
                <a:gd name="T0" fmla="*/ 0 w 162"/>
                <a:gd name="T1" fmla="*/ 30 h 49"/>
                <a:gd name="T2" fmla="*/ 111 w 162"/>
                <a:gd name="T3" fmla="*/ 49 h 49"/>
                <a:gd name="T4" fmla="*/ 162 w 162"/>
                <a:gd name="T5" fmla="*/ 15 h 49"/>
                <a:gd name="T6" fmla="*/ 56 w 162"/>
                <a:gd name="T7" fmla="*/ 0 h 49"/>
                <a:gd name="T8" fmla="*/ 0 w 162"/>
                <a:gd name="T9" fmla="*/ 30 h 49"/>
                <a:gd name="T10" fmla="*/ 57 w 162"/>
                <a:gd name="T11" fmla="*/ 2 h 49"/>
                <a:gd name="T12" fmla="*/ 158 w 162"/>
                <a:gd name="T13" fmla="*/ 16 h 49"/>
                <a:gd name="T14" fmla="*/ 111 w 162"/>
                <a:gd name="T15" fmla="*/ 47 h 49"/>
                <a:gd name="T16" fmla="*/ 5 w 162"/>
                <a:gd name="T17" fmla="*/ 29 h 49"/>
                <a:gd name="T18" fmla="*/ 57 w 162"/>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2"/>
                <a:gd name="T31" fmla="*/ 0 h 49"/>
                <a:gd name="T32" fmla="*/ 162 w 162"/>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2" h="49">
                  <a:moveTo>
                    <a:pt x="0" y="30"/>
                  </a:moveTo>
                  <a:cubicBezTo>
                    <a:pt x="111" y="49"/>
                    <a:pt x="111" y="49"/>
                    <a:pt x="111" y="49"/>
                  </a:cubicBezTo>
                  <a:cubicBezTo>
                    <a:pt x="162" y="15"/>
                    <a:pt x="162" y="15"/>
                    <a:pt x="162" y="15"/>
                  </a:cubicBezTo>
                  <a:cubicBezTo>
                    <a:pt x="56" y="0"/>
                    <a:pt x="56" y="0"/>
                    <a:pt x="56" y="0"/>
                  </a:cubicBezTo>
                  <a:lnTo>
                    <a:pt x="0" y="30"/>
                  </a:lnTo>
                  <a:close/>
                  <a:moveTo>
                    <a:pt x="57" y="2"/>
                  </a:moveTo>
                  <a:cubicBezTo>
                    <a:pt x="57" y="2"/>
                    <a:pt x="153" y="15"/>
                    <a:pt x="158" y="16"/>
                  </a:cubicBezTo>
                  <a:cubicBezTo>
                    <a:pt x="154" y="18"/>
                    <a:pt x="111" y="47"/>
                    <a:pt x="111" y="47"/>
                  </a:cubicBezTo>
                  <a:cubicBezTo>
                    <a:pt x="110" y="47"/>
                    <a:pt x="10" y="29"/>
                    <a:pt x="5" y="29"/>
                  </a:cubicBezTo>
                  <a:cubicBezTo>
                    <a:pt x="9" y="27"/>
                    <a:pt x="56" y="2"/>
                    <a:pt x="57" y="2"/>
                  </a:cubicBezTo>
                  <a:close/>
                </a:path>
              </a:pathLst>
            </a:custGeom>
            <a:solidFill>
              <a:srgbClr val="FFFFFF"/>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81" name="Oval 485">
              <a:extLst>
                <a:ext uri="{FF2B5EF4-FFF2-40B4-BE49-F238E27FC236}">
                  <a16:creationId xmlns:a16="http://schemas.microsoft.com/office/drawing/2014/main" id="{590F3B31-EE87-4AB9-AE95-318A174DA003}"/>
                </a:ext>
              </a:extLst>
            </p:cNvPr>
            <p:cNvSpPr>
              <a:spLocks noChangeAspect="1" noChangeArrowheads="1"/>
            </p:cNvSpPr>
            <p:nvPr/>
          </p:nvSpPr>
          <p:spPr bwMode="auto">
            <a:xfrm>
              <a:off x="1436" y="1897"/>
              <a:ext cx="52" cy="26"/>
            </a:xfrm>
            <a:prstGeom prst="ellipse">
              <a:avLst/>
            </a:prstGeom>
            <a:solidFill>
              <a:srgbClr val="45648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82" name="Freeform 486">
              <a:extLst>
                <a:ext uri="{FF2B5EF4-FFF2-40B4-BE49-F238E27FC236}">
                  <a16:creationId xmlns:a16="http://schemas.microsoft.com/office/drawing/2014/main" id="{11A17865-284D-4BC6-A261-4DD0548A5DA6}"/>
                </a:ext>
              </a:extLst>
            </p:cNvPr>
            <p:cNvSpPr>
              <a:spLocks noChangeAspect="1" noEditPoints="1"/>
            </p:cNvSpPr>
            <p:nvPr/>
          </p:nvSpPr>
          <p:spPr bwMode="auto">
            <a:xfrm>
              <a:off x="1434" y="1895"/>
              <a:ext cx="56" cy="30"/>
            </a:xfrm>
            <a:custGeom>
              <a:avLst/>
              <a:gdLst>
                <a:gd name="T0" fmla="*/ 14 w 28"/>
                <a:gd name="T1" fmla="*/ 0 h 15"/>
                <a:gd name="T2" fmla="*/ 0 w 28"/>
                <a:gd name="T3" fmla="*/ 8 h 15"/>
                <a:gd name="T4" fmla="*/ 2 w 28"/>
                <a:gd name="T5" fmla="*/ 11 h 15"/>
                <a:gd name="T6" fmla="*/ 14 w 28"/>
                <a:gd name="T7" fmla="*/ 15 h 15"/>
                <a:gd name="T8" fmla="*/ 28 w 28"/>
                <a:gd name="T9" fmla="*/ 8 h 15"/>
                <a:gd name="T10" fmla="*/ 28 w 28"/>
                <a:gd name="T11" fmla="*/ 8 h 15"/>
                <a:gd name="T12" fmla="*/ 26 w 28"/>
                <a:gd name="T13" fmla="*/ 4 h 15"/>
                <a:gd name="T14" fmla="*/ 14 w 28"/>
                <a:gd name="T15" fmla="*/ 0 h 15"/>
                <a:gd name="T16" fmla="*/ 3 w 28"/>
                <a:gd name="T17" fmla="*/ 10 h 15"/>
                <a:gd name="T18" fmla="*/ 2 w 28"/>
                <a:gd name="T19" fmla="*/ 8 h 15"/>
                <a:gd name="T20" fmla="*/ 14 w 28"/>
                <a:gd name="T21" fmla="*/ 2 h 15"/>
                <a:gd name="T22" fmla="*/ 25 w 28"/>
                <a:gd name="T23" fmla="*/ 5 h 15"/>
                <a:gd name="T24" fmla="*/ 26 w 28"/>
                <a:gd name="T25" fmla="*/ 8 h 15"/>
                <a:gd name="T26" fmla="*/ 26 w 28"/>
                <a:gd name="T27" fmla="*/ 8 h 15"/>
                <a:gd name="T28" fmla="*/ 14 w 28"/>
                <a:gd name="T29" fmla="*/ 13 h 15"/>
                <a:gd name="T30" fmla="*/ 3 w 28"/>
                <a:gd name="T31" fmla="*/ 10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15"/>
                <a:gd name="T50" fmla="*/ 28 w 28"/>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15">
                  <a:moveTo>
                    <a:pt x="14" y="0"/>
                  </a:moveTo>
                  <a:cubicBezTo>
                    <a:pt x="6" y="0"/>
                    <a:pt x="0" y="3"/>
                    <a:pt x="0" y="8"/>
                  </a:cubicBezTo>
                  <a:cubicBezTo>
                    <a:pt x="0" y="9"/>
                    <a:pt x="1" y="10"/>
                    <a:pt x="2" y="11"/>
                  </a:cubicBezTo>
                  <a:cubicBezTo>
                    <a:pt x="4" y="14"/>
                    <a:pt x="9" y="15"/>
                    <a:pt x="14" y="15"/>
                  </a:cubicBezTo>
                  <a:cubicBezTo>
                    <a:pt x="22" y="15"/>
                    <a:pt x="28" y="12"/>
                    <a:pt x="28" y="8"/>
                  </a:cubicBezTo>
                  <a:cubicBezTo>
                    <a:pt x="28" y="8"/>
                    <a:pt x="28" y="8"/>
                    <a:pt x="28" y="8"/>
                  </a:cubicBezTo>
                  <a:cubicBezTo>
                    <a:pt x="28" y="6"/>
                    <a:pt x="27" y="5"/>
                    <a:pt x="26" y="4"/>
                  </a:cubicBezTo>
                  <a:cubicBezTo>
                    <a:pt x="24" y="2"/>
                    <a:pt x="19" y="0"/>
                    <a:pt x="14" y="0"/>
                  </a:cubicBezTo>
                  <a:close/>
                  <a:moveTo>
                    <a:pt x="3" y="10"/>
                  </a:moveTo>
                  <a:cubicBezTo>
                    <a:pt x="2" y="9"/>
                    <a:pt x="2" y="9"/>
                    <a:pt x="2" y="8"/>
                  </a:cubicBezTo>
                  <a:cubicBezTo>
                    <a:pt x="2" y="5"/>
                    <a:pt x="7" y="2"/>
                    <a:pt x="14" y="2"/>
                  </a:cubicBezTo>
                  <a:cubicBezTo>
                    <a:pt x="19" y="2"/>
                    <a:pt x="23" y="3"/>
                    <a:pt x="25" y="5"/>
                  </a:cubicBezTo>
                  <a:cubicBezTo>
                    <a:pt x="26" y="6"/>
                    <a:pt x="26" y="7"/>
                    <a:pt x="26" y="8"/>
                  </a:cubicBezTo>
                  <a:cubicBezTo>
                    <a:pt x="26" y="8"/>
                    <a:pt x="26" y="8"/>
                    <a:pt x="26" y="8"/>
                  </a:cubicBezTo>
                  <a:cubicBezTo>
                    <a:pt x="26" y="11"/>
                    <a:pt x="21" y="13"/>
                    <a:pt x="14" y="13"/>
                  </a:cubicBezTo>
                  <a:cubicBezTo>
                    <a:pt x="9" y="13"/>
                    <a:pt x="5" y="12"/>
                    <a:pt x="3" y="10"/>
                  </a:cubicBezTo>
                  <a:close/>
                </a:path>
              </a:pathLst>
            </a:custGeom>
            <a:solidFill>
              <a:srgbClr val="FFFFFF"/>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83" name="Freeform 487">
              <a:extLst>
                <a:ext uri="{FF2B5EF4-FFF2-40B4-BE49-F238E27FC236}">
                  <a16:creationId xmlns:a16="http://schemas.microsoft.com/office/drawing/2014/main" id="{DBE763DC-5357-4933-8EDF-0867EC2C3D7F}"/>
                </a:ext>
              </a:extLst>
            </p:cNvPr>
            <p:cNvSpPr>
              <a:spLocks noChangeAspect="1"/>
            </p:cNvSpPr>
            <p:nvPr/>
          </p:nvSpPr>
          <p:spPr bwMode="auto">
            <a:xfrm>
              <a:off x="1518" y="1909"/>
              <a:ext cx="52" cy="26"/>
            </a:xfrm>
            <a:custGeom>
              <a:avLst/>
              <a:gdLst>
                <a:gd name="T0" fmla="*/ 26 w 26"/>
                <a:gd name="T1" fmla="*/ 6 h 13"/>
                <a:gd name="T2" fmla="*/ 13 w 26"/>
                <a:gd name="T3" fmla="*/ 13 h 13"/>
                <a:gd name="T4" fmla="*/ 0 w 26"/>
                <a:gd name="T5" fmla="*/ 7 h 13"/>
                <a:gd name="T6" fmla="*/ 13 w 26"/>
                <a:gd name="T7" fmla="*/ 0 h 13"/>
                <a:gd name="T8" fmla="*/ 26 w 26"/>
                <a:gd name="T9" fmla="*/ 6 h 13"/>
                <a:gd name="T10" fmla="*/ 0 60000 65536"/>
                <a:gd name="T11" fmla="*/ 0 60000 65536"/>
                <a:gd name="T12" fmla="*/ 0 60000 65536"/>
                <a:gd name="T13" fmla="*/ 0 60000 65536"/>
                <a:gd name="T14" fmla="*/ 0 60000 65536"/>
                <a:gd name="T15" fmla="*/ 0 w 26"/>
                <a:gd name="T16" fmla="*/ 0 h 13"/>
                <a:gd name="T17" fmla="*/ 26 w 26"/>
                <a:gd name="T18" fmla="*/ 13 h 13"/>
              </a:gdLst>
              <a:ahLst/>
              <a:cxnLst>
                <a:cxn ang="T10">
                  <a:pos x="T0" y="T1"/>
                </a:cxn>
                <a:cxn ang="T11">
                  <a:pos x="T2" y="T3"/>
                </a:cxn>
                <a:cxn ang="T12">
                  <a:pos x="T4" y="T5"/>
                </a:cxn>
                <a:cxn ang="T13">
                  <a:pos x="T6" y="T7"/>
                </a:cxn>
                <a:cxn ang="T14">
                  <a:pos x="T8" y="T9"/>
                </a:cxn>
              </a:cxnLst>
              <a:rect l="T15" t="T16" r="T17" b="T18"/>
              <a:pathLst>
                <a:path w="26" h="13">
                  <a:moveTo>
                    <a:pt x="26" y="6"/>
                  </a:moveTo>
                  <a:cubicBezTo>
                    <a:pt x="26" y="10"/>
                    <a:pt x="20" y="13"/>
                    <a:pt x="13" y="13"/>
                  </a:cubicBezTo>
                  <a:cubicBezTo>
                    <a:pt x="6" y="13"/>
                    <a:pt x="0" y="10"/>
                    <a:pt x="0" y="7"/>
                  </a:cubicBezTo>
                  <a:cubicBezTo>
                    <a:pt x="0" y="3"/>
                    <a:pt x="6" y="0"/>
                    <a:pt x="13" y="0"/>
                  </a:cubicBezTo>
                  <a:cubicBezTo>
                    <a:pt x="20" y="0"/>
                    <a:pt x="26" y="3"/>
                    <a:pt x="26" y="6"/>
                  </a:cubicBezTo>
                  <a:close/>
                </a:path>
              </a:pathLst>
            </a:custGeom>
            <a:solidFill>
              <a:srgbClr val="45648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84" name="Freeform 488">
              <a:extLst>
                <a:ext uri="{FF2B5EF4-FFF2-40B4-BE49-F238E27FC236}">
                  <a16:creationId xmlns:a16="http://schemas.microsoft.com/office/drawing/2014/main" id="{AF569CEE-7AEC-4AEA-9493-B6EA7F9916BE}"/>
                </a:ext>
              </a:extLst>
            </p:cNvPr>
            <p:cNvSpPr>
              <a:spLocks noChangeAspect="1" noEditPoints="1"/>
            </p:cNvSpPr>
            <p:nvPr/>
          </p:nvSpPr>
          <p:spPr bwMode="auto">
            <a:xfrm>
              <a:off x="1516" y="1907"/>
              <a:ext cx="56" cy="30"/>
            </a:xfrm>
            <a:custGeom>
              <a:avLst/>
              <a:gdLst>
                <a:gd name="T0" fmla="*/ 14 w 28"/>
                <a:gd name="T1" fmla="*/ 0 h 15"/>
                <a:gd name="T2" fmla="*/ 0 w 28"/>
                <a:gd name="T3" fmla="*/ 8 h 15"/>
                <a:gd name="T4" fmla="*/ 2 w 28"/>
                <a:gd name="T5" fmla="*/ 11 h 15"/>
                <a:gd name="T6" fmla="*/ 14 w 28"/>
                <a:gd name="T7" fmla="*/ 15 h 15"/>
                <a:gd name="T8" fmla="*/ 28 w 28"/>
                <a:gd name="T9" fmla="*/ 7 h 15"/>
                <a:gd name="T10" fmla="*/ 28 w 28"/>
                <a:gd name="T11" fmla="*/ 7 h 15"/>
                <a:gd name="T12" fmla="*/ 26 w 28"/>
                <a:gd name="T13" fmla="*/ 4 h 15"/>
                <a:gd name="T14" fmla="*/ 14 w 28"/>
                <a:gd name="T15" fmla="*/ 0 h 15"/>
                <a:gd name="T16" fmla="*/ 3 w 28"/>
                <a:gd name="T17" fmla="*/ 10 h 15"/>
                <a:gd name="T18" fmla="*/ 2 w 28"/>
                <a:gd name="T19" fmla="*/ 8 h 15"/>
                <a:gd name="T20" fmla="*/ 14 w 28"/>
                <a:gd name="T21" fmla="*/ 2 h 15"/>
                <a:gd name="T22" fmla="*/ 25 w 28"/>
                <a:gd name="T23" fmla="*/ 5 h 15"/>
                <a:gd name="T24" fmla="*/ 26 w 28"/>
                <a:gd name="T25" fmla="*/ 7 h 15"/>
                <a:gd name="T26" fmla="*/ 26 w 28"/>
                <a:gd name="T27" fmla="*/ 7 h 15"/>
                <a:gd name="T28" fmla="*/ 14 w 28"/>
                <a:gd name="T29" fmla="*/ 13 h 15"/>
                <a:gd name="T30" fmla="*/ 3 w 28"/>
                <a:gd name="T31" fmla="*/ 10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15"/>
                <a:gd name="T50" fmla="*/ 28 w 28"/>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15">
                  <a:moveTo>
                    <a:pt x="14" y="0"/>
                  </a:moveTo>
                  <a:cubicBezTo>
                    <a:pt x="6" y="0"/>
                    <a:pt x="0" y="3"/>
                    <a:pt x="0" y="8"/>
                  </a:cubicBezTo>
                  <a:cubicBezTo>
                    <a:pt x="0" y="9"/>
                    <a:pt x="1" y="10"/>
                    <a:pt x="2" y="11"/>
                  </a:cubicBezTo>
                  <a:cubicBezTo>
                    <a:pt x="4" y="14"/>
                    <a:pt x="9" y="15"/>
                    <a:pt x="14" y="15"/>
                  </a:cubicBezTo>
                  <a:cubicBezTo>
                    <a:pt x="22" y="15"/>
                    <a:pt x="28" y="12"/>
                    <a:pt x="28" y="7"/>
                  </a:cubicBezTo>
                  <a:cubicBezTo>
                    <a:pt x="28" y="7"/>
                    <a:pt x="28" y="7"/>
                    <a:pt x="28" y="7"/>
                  </a:cubicBezTo>
                  <a:cubicBezTo>
                    <a:pt x="28" y="6"/>
                    <a:pt x="27" y="5"/>
                    <a:pt x="26" y="4"/>
                  </a:cubicBezTo>
                  <a:cubicBezTo>
                    <a:pt x="24" y="1"/>
                    <a:pt x="19" y="0"/>
                    <a:pt x="14" y="0"/>
                  </a:cubicBezTo>
                  <a:close/>
                  <a:moveTo>
                    <a:pt x="3" y="10"/>
                  </a:moveTo>
                  <a:cubicBezTo>
                    <a:pt x="2" y="9"/>
                    <a:pt x="2" y="8"/>
                    <a:pt x="2" y="8"/>
                  </a:cubicBezTo>
                  <a:cubicBezTo>
                    <a:pt x="2" y="4"/>
                    <a:pt x="7" y="2"/>
                    <a:pt x="14" y="2"/>
                  </a:cubicBezTo>
                  <a:cubicBezTo>
                    <a:pt x="18" y="2"/>
                    <a:pt x="23" y="3"/>
                    <a:pt x="25" y="5"/>
                  </a:cubicBezTo>
                  <a:cubicBezTo>
                    <a:pt x="26" y="6"/>
                    <a:pt x="26" y="7"/>
                    <a:pt x="26" y="7"/>
                  </a:cubicBezTo>
                  <a:cubicBezTo>
                    <a:pt x="26" y="7"/>
                    <a:pt x="26" y="7"/>
                    <a:pt x="26" y="7"/>
                  </a:cubicBezTo>
                  <a:cubicBezTo>
                    <a:pt x="26" y="11"/>
                    <a:pt x="20" y="13"/>
                    <a:pt x="14" y="13"/>
                  </a:cubicBezTo>
                  <a:cubicBezTo>
                    <a:pt x="9" y="13"/>
                    <a:pt x="5" y="12"/>
                    <a:pt x="3" y="10"/>
                  </a:cubicBezTo>
                  <a:close/>
                </a:path>
              </a:pathLst>
            </a:custGeom>
            <a:solidFill>
              <a:srgbClr val="FFFFFF"/>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85" name="Freeform 489">
              <a:extLst>
                <a:ext uri="{FF2B5EF4-FFF2-40B4-BE49-F238E27FC236}">
                  <a16:creationId xmlns:a16="http://schemas.microsoft.com/office/drawing/2014/main" id="{49E182AA-3FE7-45B9-948C-CEF2E5865F88}"/>
                </a:ext>
              </a:extLst>
            </p:cNvPr>
            <p:cNvSpPr>
              <a:spLocks noChangeAspect="1"/>
            </p:cNvSpPr>
            <p:nvPr/>
          </p:nvSpPr>
          <p:spPr bwMode="auto">
            <a:xfrm>
              <a:off x="1344" y="1856"/>
              <a:ext cx="314" cy="95"/>
            </a:xfrm>
            <a:custGeom>
              <a:avLst/>
              <a:gdLst>
                <a:gd name="T0" fmla="*/ 216 w 314"/>
                <a:gd name="T1" fmla="*/ 95 h 95"/>
                <a:gd name="T2" fmla="*/ 0 w 314"/>
                <a:gd name="T3" fmla="*/ 57 h 95"/>
                <a:gd name="T4" fmla="*/ 106 w 314"/>
                <a:gd name="T5" fmla="*/ 0 h 95"/>
                <a:gd name="T6" fmla="*/ 314 w 314"/>
                <a:gd name="T7" fmla="*/ 29 h 95"/>
                <a:gd name="T8" fmla="*/ 216 w 314"/>
                <a:gd name="T9" fmla="*/ 95 h 95"/>
                <a:gd name="T10" fmla="*/ 0 60000 65536"/>
                <a:gd name="T11" fmla="*/ 0 60000 65536"/>
                <a:gd name="T12" fmla="*/ 0 60000 65536"/>
                <a:gd name="T13" fmla="*/ 0 60000 65536"/>
                <a:gd name="T14" fmla="*/ 0 60000 65536"/>
                <a:gd name="T15" fmla="*/ 0 w 314"/>
                <a:gd name="T16" fmla="*/ 0 h 95"/>
                <a:gd name="T17" fmla="*/ 314 w 314"/>
                <a:gd name="T18" fmla="*/ 95 h 95"/>
              </a:gdLst>
              <a:ahLst/>
              <a:cxnLst>
                <a:cxn ang="T10">
                  <a:pos x="T0" y="T1"/>
                </a:cxn>
                <a:cxn ang="T11">
                  <a:pos x="T2" y="T3"/>
                </a:cxn>
                <a:cxn ang="T12">
                  <a:pos x="T4" y="T5"/>
                </a:cxn>
                <a:cxn ang="T13">
                  <a:pos x="T6" y="T7"/>
                </a:cxn>
                <a:cxn ang="T14">
                  <a:pos x="T8" y="T9"/>
                </a:cxn>
              </a:cxnLst>
              <a:rect l="T15" t="T16" r="T17" b="T18"/>
              <a:pathLst>
                <a:path w="314" h="95">
                  <a:moveTo>
                    <a:pt x="216" y="95"/>
                  </a:moveTo>
                  <a:lnTo>
                    <a:pt x="0" y="57"/>
                  </a:lnTo>
                  <a:lnTo>
                    <a:pt x="106" y="0"/>
                  </a:lnTo>
                  <a:lnTo>
                    <a:pt x="314" y="29"/>
                  </a:lnTo>
                  <a:lnTo>
                    <a:pt x="216" y="95"/>
                  </a:lnTo>
                  <a:close/>
                </a:path>
              </a:pathLst>
            </a:custGeom>
            <a:solidFill>
              <a:srgbClr val="8BA6BD"/>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86" name="Freeform 490">
              <a:extLst>
                <a:ext uri="{FF2B5EF4-FFF2-40B4-BE49-F238E27FC236}">
                  <a16:creationId xmlns:a16="http://schemas.microsoft.com/office/drawing/2014/main" id="{D051E4B3-342C-4E3E-8E75-38077A8C9857}"/>
                </a:ext>
              </a:extLst>
            </p:cNvPr>
            <p:cNvSpPr>
              <a:spLocks noChangeAspect="1" noEditPoints="1"/>
            </p:cNvSpPr>
            <p:nvPr/>
          </p:nvSpPr>
          <p:spPr bwMode="auto">
            <a:xfrm>
              <a:off x="1338" y="1854"/>
              <a:ext cx="324" cy="99"/>
            </a:xfrm>
            <a:custGeom>
              <a:avLst/>
              <a:gdLst>
                <a:gd name="T0" fmla="*/ 0 w 162"/>
                <a:gd name="T1" fmla="*/ 29 h 49"/>
                <a:gd name="T2" fmla="*/ 111 w 162"/>
                <a:gd name="T3" fmla="*/ 49 h 49"/>
                <a:gd name="T4" fmla="*/ 162 w 162"/>
                <a:gd name="T5" fmla="*/ 15 h 49"/>
                <a:gd name="T6" fmla="*/ 56 w 162"/>
                <a:gd name="T7" fmla="*/ 0 h 49"/>
                <a:gd name="T8" fmla="*/ 0 w 162"/>
                <a:gd name="T9" fmla="*/ 29 h 49"/>
                <a:gd name="T10" fmla="*/ 57 w 162"/>
                <a:gd name="T11" fmla="*/ 2 h 49"/>
                <a:gd name="T12" fmla="*/ 158 w 162"/>
                <a:gd name="T13" fmla="*/ 16 h 49"/>
                <a:gd name="T14" fmla="*/ 111 w 162"/>
                <a:gd name="T15" fmla="*/ 47 h 49"/>
                <a:gd name="T16" fmla="*/ 5 w 162"/>
                <a:gd name="T17" fmla="*/ 29 h 49"/>
                <a:gd name="T18" fmla="*/ 57 w 162"/>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2"/>
                <a:gd name="T31" fmla="*/ 0 h 49"/>
                <a:gd name="T32" fmla="*/ 162 w 162"/>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2" h="49">
                  <a:moveTo>
                    <a:pt x="0" y="29"/>
                  </a:moveTo>
                  <a:cubicBezTo>
                    <a:pt x="111" y="49"/>
                    <a:pt x="111" y="49"/>
                    <a:pt x="111" y="49"/>
                  </a:cubicBezTo>
                  <a:cubicBezTo>
                    <a:pt x="162" y="15"/>
                    <a:pt x="162" y="15"/>
                    <a:pt x="162" y="15"/>
                  </a:cubicBezTo>
                  <a:cubicBezTo>
                    <a:pt x="56" y="0"/>
                    <a:pt x="56" y="0"/>
                    <a:pt x="56" y="0"/>
                  </a:cubicBezTo>
                  <a:lnTo>
                    <a:pt x="0" y="29"/>
                  </a:lnTo>
                  <a:close/>
                  <a:moveTo>
                    <a:pt x="57" y="2"/>
                  </a:moveTo>
                  <a:cubicBezTo>
                    <a:pt x="57" y="2"/>
                    <a:pt x="153" y="15"/>
                    <a:pt x="158" y="16"/>
                  </a:cubicBezTo>
                  <a:cubicBezTo>
                    <a:pt x="154" y="18"/>
                    <a:pt x="111" y="46"/>
                    <a:pt x="111" y="47"/>
                  </a:cubicBezTo>
                  <a:cubicBezTo>
                    <a:pt x="110" y="47"/>
                    <a:pt x="10" y="29"/>
                    <a:pt x="5" y="29"/>
                  </a:cubicBezTo>
                  <a:cubicBezTo>
                    <a:pt x="9" y="26"/>
                    <a:pt x="56" y="2"/>
                    <a:pt x="57" y="2"/>
                  </a:cubicBezTo>
                  <a:close/>
                </a:path>
              </a:pathLst>
            </a:custGeom>
            <a:solidFill>
              <a:srgbClr val="FFFFFF"/>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87" name="Freeform 491">
              <a:extLst>
                <a:ext uri="{FF2B5EF4-FFF2-40B4-BE49-F238E27FC236}">
                  <a16:creationId xmlns:a16="http://schemas.microsoft.com/office/drawing/2014/main" id="{AA1B07D0-6A7F-43D5-BBAA-B6D158D2DF83}"/>
                </a:ext>
              </a:extLst>
            </p:cNvPr>
            <p:cNvSpPr>
              <a:spLocks noChangeAspect="1"/>
            </p:cNvSpPr>
            <p:nvPr/>
          </p:nvSpPr>
          <p:spPr bwMode="auto">
            <a:xfrm>
              <a:off x="1436" y="1883"/>
              <a:ext cx="52" cy="26"/>
            </a:xfrm>
            <a:custGeom>
              <a:avLst/>
              <a:gdLst>
                <a:gd name="T0" fmla="*/ 26 w 26"/>
                <a:gd name="T1" fmla="*/ 6 h 13"/>
                <a:gd name="T2" fmla="*/ 13 w 26"/>
                <a:gd name="T3" fmla="*/ 13 h 13"/>
                <a:gd name="T4" fmla="*/ 0 w 26"/>
                <a:gd name="T5" fmla="*/ 7 h 13"/>
                <a:gd name="T6" fmla="*/ 13 w 26"/>
                <a:gd name="T7" fmla="*/ 0 h 13"/>
                <a:gd name="T8" fmla="*/ 26 w 26"/>
                <a:gd name="T9" fmla="*/ 6 h 13"/>
                <a:gd name="T10" fmla="*/ 0 60000 65536"/>
                <a:gd name="T11" fmla="*/ 0 60000 65536"/>
                <a:gd name="T12" fmla="*/ 0 60000 65536"/>
                <a:gd name="T13" fmla="*/ 0 60000 65536"/>
                <a:gd name="T14" fmla="*/ 0 60000 65536"/>
                <a:gd name="T15" fmla="*/ 0 w 26"/>
                <a:gd name="T16" fmla="*/ 0 h 13"/>
                <a:gd name="T17" fmla="*/ 26 w 26"/>
                <a:gd name="T18" fmla="*/ 13 h 13"/>
              </a:gdLst>
              <a:ahLst/>
              <a:cxnLst>
                <a:cxn ang="T10">
                  <a:pos x="T0" y="T1"/>
                </a:cxn>
                <a:cxn ang="T11">
                  <a:pos x="T2" y="T3"/>
                </a:cxn>
                <a:cxn ang="T12">
                  <a:pos x="T4" y="T5"/>
                </a:cxn>
                <a:cxn ang="T13">
                  <a:pos x="T6" y="T7"/>
                </a:cxn>
                <a:cxn ang="T14">
                  <a:pos x="T8" y="T9"/>
                </a:cxn>
              </a:cxnLst>
              <a:rect l="T15" t="T16" r="T17" b="T18"/>
              <a:pathLst>
                <a:path w="26" h="13">
                  <a:moveTo>
                    <a:pt x="26" y="6"/>
                  </a:moveTo>
                  <a:cubicBezTo>
                    <a:pt x="26" y="10"/>
                    <a:pt x="20" y="13"/>
                    <a:pt x="13" y="13"/>
                  </a:cubicBezTo>
                  <a:cubicBezTo>
                    <a:pt x="6" y="13"/>
                    <a:pt x="0" y="10"/>
                    <a:pt x="0" y="7"/>
                  </a:cubicBezTo>
                  <a:cubicBezTo>
                    <a:pt x="0" y="3"/>
                    <a:pt x="6" y="0"/>
                    <a:pt x="13" y="0"/>
                  </a:cubicBezTo>
                  <a:cubicBezTo>
                    <a:pt x="20" y="0"/>
                    <a:pt x="26" y="3"/>
                    <a:pt x="26" y="6"/>
                  </a:cubicBezTo>
                  <a:close/>
                </a:path>
              </a:pathLst>
            </a:custGeom>
            <a:solidFill>
              <a:srgbClr val="45648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88" name="Freeform 492">
              <a:extLst>
                <a:ext uri="{FF2B5EF4-FFF2-40B4-BE49-F238E27FC236}">
                  <a16:creationId xmlns:a16="http://schemas.microsoft.com/office/drawing/2014/main" id="{23F8B71F-59B9-4002-8240-932C93E2A850}"/>
                </a:ext>
              </a:extLst>
            </p:cNvPr>
            <p:cNvSpPr>
              <a:spLocks noChangeAspect="1" noEditPoints="1"/>
            </p:cNvSpPr>
            <p:nvPr/>
          </p:nvSpPr>
          <p:spPr bwMode="auto">
            <a:xfrm>
              <a:off x="1434" y="1881"/>
              <a:ext cx="56" cy="30"/>
            </a:xfrm>
            <a:custGeom>
              <a:avLst/>
              <a:gdLst>
                <a:gd name="T0" fmla="*/ 14 w 28"/>
                <a:gd name="T1" fmla="*/ 0 h 15"/>
                <a:gd name="T2" fmla="*/ 0 w 28"/>
                <a:gd name="T3" fmla="*/ 8 h 15"/>
                <a:gd name="T4" fmla="*/ 2 w 28"/>
                <a:gd name="T5" fmla="*/ 11 h 15"/>
                <a:gd name="T6" fmla="*/ 14 w 28"/>
                <a:gd name="T7" fmla="*/ 15 h 15"/>
                <a:gd name="T8" fmla="*/ 28 w 28"/>
                <a:gd name="T9" fmla="*/ 7 h 15"/>
                <a:gd name="T10" fmla="*/ 28 w 28"/>
                <a:gd name="T11" fmla="*/ 7 h 15"/>
                <a:gd name="T12" fmla="*/ 26 w 28"/>
                <a:gd name="T13" fmla="*/ 4 h 15"/>
                <a:gd name="T14" fmla="*/ 14 w 28"/>
                <a:gd name="T15" fmla="*/ 0 h 15"/>
                <a:gd name="T16" fmla="*/ 3 w 28"/>
                <a:gd name="T17" fmla="*/ 10 h 15"/>
                <a:gd name="T18" fmla="*/ 2 w 28"/>
                <a:gd name="T19" fmla="*/ 8 h 15"/>
                <a:gd name="T20" fmla="*/ 14 w 28"/>
                <a:gd name="T21" fmla="*/ 2 h 15"/>
                <a:gd name="T22" fmla="*/ 25 w 28"/>
                <a:gd name="T23" fmla="*/ 5 h 15"/>
                <a:gd name="T24" fmla="*/ 26 w 28"/>
                <a:gd name="T25" fmla="*/ 7 h 15"/>
                <a:gd name="T26" fmla="*/ 26 w 28"/>
                <a:gd name="T27" fmla="*/ 7 h 15"/>
                <a:gd name="T28" fmla="*/ 14 w 28"/>
                <a:gd name="T29" fmla="*/ 13 h 15"/>
                <a:gd name="T30" fmla="*/ 3 w 28"/>
                <a:gd name="T31" fmla="*/ 10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15"/>
                <a:gd name="T50" fmla="*/ 28 w 28"/>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15">
                  <a:moveTo>
                    <a:pt x="14" y="0"/>
                  </a:moveTo>
                  <a:cubicBezTo>
                    <a:pt x="6" y="0"/>
                    <a:pt x="0" y="3"/>
                    <a:pt x="0" y="8"/>
                  </a:cubicBezTo>
                  <a:cubicBezTo>
                    <a:pt x="0" y="9"/>
                    <a:pt x="1" y="10"/>
                    <a:pt x="2" y="11"/>
                  </a:cubicBezTo>
                  <a:cubicBezTo>
                    <a:pt x="4" y="14"/>
                    <a:pt x="9" y="15"/>
                    <a:pt x="14" y="15"/>
                  </a:cubicBezTo>
                  <a:cubicBezTo>
                    <a:pt x="22" y="15"/>
                    <a:pt x="28" y="12"/>
                    <a:pt x="28" y="7"/>
                  </a:cubicBezTo>
                  <a:cubicBezTo>
                    <a:pt x="28" y="7"/>
                    <a:pt x="28" y="7"/>
                    <a:pt x="28" y="7"/>
                  </a:cubicBezTo>
                  <a:cubicBezTo>
                    <a:pt x="28" y="6"/>
                    <a:pt x="27" y="5"/>
                    <a:pt x="26" y="4"/>
                  </a:cubicBezTo>
                  <a:cubicBezTo>
                    <a:pt x="24" y="1"/>
                    <a:pt x="19" y="0"/>
                    <a:pt x="14" y="0"/>
                  </a:cubicBezTo>
                  <a:close/>
                  <a:moveTo>
                    <a:pt x="3" y="10"/>
                  </a:moveTo>
                  <a:cubicBezTo>
                    <a:pt x="2" y="9"/>
                    <a:pt x="2" y="8"/>
                    <a:pt x="2" y="8"/>
                  </a:cubicBezTo>
                  <a:cubicBezTo>
                    <a:pt x="2" y="4"/>
                    <a:pt x="7" y="2"/>
                    <a:pt x="14" y="2"/>
                  </a:cubicBezTo>
                  <a:cubicBezTo>
                    <a:pt x="19" y="2"/>
                    <a:pt x="23" y="3"/>
                    <a:pt x="25" y="5"/>
                  </a:cubicBezTo>
                  <a:cubicBezTo>
                    <a:pt x="26" y="6"/>
                    <a:pt x="26" y="7"/>
                    <a:pt x="26" y="7"/>
                  </a:cubicBezTo>
                  <a:cubicBezTo>
                    <a:pt x="26" y="7"/>
                    <a:pt x="26" y="7"/>
                    <a:pt x="26" y="7"/>
                  </a:cubicBezTo>
                  <a:cubicBezTo>
                    <a:pt x="26" y="11"/>
                    <a:pt x="21" y="13"/>
                    <a:pt x="14" y="13"/>
                  </a:cubicBezTo>
                  <a:cubicBezTo>
                    <a:pt x="9" y="13"/>
                    <a:pt x="5" y="12"/>
                    <a:pt x="3" y="10"/>
                  </a:cubicBezTo>
                  <a:close/>
                </a:path>
              </a:pathLst>
            </a:custGeom>
            <a:solidFill>
              <a:srgbClr val="FFFFFF"/>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89" name="Oval 493">
              <a:extLst>
                <a:ext uri="{FF2B5EF4-FFF2-40B4-BE49-F238E27FC236}">
                  <a16:creationId xmlns:a16="http://schemas.microsoft.com/office/drawing/2014/main" id="{1DEBC42C-80B2-43FC-84E9-783FBB81BC20}"/>
                </a:ext>
              </a:extLst>
            </p:cNvPr>
            <p:cNvSpPr>
              <a:spLocks noChangeAspect="1" noChangeArrowheads="1"/>
            </p:cNvSpPr>
            <p:nvPr/>
          </p:nvSpPr>
          <p:spPr bwMode="auto">
            <a:xfrm>
              <a:off x="1518" y="1895"/>
              <a:ext cx="52" cy="26"/>
            </a:xfrm>
            <a:prstGeom prst="ellipse">
              <a:avLst/>
            </a:prstGeom>
            <a:solidFill>
              <a:srgbClr val="45648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90" name="Freeform 494">
              <a:extLst>
                <a:ext uri="{FF2B5EF4-FFF2-40B4-BE49-F238E27FC236}">
                  <a16:creationId xmlns:a16="http://schemas.microsoft.com/office/drawing/2014/main" id="{A266AFA4-01DF-495D-994E-EC66757C60F1}"/>
                </a:ext>
              </a:extLst>
            </p:cNvPr>
            <p:cNvSpPr>
              <a:spLocks noChangeAspect="1" noEditPoints="1"/>
            </p:cNvSpPr>
            <p:nvPr/>
          </p:nvSpPr>
          <p:spPr bwMode="auto">
            <a:xfrm>
              <a:off x="1516" y="1893"/>
              <a:ext cx="56" cy="30"/>
            </a:xfrm>
            <a:custGeom>
              <a:avLst/>
              <a:gdLst>
                <a:gd name="T0" fmla="*/ 14 w 28"/>
                <a:gd name="T1" fmla="*/ 0 h 15"/>
                <a:gd name="T2" fmla="*/ 0 w 28"/>
                <a:gd name="T3" fmla="*/ 7 h 15"/>
                <a:gd name="T4" fmla="*/ 2 w 28"/>
                <a:gd name="T5" fmla="*/ 11 h 15"/>
                <a:gd name="T6" fmla="*/ 14 w 28"/>
                <a:gd name="T7" fmla="*/ 15 h 15"/>
                <a:gd name="T8" fmla="*/ 28 w 28"/>
                <a:gd name="T9" fmla="*/ 7 h 15"/>
                <a:gd name="T10" fmla="*/ 28 w 28"/>
                <a:gd name="T11" fmla="*/ 7 h 15"/>
                <a:gd name="T12" fmla="*/ 26 w 28"/>
                <a:gd name="T13" fmla="*/ 4 h 15"/>
                <a:gd name="T14" fmla="*/ 14 w 28"/>
                <a:gd name="T15" fmla="*/ 0 h 15"/>
                <a:gd name="T16" fmla="*/ 3 w 28"/>
                <a:gd name="T17" fmla="*/ 10 h 15"/>
                <a:gd name="T18" fmla="*/ 2 w 28"/>
                <a:gd name="T19" fmla="*/ 7 h 15"/>
                <a:gd name="T20" fmla="*/ 14 w 28"/>
                <a:gd name="T21" fmla="*/ 2 h 15"/>
                <a:gd name="T22" fmla="*/ 25 w 28"/>
                <a:gd name="T23" fmla="*/ 5 h 15"/>
                <a:gd name="T24" fmla="*/ 26 w 28"/>
                <a:gd name="T25" fmla="*/ 7 h 15"/>
                <a:gd name="T26" fmla="*/ 26 w 28"/>
                <a:gd name="T27" fmla="*/ 7 h 15"/>
                <a:gd name="T28" fmla="*/ 14 w 28"/>
                <a:gd name="T29" fmla="*/ 13 h 15"/>
                <a:gd name="T30" fmla="*/ 3 w 28"/>
                <a:gd name="T31" fmla="*/ 10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15"/>
                <a:gd name="T50" fmla="*/ 28 w 28"/>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15">
                  <a:moveTo>
                    <a:pt x="14" y="0"/>
                  </a:moveTo>
                  <a:cubicBezTo>
                    <a:pt x="6" y="0"/>
                    <a:pt x="0" y="3"/>
                    <a:pt x="0" y="7"/>
                  </a:cubicBezTo>
                  <a:cubicBezTo>
                    <a:pt x="0" y="9"/>
                    <a:pt x="1" y="10"/>
                    <a:pt x="2" y="11"/>
                  </a:cubicBezTo>
                  <a:cubicBezTo>
                    <a:pt x="4" y="13"/>
                    <a:pt x="9" y="15"/>
                    <a:pt x="14" y="15"/>
                  </a:cubicBezTo>
                  <a:cubicBezTo>
                    <a:pt x="22" y="15"/>
                    <a:pt x="28" y="12"/>
                    <a:pt x="28" y="7"/>
                  </a:cubicBezTo>
                  <a:cubicBezTo>
                    <a:pt x="28" y="7"/>
                    <a:pt x="28" y="7"/>
                    <a:pt x="28" y="7"/>
                  </a:cubicBezTo>
                  <a:cubicBezTo>
                    <a:pt x="28" y="6"/>
                    <a:pt x="27" y="5"/>
                    <a:pt x="26" y="4"/>
                  </a:cubicBezTo>
                  <a:cubicBezTo>
                    <a:pt x="24" y="1"/>
                    <a:pt x="19" y="0"/>
                    <a:pt x="14" y="0"/>
                  </a:cubicBezTo>
                  <a:close/>
                  <a:moveTo>
                    <a:pt x="3" y="10"/>
                  </a:moveTo>
                  <a:cubicBezTo>
                    <a:pt x="2" y="9"/>
                    <a:pt x="2" y="8"/>
                    <a:pt x="2" y="7"/>
                  </a:cubicBezTo>
                  <a:cubicBezTo>
                    <a:pt x="2" y="4"/>
                    <a:pt x="7" y="2"/>
                    <a:pt x="14" y="2"/>
                  </a:cubicBezTo>
                  <a:cubicBezTo>
                    <a:pt x="18" y="2"/>
                    <a:pt x="23" y="3"/>
                    <a:pt x="25" y="5"/>
                  </a:cubicBezTo>
                  <a:cubicBezTo>
                    <a:pt x="26" y="6"/>
                    <a:pt x="26" y="6"/>
                    <a:pt x="26" y="7"/>
                  </a:cubicBezTo>
                  <a:cubicBezTo>
                    <a:pt x="26" y="7"/>
                    <a:pt x="26" y="7"/>
                    <a:pt x="26" y="7"/>
                  </a:cubicBezTo>
                  <a:cubicBezTo>
                    <a:pt x="26" y="10"/>
                    <a:pt x="20" y="13"/>
                    <a:pt x="14" y="13"/>
                  </a:cubicBezTo>
                  <a:cubicBezTo>
                    <a:pt x="9" y="13"/>
                    <a:pt x="5" y="12"/>
                    <a:pt x="3" y="10"/>
                  </a:cubicBezTo>
                  <a:close/>
                </a:path>
              </a:pathLst>
            </a:custGeom>
            <a:solidFill>
              <a:srgbClr val="FFFFFF"/>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91" name="Freeform 495">
              <a:extLst>
                <a:ext uri="{FF2B5EF4-FFF2-40B4-BE49-F238E27FC236}">
                  <a16:creationId xmlns:a16="http://schemas.microsoft.com/office/drawing/2014/main" id="{E11F6451-5BFB-401B-BEBD-B1CAA5A1AF4A}"/>
                </a:ext>
              </a:extLst>
            </p:cNvPr>
            <p:cNvSpPr>
              <a:spLocks noChangeAspect="1"/>
            </p:cNvSpPr>
            <p:nvPr/>
          </p:nvSpPr>
          <p:spPr bwMode="auto">
            <a:xfrm>
              <a:off x="1344" y="1842"/>
              <a:ext cx="314" cy="95"/>
            </a:xfrm>
            <a:custGeom>
              <a:avLst/>
              <a:gdLst>
                <a:gd name="T0" fmla="*/ 216 w 314"/>
                <a:gd name="T1" fmla="*/ 95 h 95"/>
                <a:gd name="T2" fmla="*/ 0 w 314"/>
                <a:gd name="T3" fmla="*/ 57 h 95"/>
                <a:gd name="T4" fmla="*/ 106 w 314"/>
                <a:gd name="T5" fmla="*/ 0 h 95"/>
                <a:gd name="T6" fmla="*/ 314 w 314"/>
                <a:gd name="T7" fmla="*/ 29 h 95"/>
                <a:gd name="T8" fmla="*/ 216 w 314"/>
                <a:gd name="T9" fmla="*/ 95 h 95"/>
                <a:gd name="T10" fmla="*/ 0 60000 65536"/>
                <a:gd name="T11" fmla="*/ 0 60000 65536"/>
                <a:gd name="T12" fmla="*/ 0 60000 65536"/>
                <a:gd name="T13" fmla="*/ 0 60000 65536"/>
                <a:gd name="T14" fmla="*/ 0 60000 65536"/>
                <a:gd name="T15" fmla="*/ 0 w 314"/>
                <a:gd name="T16" fmla="*/ 0 h 95"/>
                <a:gd name="T17" fmla="*/ 314 w 314"/>
                <a:gd name="T18" fmla="*/ 95 h 95"/>
              </a:gdLst>
              <a:ahLst/>
              <a:cxnLst>
                <a:cxn ang="T10">
                  <a:pos x="T0" y="T1"/>
                </a:cxn>
                <a:cxn ang="T11">
                  <a:pos x="T2" y="T3"/>
                </a:cxn>
                <a:cxn ang="T12">
                  <a:pos x="T4" y="T5"/>
                </a:cxn>
                <a:cxn ang="T13">
                  <a:pos x="T6" y="T7"/>
                </a:cxn>
                <a:cxn ang="T14">
                  <a:pos x="T8" y="T9"/>
                </a:cxn>
              </a:cxnLst>
              <a:rect l="T15" t="T16" r="T17" b="T18"/>
              <a:pathLst>
                <a:path w="314" h="95">
                  <a:moveTo>
                    <a:pt x="216" y="95"/>
                  </a:moveTo>
                  <a:lnTo>
                    <a:pt x="0" y="57"/>
                  </a:lnTo>
                  <a:lnTo>
                    <a:pt x="106" y="0"/>
                  </a:lnTo>
                  <a:lnTo>
                    <a:pt x="314" y="29"/>
                  </a:lnTo>
                  <a:lnTo>
                    <a:pt x="216" y="95"/>
                  </a:lnTo>
                  <a:close/>
                </a:path>
              </a:pathLst>
            </a:custGeom>
            <a:solidFill>
              <a:srgbClr val="8BA6BD"/>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92" name="Freeform 496">
              <a:extLst>
                <a:ext uri="{FF2B5EF4-FFF2-40B4-BE49-F238E27FC236}">
                  <a16:creationId xmlns:a16="http://schemas.microsoft.com/office/drawing/2014/main" id="{F0957E0A-E84D-4778-8BDB-2F8CF0014E51}"/>
                </a:ext>
              </a:extLst>
            </p:cNvPr>
            <p:cNvSpPr>
              <a:spLocks noChangeAspect="1" noEditPoints="1"/>
            </p:cNvSpPr>
            <p:nvPr/>
          </p:nvSpPr>
          <p:spPr bwMode="auto">
            <a:xfrm>
              <a:off x="1338" y="1840"/>
              <a:ext cx="324" cy="97"/>
            </a:xfrm>
            <a:custGeom>
              <a:avLst/>
              <a:gdLst>
                <a:gd name="T0" fmla="*/ 0 w 162"/>
                <a:gd name="T1" fmla="*/ 29 h 48"/>
                <a:gd name="T2" fmla="*/ 111 w 162"/>
                <a:gd name="T3" fmla="*/ 48 h 48"/>
                <a:gd name="T4" fmla="*/ 162 w 162"/>
                <a:gd name="T5" fmla="*/ 14 h 48"/>
                <a:gd name="T6" fmla="*/ 56 w 162"/>
                <a:gd name="T7" fmla="*/ 0 h 48"/>
                <a:gd name="T8" fmla="*/ 0 w 162"/>
                <a:gd name="T9" fmla="*/ 29 h 48"/>
                <a:gd name="T10" fmla="*/ 57 w 162"/>
                <a:gd name="T11" fmla="*/ 2 h 48"/>
                <a:gd name="T12" fmla="*/ 158 w 162"/>
                <a:gd name="T13" fmla="*/ 16 h 48"/>
                <a:gd name="T14" fmla="*/ 111 w 162"/>
                <a:gd name="T15" fmla="*/ 47 h 48"/>
                <a:gd name="T16" fmla="*/ 5 w 162"/>
                <a:gd name="T17" fmla="*/ 29 h 48"/>
                <a:gd name="T18" fmla="*/ 57 w 162"/>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2"/>
                <a:gd name="T31" fmla="*/ 0 h 48"/>
                <a:gd name="T32" fmla="*/ 162 w 16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2" h="48">
                  <a:moveTo>
                    <a:pt x="0" y="29"/>
                  </a:moveTo>
                  <a:cubicBezTo>
                    <a:pt x="111" y="48"/>
                    <a:pt x="111" y="48"/>
                    <a:pt x="111" y="48"/>
                  </a:cubicBezTo>
                  <a:cubicBezTo>
                    <a:pt x="162" y="14"/>
                    <a:pt x="162" y="14"/>
                    <a:pt x="162" y="14"/>
                  </a:cubicBezTo>
                  <a:cubicBezTo>
                    <a:pt x="56" y="0"/>
                    <a:pt x="56" y="0"/>
                    <a:pt x="56" y="0"/>
                  </a:cubicBezTo>
                  <a:lnTo>
                    <a:pt x="0" y="29"/>
                  </a:lnTo>
                  <a:close/>
                  <a:moveTo>
                    <a:pt x="57" y="2"/>
                  </a:moveTo>
                  <a:cubicBezTo>
                    <a:pt x="57" y="2"/>
                    <a:pt x="153" y="15"/>
                    <a:pt x="158" y="16"/>
                  </a:cubicBezTo>
                  <a:cubicBezTo>
                    <a:pt x="154" y="18"/>
                    <a:pt x="111" y="46"/>
                    <a:pt x="111" y="47"/>
                  </a:cubicBezTo>
                  <a:cubicBezTo>
                    <a:pt x="110" y="47"/>
                    <a:pt x="10" y="29"/>
                    <a:pt x="5" y="29"/>
                  </a:cubicBezTo>
                  <a:cubicBezTo>
                    <a:pt x="9" y="26"/>
                    <a:pt x="56" y="2"/>
                    <a:pt x="57" y="2"/>
                  </a:cubicBezTo>
                  <a:close/>
                </a:path>
              </a:pathLst>
            </a:custGeom>
            <a:solidFill>
              <a:srgbClr val="FFFFFF"/>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93" name="Oval 497">
              <a:extLst>
                <a:ext uri="{FF2B5EF4-FFF2-40B4-BE49-F238E27FC236}">
                  <a16:creationId xmlns:a16="http://schemas.microsoft.com/office/drawing/2014/main" id="{A89952E7-FEA6-4826-B366-2F376B88AD5B}"/>
                </a:ext>
              </a:extLst>
            </p:cNvPr>
            <p:cNvSpPr>
              <a:spLocks noChangeAspect="1" noChangeArrowheads="1"/>
            </p:cNvSpPr>
            <p:nvPr/>
          </p:nvSpPr>
          <p:spPr bwMode="auto">
            <a:xfrm>
              <a:off x="1436" y="1868"/>
              <a:ext cx="52" cy="27"/>
            </a:xfrm>
            <a:prstGeom prst="ellipse">
              <a:avLst/>
            </a:prstGeom>
            <a:solidFill>
              <a:srgbClr val="45648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94" name="Freeform 498">
              <a:extLst>
                <a:ext uri="{FF2B5EF4-FFF2-40B4-BE49-F238E27FC236}">
                  <a16:creationId xmlns:a16="http://schemas.microsoft.com/office/drawing/2014/main" id="{7BFC429D-62B1-42A4-A70C-147BD789CD5B}"/>
                </a:ext>
              </a:extLst>
            </p:cNvPr>
            <p:cNvSpPr>
              <a:spLocks noChangeAspect="1" noEditPoints="1"/>
            </p:cNvSpPr>
            <p:nvPr/>
          </p:nvSpPr>
          <p:spPr bwMode="auto">
            <a:xfrm>
              <a:off x="1434" y="1866"/>
              <a:ext cx="56" cy="31"/>
            </a:xfrm>
            <a:custGeom>
              <a:avLst/>
              <a:gdLst>
                <a:gd name="T0" fmla="*/ 14 w 28"/>
                <a:gd name="T1" fmla="*/ 0 h 15"/>
                <a:gd name="T2" fmla="*/ 0 w 28"/>
                <a:gd name="T3" fmla="*/ 7 h 15"/>
                <a:gd name="T4" fmla="*/ 2 w 28"/>
                <a:gd name="T5" fmla="*/ 11 h 15"/>
                <a:gd name="T6" fmla="*/ 14 w 28"/>
                <a:gd name="T7" fmla="*/ 15 h 15"/>
                <a:gd name="T8" fmla="*/ 28 w 28"/>
                <a:gd name="T9" fmla="*/ 7 h 15"/>
                <a:gd name="T10" fmla="*/ 28 w 28"/>
                <a:gd name="T11" fmla="*/ 7 h 15"/>
                <a:gd name="T12" fmla="*/ 26 w 28"/>
                <a:gd name="T13" fmla="*/ 4 h 15"/>
                <a:gd name="T14" fmla="*/ 14 w 28"/>
                <a:gd name="T15" fmla="*/ 0 h 15"/>
                <a:gd name="T16" fmla="*/ 3 w 28"/>
                <a:gd name="T17" fmla="*/ 10 h 15"/>
                <a:gd name="T18" fmla="*/ 2 w 28"/>
                <a:gd name="T19" fmla="*/ 7 h 15"/>
                <a:gd name="T20" fmla="*/ 14 w 28"/>
                <a:gd name="T21" fmla="*/ 2 h 15"/>
                <a:gd name="T22" fmla="*/ 25 w 28"/>
                <a:gd name="T23" fmla="*/ 5 h 15"/>
                <a:gd name="T24" fmla="*/ 26 w 28"/>
                <a:gd name="T25" fmla="*/ 7 h 15"/>
                <a:gd name="T26" fmla="*/ 26 w 28"/>
                <a:gd name="T27" fmla="*/ 7 h 15"/>
                <a:gd name="T28" fmla="*/ 14 w 28"/>
                <a:gd name="T29" fmla="*/ 13 h 15"/>
                <a:gd name="T30" fmla="*/ 3 w 28"/>
                <a:gd name="T31" fmla="*/ 10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15"/>
                <a:gd name="T50" fmla="*/ 28 w 28"/>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15">
                  <a:moveTo>
                    <a:pt x="14" y="0"/>
                  </a:moveTo>
                  <a:cubicBezTo>
                    <a:pt x="6" y="0"/>
                    <a:pt x="0" y="3"/>
                    <a:pt x="0" y="7"/>
                  </a:cubicBezTo>
                  <a:cubicBezTo>
                    <a:pt x="0" y="9"/>
                    <a:pt x="1" y="10"/>
                    <a:pt x="2" y="11"/>
                  </a:cubicBezTo>
                  <a:cubicBezTo>
                    <a:pt x="4" y="14"/>
                    <a:pt x="9" y="15"/>
                    <a:pt x="14" y="15"/>
                  </a:cubicBezTo>
                  <a:cubicBezTo>
                    <a:pt x="22" y="15"/>
                    <a:pt x="28" y="12"/>
                    <a:pt x="28" y="7"/>
                  </a:cubicBezTo>
                  <a:cubicBezTo>
                    <a:pt x="28" y="7"/>
                    <a:pt x="28" y="7"/>
                    <a:pt x="28" y="7"/>
                  </a:cubicBezTo>
                  <a:cubicBezTo>
                    <a:pt x="28" y="6"/>
                    <a:pt x="27" y="5"/>
                    <a:pt x="26" y="4"/>
                  </a:cubicBezTo>
                  <a:cubicBezTo>
                    <a:pt x="24" y="1"/>
                    <a:pt x="19" y="0"/>
                    <a:pt x="14" y="0"/>
                  </a:cubicBezTo>
                  <a:close/>
                  <a:moveTo>
                    <a:pt x="3" y="10"/>
                  </a:moveTo>
                  <a:cubicBezTo>
                    <a:pt x="2" y="9"/>
                    <a:pt x="2" y="8"/>
                    <a:pt x="2" y="7"/>
                  </a:cubicBezTo>
                  <a:cubicBezTo>
                    <a:pt x="2" y="4"/>
                    <a:pt x="7" y="2"/>
                    <a:pt x="14" y="2"/>
                  </a:cubicBezTo>
                  <a:cubicBezTo>
                    <a:pt x="19" y="2"/>
                    <a:pt x="23" y="3"/>
                    <a:pt x="25" y="5"/>
                  </a:cubicBezTo>
                  <a:cubicBezTo>
                    <a:pt x="26" y="6"/>
                    <a:pt x="26" y="7"/>
                    <a:pt x="26" y="7"/>
                  </a:cubicBezTo>
                  <a:cubicBezTo>
                    <a:pt x="26" y="7"/>
                    <a:pt x="26" y="7"/>
                    <a:pt x="26" y="7"/>
                  </a:cubicBezTo>
                  <a:cubicBezTo>
                    <a:pt x="26" y="11"/>
                    <a:pt x="21" y="13"/>
                    <a:pt x="14" y="13"/>
                  </a:cubicBezTo>
                  <a:cubicBezTo>
                    <a:pt x="9" y="13"/>
                    <a:pt x="5" y="12"/>
                    <a:pt x="3" y="10"/>
                  </a:cubicBezTo>
                  <a:close/>
                </a:path>
              </a:pathLst>
            </a:custGeom>
            <a:solidFill>
              <a:srgbClr val="FFFFFF"/>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95" name="Oval 499">
              <a:extLst>
                <a:ext uri="{FF2B5EF4-FFF2-40B4-BE49-F238E27FC236}">
                  <a16:creationId xmlns:a16="http://schemas.microsoft.com/office/drawing/2014/main" id="{DCDE5A62-FC2D-44F6-B2AF-F3305493EF1F}"/>
                </a:ext>
              </a:extLst>
            </p:cNvPr>
            <p:cNvSpPr>
              <a:spLocks noChangeAspect="1" noChangeArrowheads="1"/>
            </p:cNvSpPr>
            <p:nvPr/>
          </p:nvSpPr>
          <p:spPr bwMode="auto">
            <a:xfrm>
              <a:off x="1518" y="1881"/>
              <a:ext cx="52" cy="26"/>
            </a:xfrm>
            <a:prstGeom prst="ellipse">
              <a:avLst/>
            </a:prstGeom>
            <a:solidFill>
              <a:srgbClr val="45648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196" name="Freeform 500">
              <a:extLst>
                <a:ext uri="{FF2B5EF4-FFF2-40B4-BE49-F238E27FC236}">
                  <a16:creationId xmlns:a16="http://schemas.microsoft.com/office/drawing/2014/main" id="{95A29F8B-EC60-4AE5-B511-87E93F492A64}"/>
                </a:ext>
              </a:extLst>
            </p:cNvPr>
            <p:cNvSpPr>
              <a:spLocks noChangeAspect="1" noEditPoints="1"/>
            </p:cNvSpPr>
            <p:nvPr/>
          </p:nvSpPr>
          <p:spPr bwMode="auto">
            <a:xfrm>
              <a:off x="1516" y="1879"/>
              <a:ext cx="56" cy="30"/>
            </a:xfrm>
            <a:custGeom>
              <a:avLst/>
              <a:gdLst>
                <a:gd name="T0" fmla="*/ 14 w 28"/>
                <a:gd name="T1" fmla="*/ 0 h 15"/>
                <a:gd name="T2" fmla="*/ 0 w 28"/>
                <a:gd name="T3" fmla="*/ 7 h 15"/>
                <a:gd name="T4" fmla="*/ 2 w 28"/>
                <a:gd name="T5" fmla="*/ 11 h 15"/>
                <a:gd name="T6" fmla="*/ 14 w 28"/>
                <a:gd name="T7" fmla="*/ 15 h 15"/>
                <a:gd name="T8" fmla="*/ 28 w 28"/>
                <a:gd name="T9" fmla="*/ 7 h 15"/>
                <a:gd name="T10" fmla="*/ 28 w 28"/>
                <a:gd name="T11" fmla="*/ 7 h 15"/>
                <a:gd name="T12" fmla="*/ 26 w 28"/>
                <a:gd name="T13" fmla="*/ 4 h 15"/>
                <a:gd name="T14" fmla="*/ 14 w 28"/>
                <a:gd name="T15" fmla="*/ 0 h 15"/>
                <a:gd name="T16" fmla="*/ 3 w 28"/>
                <a:gd name="T17" fmla="*/ 10 h 15"/>
                <a:gd name="T18" fmla="*/ 2 w 28"/>
                <a:gd name="T19" fmla="*/ 7 h 15"/>
                <a:gd name="T20" fmla="*/ 14 w 28"/>
                <a:gd name="T21" fmla="*/ 1 h 15"/>
                <a:gd name="T22" fmla="*/ 25 w 28"/>
                <a:gd name="T23" fmla="*/ 5 h 15"/>
                <a:gd name="T24" fmla="*/ 26 w 28"/>
                <a:gd name="T25" fmla="*/ 7 h 15"/>
                <a:gd name="T26" fmla="*/ 26 w 28"/>
                <a:gd name="T27" fmla="*/ 7 h 15"/>
                <a:gd name="T28" fmla="*/ 14 w 28"/>
                <a:gd name="T29" fmla="*/ 13 h 15"/>
                <a:gd name="T30" fmla="*/ 3 w 28"/>
                <a:gd name="T31" fmla="*/ 10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15"/>
                <a:gd name="T50" fmla="*/ 28 w 28"/>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15">
                  <a:moveTo>
                    <a:pt x="14" y="0"/>
                  </a:moveTo>
                  <a:cubicBezTo>
                    <a:pt x="6" y="0"/>
                    <a:pt x="0" y="3"/>
                    <a:pt x="0" y="7"/>
                  </a:cubicBezTo>
                  <a:cubicBezTo>
                    <a:pt x="0" y="9"/>
                    <a:pt x="1" y="10"/>
                    <a:pt x="2" y="11"/>
                  </a:cubicBezTo>
                  <a:cubicBezTo>
                    <a:pt x="4" y="13"/>
                    <a:pt x="9" y="15"/>
                    <a:pt x="14" y="15"/>
                  </a:cubicBezTo>
                  <a:cubicBezTo>
                    <a:pt x="22" y="15"/>
                    <a:pt x="28" y="11"/>
                    <a:pt x="28" y="7"/>
                  </a:cubicBezTo>
                  <a:cubicBezTo>
                    <a:pt x="28" y="7"/>
                    <a:pt x="28" y="7"/>
                    <a:pt x="28" y="7"/>
                  </a:cubicBezTo>
                  <a:cubicBezTo>
                    <a:pt x="28" y="6"/>
                    <a:pt x="27" y="5"/>
                    <a:pt x="26" y="4"/>
                  </a:cubicBezTo>
                  <a:cubicBezTo>
                    <a:pt x="24" y="1"/>
                    <a:pt x="19" y="0"/>
                    <a:pt x="14" y="0"/>
                  </a:cubicBezTo>
                  <a:close/>
                  <a:moveTo>
                    <a:pt x="3" y="10"/>
                  </a:moveTo>
                  <a:cubicBezTo>
                    <a:pt x="2" y="9"/>
                    <a:pt x="2" y="8"/>
                    <a:pt x="2" y="7"/>
                  </a:cubicBezTo>
                  <a:cubicBezTo>
                    <a:pt x="2" y="4"/>
                    <a:pt x="7" y="1"/>
                    <a:pt x="14" y="1"/>
                  </a:cubicBezTo>
                  <a:cubicBezTo>
                    <a:pt x="18" y="1"/>
                    <a:pt x="23" y="3"/>
                    <a:pt x="25" y="5"/>
                  </a:cubicBezTo>
                  <a:cubicBezTo>
                    <a:pt x="26" y="6"/>
                    <a:pt x="26" y="6"/>
                    <a:pt x="26" y="7"/>
                  </a:cubicBezTo>
                  <a:cubicBezTo>
                    <a:pt x="26" y="7"/>
                    <a:pt x="26" y="7"/>
                    <a:pt x="26" y="7"/>
                  </a:cubicBezTo>
                  <a:cubicBezTo>
                    <a:pt x="26" y="10"/>
                    <a:pt x="20" y="13"/>
                    <a:pt x="14" y="13"/>
                  </a:cubicBezTo>
                  <a:cubicBezTo>
                    <a:pt x="9" y="13"/>
                    <a:pt x="5" y="12"/>
                    <a:pt x="3" y="10"/>
                  </a:cubicBezTo>
                  <a:close/>
                </a:path>
              </a:pathLst>
            </a:custGeom>
            <a:solidFill>
              <a:srgbClr val="FFFFFF"/>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grpSp>
      <p:sp>
        <p:nvSpPr>
          <p:cNvPr id="197" name="Text Box 503">
            <a:extLst>
              <a:ext uri="{FF2B5EF4-FFF2-40B4-BE49-F238E27FC236}">
                <a16:creationId xmlns:a16="http://schemas.microsoft.com/office/drawing/2014/main" id="{5F44256E-D517-4910-913D-0AF318AF6E27}"/>
              </a:ext>
            </a:extLst>
          </p:cNvPr>
          <p:cNvSpPr txBox="1">
            <a:spLocks noChangeArrowheads="1"/>
          </p:cNvSpPr>
          <p:nvPr/>
        </p:nvSpPr>
        <p:spPr bwMode="auto">
          <a:xfrm>
            <a:off x="8188902" y="5065564"/>
            <a:ext cx="650248" cy="250212"/>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en-US" altLang="zh-CN" sz="1100" dirty="0">
                <a:solidFill>
                  <a:srgbClr val="080808"/>
                </a:solidFill>
                <a:latin typeface="微软雅黑" panose="020B0503020204020204" pitchFamily="34" charset="-122"/>
                <a:ea typeface="微软雅黑" panose="020B0503020204020204" pitchFamily="34" charset="-122"/>
              </a:rPr>
              <a:t>FC SAN</a:t>
            </a:r>
          </a:p>
        </p:txBody>
      </p:sp>
      <p:sp>
        <p:nvSpPr>
          <p:cNvPr id="198" name="Text Box 504">
            <a:extLst>
              <a:ext uri="{FF2B5EF4-FFF2-40B4-BE49-F238E27FC236}">
                <a16:creationId xmlns:a16="http://schemas.microsoft.com/office/drawing/2014/main" id="{3F4BD591-AEEA-4E59-99D2-316ED6F32E56}"/>
              </a:ext>
            </a:extLst>
          </p:cNvPr>
          <p:cNvSpPr txBox="1">
            <a:spLocks noChangeArrowheads="1"/>
          </p:cNvSpPr>
          <p:nvPr/>
        </p:nvSpPr>
        <p:spPr bwMode="auto">
          <a:xfrm>
            <a:off x="9745011" y="5074379"/>
            <a:ext cx="567795" cy="250212"/>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zh-CN" altLang="en-US" sz="1100" dirty="0">
                <a:solidFill>
                  <a:srgbClr val="080808"/>
                </a:solidFill>
                <a:latin typeface="微软雅黑" panose="020B0503020204020204" pitchFamily="34" charset="-122"/>
                <a:ea typeface="微软雅黑" panose="020B0503020204020204" pitchFamily="34" charset="-122"/>
              </a:rPr>
              <a:t>磁带库</a:t>
            </a:r>
          </a:p>
        </p:txBody>
      </p:sp>
      <p:sp>
        <p:nvSpPr>
          <p:cNvPr id="199" name="Text Box 557">
            <a:extLst>
              <a:ext uri="{FF2B5EF4-FFF2-40B4-BE49-F238E27FC236}">
                <a16:creationId xmlns:a16="http://schemas.microsoft.com/office/drawing/2014/main" id="{A9B438DF-64AE-4EAD-858B-8C7FF270435F}"/>
              </a:ext>
            </a:extLst>
          </p:cNvPr>
          <p:cNvSpPr txBox="1">
            <a:spLocks noChangeArrowheads="1"/>
          </p:cNvSpPr>
          <p:nvPr/>
        </p:nvSpPr>
        <p:spPr bwMode="auto">
          <a:xfrm>
            <a:off x="5391806" y="4784597"/>
            <a:ext cx="953608" cy="327156"/>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zh-CN" altLang="en-US" sz="1600" dirty="0">
                <a:solidFill>
                  <a:srgbClr val="080808"/>
                </a:solidFill>
                <a:latin typeface="微软雅黑" panose="020B0503020204020204" pitchFamily="34" charset="-122"/>
                <a:ea typeface="微软雅黑" panose="020B0503020204020204" pitchFamily="34" charset="-122"/>
              </a:rPr>
              <a:t>存储资源</a:t>
            </a:r>
          </a:p>
        </p:txBody>
      </p:sp>
      <p:grpSp>
        <p:nvGrpSpPr>
          <p:cNvPr id="200" name="Group 659">
            <a:extLst>
              <a:ext uri="{FF2B5EF4-FFF2-40B4-BE49-F238E27FC236}">
                <a16:creationId xmlns:a16="http://schemas.microsoft.com/office/drawing/2014/main" id="{67BE5BCE-4889-427B-BBE6-F5CABF111F93}"/>
              </a:ext>
            </a:extLst>
          </p:cNvPr>
          <p:cNvGrpSpPr/>
          <p:nvPr/>
        </p:nvGrpSpPr>
        <p:grpSpPr bwMode="auto">
          <a:xfrm>
            <a:off x="6617196" y="4623122"/>
            <a:ext cx="1006816" cy="362156"/>
            <a:chOff x="3142" y="4325"/>
            <a:chExt cx="488" cy="207"/>
          </a:xfrm>
        </p:grpSpPr>
        <p:pic>
          <p:nvPicPr>
            <p:cNvPr id="201" name="Picture 660" descr="disk array">
              <a:extLst>
                <a:ext uri="{FF2B5EF4-FFF2-40B4-BE49-F238E27FC236}">
                  <a16:creationId xmlns:a16="http://schemas.microsoft.com/office/drawing/2014/main" id="{1B0E2E32-7B03-465A-8966-C467F08A8E54}"/>
                </a:ext>
              </a:extLst>
            </p:cNvPr>
            <p:cNvPicPr>
              <a:picLocks noChangeAspect="1" noChangeArrowheads="1"/>
            </p:cNvPicPr>
            <p:nvPr/>
          </p:nvPicPr>
          <p:blipFill>
            <a:blip r:embed="rId5" cstate="print"/>
            <a:srcRect/>
            <a:stretch>
              <a:fillRect/>
            </a:stretch>
          </p:blipFill>
          <p:spPr bwMode="auto">
            <a:xfrm>
              <a:off x="3153" y="4325"/>
              <a:ext cx="477" cy="145"/>
            </a:xfrm>
            <a:prstGeom prst="rect">
              <a:avLst/>
            </a:prstGeom>
            <a:noFill/>
            <a:ln w="9525">
              <a:noFill/>
              <a:miter lim="800000"/>
              <a:headEnd/>
              <a:tailEnd/>
            </a:ln>
          </p:spPr>
        </p:pic>
        <p:pic>
          <p:nvPicPr>
            <p:cNvPr id="202" name="Picture 661" descr="disk array">
              <a:extLst>
                <a:ext uri="{FF2B5EF4-FFF2-40B4-BE49-F238E27FC236}">
                  <a16:creationId xmlns:a16="http://schemas.microsoft.com/office/drawing/2014/main" id="{4415EF20-3D50-4E9B-8087-57E5ABD3D7A4}"/>
                </a:ext>
              </a:extLst>
            </p:cNvPr>
            <p:cNvPicPr>
              <a:picLocks noChangeAspect="1" noChangeArrowheads="1"/>
            </p:cNvPicPr>
            <p:nvPr/>
          </p:nvPicPr>
          <p:blipFill>
            <a:blip r:embed="rId5" cstate="print"/>
            <a:srcRect/>
            <a:stretch>
              <a:fillRect/>
            </a:stretch>
          </p:blipFill>
          <p:spPr bwMode="auto">
            <a:xfrm>
              <a:off x="3142" y="4387"/>
              <a:ext cx="477" cy="145"/>
            </a:xfrm>
            <a:prstGeom prst="rect">
              <a:avLst/>
            </a:prstGeom>
            <a:noFill/>
            <a:ln w="9525">
              <a:noFill/>
              <a:miter lim="800000"/>
              <a:headEnd/>
              <a:tailEnd/>
            </a:ln>
          </p:spPr>
        </p:pic>
      </p:grpSp>
      <p:sp>
        <p:nvSpPr>
          <p:cNvPr id="203" name="Text Box 662">
            <a:extLst>
              <a:ext uri="{FF2B5EF4-FFF2-40B4-BE49-F238E27FC236}">
                <a16:creationId xmlns:a16="http://schemas.microsoft.com/office/drawing/2014/main" id="{4C22AFD7-A07F-448F-95EF-2B921AF099A2}"/>
              </a:ext>
            </a:extLst>
          </p:cNvPr>
          <p:cNvSpPr txBox="1">
            <a:spLocks noChangeArrowheads="1"/>
          </p:cNvSpPr>
          <p:nvPr/>
        </p:nvSpPr>
        <p:spPr bwMode="auto">
          <a:xfrm>
            <a:off x="6671553" y="5069971"/>
            <a:ext cx="609800" cy="250212"/>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en-US" altLang="zh-CN" sz="1100" dirty="0">
                <a:solidFill>
                  <a:srgbClr val="080808"/>
                </a:solidFill>
                <a:latin typeface="微软雅黑" panose="020B0503020204020204" pitchFamily="34" charset="-122"/>
                <a:ea typeface="微软雅黑" panose="020B0503020204020204" pitchFamily="34" charset="-122"/>
              </a:rPr>
              <a:t>IP SAN</a:t>
            </a:r>
          </a:p>
        </p:txBody>
      </p:sp>
      <p:grpSp>
        <p:nvGrpSpPr>
          <p:cNvPr id="204" name="Group 663">
            <a:extLst>
              <a:ext uri="{FF2B5EF4-FFF2-40B4-BE49-F238E27FC236}">
                <a16:creationId xmlns:a16="http://schemas.microsoft.com/office/drawing/2014/main" id="{FA0F5C12-9DB5-4CD8-8701-A13C9D6C053F}"/>
              </a:ext>
            </a:extLst>
          </p:cNvPr>
          <p:cNvGrpSpPr>
            <a:grpSpLocks noChangeAspect="1"/>
          </p:cNvGrpSpPr>
          <p:nvPr/>
        </p:nvGrpSpPr>
        <p:grpSpPr bwMode="auto">
          <a:xfrm>
            <a:off x="7948241" y="3848294"/>
            <a:ext cx="601554" cy="398049"/>
            <a:chOff x="2138" y="1507"/>
            <a:chExt cx="498" cy="521"/>
          </a:xfrm>
        </p:grpSpPr>
        <p:sp>
          <p:nvSpPr>
            <p:cNvPr id="205" name="Freeform 664">
              <a:extLst>
                <a:ext uri="{FF2B5EF4-FFF2-40B4-BE49-F238E27FC236}">
                  <a16:creationId xmlns:a16="http://schemas.microsoft.com/office/drawing/2014/main" id="{352FDCF8-A1F3-454E-9044-02AFBC352523}"/>
                </a:ext>
              </a:extLst>
            </p:cNvPr>
            <p:cNvSpPr>
              <a:spLocks noChangeAspect="1"/>
            </p:cNvSpPr>
            <p:nvPr/>
          </p:nvSpPr>
          <p:spPr bwMode="auto">
            <a:xfrm>
              <a:off x="2550" y="1575"/>
              <a:ext cx="86" cy="453"/>
            </a:xfrm>
            <a:custGeom>
              <a:avLst/>
              <a:gdLst>
                <a:gd name="T0" fmla="*/ 42 w 43"/>
                <a:gd name="T1" fmla="*/ 6 h 226"/>
                <a:gd name="T2" fmla="*/ 5 w 43"/>
                <a:gd name="T3" fmla="*/ 22 h 226"/>
                <a:gd name="T4" fmla="*/ 0 w 43"/>
                <a:gd name="T5" fmla="*/ 221 h 226"/>
                <a:gd name="T6" fmla="*/ 10 w 43"/>
                <a:gd name="T7" fmla="*/ 217 h 226"/>
                <a:gd name="T8" fmla="*/ 38 w 43"/>
                <a:gd name="T9" fmla="*/ 190 h 226"/>
                <a:gd name="T10" fmla="*/ 43 w 43"/>
                <a:gd name="T11" fmla="*/ 177 h 226"/>
                <a:gd name="T12" fmla="*/ 43 w 43"/>
                <a:gd name="T13" fmla="*/ 17 h 226"/>
                <a:gd name="T14" fmla="*/ 42 w 43"/>
                <a:gd name="T15" fmla="*/ 6 h 226"/>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226"/>
                <a:gd name="T26" fmla="*/ 43 w 43"/>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226">
                  <a:moveTo>
                    <a:pt x="42" y="6"/>
                  </a:moveTo>
                  <a:cubicBezTo>
                    <a:pt x="38" y="0"/>
                    <a:pt x="5" y="22"/>
                    <a:pt x="5" y="22"/>
                  </a:cubicBezTo>
                  <a:cubicBezTo>
                    <a:pt x="0" y="221"/>
                    <a:pt x="0" y="221"/>
                    <a:pt x="0" y="221"/>
                  </a:cubicBezTo>
                  <a:cubicBezTo>
                    <a:pt x="0" y="221"/>
                    <a:pt x="0" y="226"/>
                    <a:pt x="10" y="217"/>
                  </a:cubicBezTo>
                  <a:cubicBezTo>
                    <a:pt x="18" y="210"/>
                    <a:pt x="35" y="195"/>
                    <a:pt x="38" y="190"/>
                  </a:cubicBezTo>
                  <a:cubicBezTo>
                    <a:pt x="42" y="186"/>
                    <a:pt x="43" y="187"/>
                    <a:pt x="43" y="177"/>
                  </a:cubicBezTo>
                  <a:cubicBezTo>
                    <a:pt x="43" y="17"/>
                    <a:pt x="43" y="17"/>
                    <a:pt x="43" y="17"/>
                  </a:cubicBezTo>
                  <a:cubicBezTo>
                    <a:pt x="43" y="7"/>
                    <a:pt x="42" y="6"/>
                    <a:pt x="42" y="6"/>
                  </a:cubicBezTo>
                  <a:close/>
                </a:path>
              </a:pathLst>
            </a:custGeom>
            <a:solidFill>
              <a:srgbClr val="0B3C6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206" name="Freeform 665">
              <a:extLst>
                <a:ext uri="{FF2B5EF4-FFF2-40B4-BE49-F238E27FC236}">
                  <a16:creationId xmlns:a16="http://schemas.microsoft.com/office/drawing/2014/main" id="{456BB14F-C1A8-4F82-BC88-4EBF03BB055F}"/>
                </a:ext>
              </a:extLst>
            </p:cNvPr>
            <p:cNvSpPr>
              <a:spLocks noChangeAspect="1"/>
            </p:cNvSpPr>
            <p:nvPr/>
          </p:nvSpPr>
          <p:spPr bwMode="auto">
            <a:xfrm>
              <a:off x="2138" y="1507"/>
              <a:ext cx="490" cy="118"/>
            </a:xfrm>
            <a:custGeom>
              <a:avLst/>
              <a:gdLst>
                <a:gd name="T0" fmla="*/ 245 w 245"/>
                <a:gd name="T1" fmla="*/ 37 h 59"/>
                <a:gd name="T2" fmla="*/ 212 w 245"/>
                <a:gd name="T3" fmla="*/ 59 h 59"/>
                <a:gd name="T4" fmla="*/ 8 w 245"/>
                <a:gd name="T5" fmla="*/ 22 h 59"/>
                <a:gd name="T6" fmla="*/ 1 w 245"/>
                <a:gd name="T7" fmla="*/ 27 h 59"/>
                <a:gd name="T8" fmla="*/ 4 w 245"/>
                <a:gd name="T9" fmla="*/ 18 h 59"/>
                <a:gd name="T10" fmla="*/ 30 w 245"/>
                <a:gd name="T11" fmla="*/ 1 h 59"/>
                <a:gd name="T12" fmla="*/ 35 w 245"/>
                <a:gd name="T13" fmla="*/ 0 h 59"/>
                <a:gd name="T14" fmla="*/ 237 w 245"/>
                <a:gd name="T15" fmla="*/ 34 h 59"/>
                <a:gd name="T16" fmla="*/ 245 w 245"/>
                <a:gd name="T17" fmla="*/ 3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5"/>
                <a:gd name="T28" fmla="*/ 0 h 59"/>
                <a:gd name="T29" fmla="*/ 245 w 245"/>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5" h="59">
                  <a:moveTo>
                    <a:pt x="245" y="37"/>
                  </a:moveTo>
                  <a:cubicBezTo>
                    <a:pt x="212" y="59"/>
                    <a:pt x="212" y="59"/>
                    <a:pt x="212" y="59"/>
                  </a:cubicBezTo>
                  <a:cubicBezTo>
                    <a:pt x="92" y="38"/>
                    <a:pt x="18" y="24"/>
                    <a:pt x="8" y="22"/>
                  </a:cubicBezTo>
                  <a:cubicBezTo>
                    <a:pt x="2" y="21"/>
                    <a:pt x="1" y="27"/>
                    <a:pt x="1" y="27"/>
                  </a:cubicBezTo>
                  <a:cubicBezTo>
                    <a:pt x="1" y="27"/>
                    <a:pt x="0" y="21"/>
                    <a:pt x="4" y="18"/>
                  </a:cubicBezTo>
                  <a:cubicBezTo>
                    <a:pt x="7" y="16"/>
                    <a:pt x="23" y="6"/>
                    <a:pt x="30" y="1"/>
                  </a:cubicBezTo>
                  <a:cubicBezTo>
                    <a:pt x="33" y="0"/>
                    <a:pt x="35" y="0"/>
                    <a:pt x="35" y="0"/>
                  </a:cubicBezTo>
                  <a:cubicBezTo>
                    <a:pt x="35" y="0"/>
                    <a:pt x="234" y="34"/>
                    <a:pt x="237" y="34"/>
                  </a:cubicBezTo>
                  <a:cubicBezTo>
                    <a:pt x="244" y="36"/>
                    <a:pt x="245" y="37"/>
                    <a:pt x="245" y="37"/>
                  </a:cubicBezTo>
                  <a:close/>
                </a:path>
              </a:pathLst>
            </a:custGeom>
            <a:solidFill>
              <a:srgbClr val="45648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207" name="Freeform 666">
              <a:extLst>
                <a:ext uri="{FF2B5EF4-FFF2-40B4-BE49-F238E27FC236}">
                  <a16:creationId xmlns:a16="http://schemas.microsoft.com/office/drawing/2014/main" id="{89404264-2E26-4169-85D4-DA582E53CBA5}"/>
                </a:ext>
              </a:extLst>
            </p:cNvPr>
            <p:cNvSpPr>
              <a:spLocks noChangeAspect="1"/>
            </p:cNvSpPr>
            <p:nvPr/>
          </p:nvSpPr>
          <p:spPr bwMode="auto">
            <a:xfrm>
              <a:off x="2542" y="1579"/>
              <a:ext cx="92" cy="64"/>
            </a:xfrm>
            <a:custGeom>
              <a:avLst/>
              <a:gdLst>
                <a:gd name="T0" fmla="*/ 0 w 46"/>
                <a:gd name="T1" fmla="*/ 22 h 32"/>
                <a:gd name="T2" fmla="*/ 41 w 46"/>
                <a:gd name="T3" fmla="*/ 0 h 32"/>
                <a:gd name="T4" fmla="*/ 46 w 46"/>
                <a:gd name="T5" fmla="*/ 7 h 32"/>
                <a:gd name="T6" fmla="*/ 8 w 46"/>
                <a:gd name="T7" fmla="*/ 32 h 32"/>
                <a:gd name="T8" fmla="*/ 0 w 46"/>
                <a:gd name="T9" fmla="*/ 22 h 32"/>
                <a:gd name="T10" fmla="*/ 0 60000 65536"/>
                <a:gd name="T11" fmla="*/ 0 60000 65536"/>
                <a:gd name="T12" fmla="*/ 0 60000 65536"/>
                <a:gd name="T13" fmla="*/ 0 60000 65536"/>
                <a:gd name="T14" fmla="*/ 0 60000 65536"/>
                <a:gd name="T15" fmla="*/ 0 w 46"/>
                <a:gd name="T16" fmla="*/ 0 h 32"/>
                <a:gd name="T17" fmla="*/ 46 w 46"/>
                <a:gd name="T18" fmla="*/ 32 h 32"/>
              </a:gdLst>
              <a:ahLst/>
              <a:cxnLst>
                <a:cxn ang="T10">
                  <a:pos x="T0" y="T1"/>
                </a:cxn>
                <a:cxn ang="T11">
                  <a:pos x="T2" y="T3"/>
                </a:cxn>
                <a:cxn ang="T12">
                  <a:pos x="T4" y="T5"/>
                </a:cxn>
                <a:cxn ang="T13">
                  <a:pos x="T6" y="T7"/>
                </a:cxn>
                <a:cxn ang="T14">
                  <a:pos x="T8" y="T9"/>
                </a:cxn>
              </a:cxnLst>
              <a:rect l="T15" t="T16" r="T17" b="T18"/>
              <a:pathLst>
                <a:path w="46" h="32">
                  <a:moveTo>
                    <a:pt x="0" y="22"/>
                  </a:moveTo>
                  <a:cubicBezTo>
                    <a:pt x="0" y="22"/>
                    <a:pt x="37" y="1"/>
                    <a:pt x="41" y="0"/>
                  </a:cubicBezTo>
                  <a:cubicBezTo>
                    <a:pt x="45" y="1"/>
                    <a:pt x="46" y="3"/>
                    <a:pt x="46" y="7"/>
                  </a:cubicBezTo>
                  <a:cubicBezTo>
                    <a:pt x="8" y="32"/>
                    <a:pt x="8" y="32"/>
                    <a:pt x="8" y="32"/>
                  </a:cubicBezTo>
                  <a:lnTo>
                    <a:pt x="0" y="22"/>
                  </a:lnTo>
                  <a:close/>
                </a:path>
              </a:pathLst>
            </a:custGeom>
            <a:solidFill>
              <a:srgbClr val="5D7695"/>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208" name="Freeform 667">
              <a:extLst>
                <a:ext uri="{FF2B5EF4-FFF2-40B4-BE49-F238E27FC236}">
                  <a16:creationId xmlns:a16="http://schemas.microsoft.com/office/drawing/2014/main" id="{91C4DD07-64F1-4DCE-9386-90CB2D9CF436}"/>
                </a:ext>
              </a:extLst>
            </p:cNvPr>
            <p:cNvSpPr>
              <a:spLocks noChangeAspect="1"/>
            </p:cNvSpPr>
            <p:nvPr/>
          </p:nvSpPr>
          <p:spPr bwMode="auto">
            <a:xfrm>
              <a:off x="2138" y="1547"/>
              <a:ext cx="426" cy="479"/>
            </a:xfrm>
            <a:custGeom>
              <a:avLst/>
              <a:gdLst>
                <a:gd name="T0" fmla="*/ 207 w 213"/>
                <a:gd name="T1" fmla="*/ 37 h 239"/>
                <a:gd name="T2" fmla="*/ 8 w 213"/>
                <a:gd name="T3" fmla="*/ 1 h 239"/>
                <a:gd name="T4" fmla="*/ 0 w 213"/>
                <a:gd name="T5" fmla="*/ 6 h 239"/>
                <a:gd name="T6" fmla="*/ 0 w 213"/>
                <a:gd name="T7" fmla="*/ 180 h 239"/>
                <a:gd name="T8" fmla="*/ 7 w 213"/>
                <a:gd name="T9" fmla="*/ 194 h 239"/>
                <a:gd name="T10" fmla="*/ 200 w 213"/>
                <a:gd name="T11" fmla="*/ 236 h 239"/>
                <a:gd name="T12" fmla="*/ 212 w 213"/>
                <a:gd name="T13" fmla="*/ 228 h 239"/>
                <a:gd name="T14" fmla="*/ 212 w 213"/>
                <a:gd name="T15" fmla="*/ 47 h 239"/>
                <a:gd name="T16" fmla="*/ 207 w 213"/>
                <a:gd name="T17" fmla="*/ 37 h 2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39"/>
                <a:gd name="T29" fmla="*/ 213 w 213"/>
                <a:gd name="T30" fmla="*/ 239 h 2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39">
                  <a:moveTo>
                    <a:pt x="207" y="37"/>
                  </a:moveTo>
                  <a:cubicBezTo>
                    <a:pt x="92" y="17"/>
                    <a:pt x="17" y="3"/>
                    <a:pt x="8" y="1"/>
                  </a:cubicBezTo>
                  <a:cubicBezTo>
                    <a:pt x="1" y="0"/>
                    <a:pt x="0" y="6"/>
                    <a:pt x="0" y="6"/>
                  </a:cubicBezTo>
                  <a:cubicBezTo>
                    <a:pt x="0" y="6"/>
                    <a:pt x="0" y="168"/>
                    <a:pt x="0" y="180"/>
                  </a:cubicBezTo>
                  <a:cubicBezTo>
                    <a:pt x="0" y="192"/>
                    <a:pt x="2" y="192"/>
                    <a:pt x="7" y="194"/>
                  </a:cubicBezTo>
                  <a:cubicBezTo>
                    <a:pt x="11" y="195"/>
                    <a:pt x="165" y="228"/>
                    <a:pt x="200" y="236"/>
                  </a:cubicBezTo>
                  <a:cubicBezTo>
                    <a:pt x="213" y="239"/>
                    <a:pt x="212" y="232"/>
                    <a:pt x="212" y="228"/>
                  </a:cubicBezTo>
                  <a:cubicBezTo>
                    <a:pt x="212" y="228"/>
                    <a:pt x="212" y="54"/>
                    <a:pt x="212" y="47"/>
                  </a:cubicBezTo>
                  <a:cubicBezTo>
                    <a:pt x="212" y="42"/>
                    <a:pt x="208" y="38"/>
                    <a:pt x="207" y="37"/>
                  </a:cubicBezTo>
                  <a:close/>
                </a:path>
              </a:pathLst>
            </a:custGeom>
            <a:solidFill>
              <a:srgbClr val="8BA6BD"/>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209" name="Freeform 668">
              <a:extLst>
                <a:ext uri="{FF2B5EF4-FFF2-40B4-BE49-F238E27FC236}">
                  <a16:creationId xmlns:a16="http://schemas.microsoft.com/office/drawing/2014/main" id="{260C8607-EE88-44CE-90A7-847F6FEB1BDD}"/>
                </a:ext>
              </a:extLst>
            </p:cNvPr>
            <p:cNvSpPr>
              <a:spLocks noChangeAspect="1"/>
            </p:cNvSpPr>
            <p:nvPr/>
          </p:nvSpPr>
          <p:spPr bwMode="auto">
            <a:xfrm>
              <a:off x="2152" y="1561"/>
              <a:ext cx="394" cy="445"/>
            </a:xfrm>
            <a:custGeom>
              <a:avLst/>
              <a:gdLst>
                <a:gd name="T0" fmla="*/ 192 w 197"/>
                <a:gd name="T1" fmla="*/ 35 h 222"/>
                <a:gd name="T2" fmla="*/ 6 w 197"/>
                <a:gd name="T3" fmla="*/ 1 h 222"/>
                <a:gd name="T4" fmla="*/ 0 w 197"/>
                <a:gd name="T5" fmla="*/ 5 h 222"/>
                <a:gd name="T6" fmla="*/ 0 w 197"/>
                <a:gd name="T7" fmla="*/ 167 h 222"/>
                <a:gd name="T8" fmla="*/ 6 w 197"/>
                <a:gd name="T9" fmla="*/ 180 h 222"/>
                <a:gd name="T10" fmla="*/ 187 w 197"/>
                <a:gd name="T11" fmla="*/ 220 h 222"/>
                <a:gd name="T12" fmla="*/ 197 w 197"/>
                <a:gd name="T13" fmla="*/ 212 h 222"/>
                <a:gd name="T14" fmla="*/ 197 w 197"/>
                <a:gd name="T15" fmla="*/ 44 h 222"/>
                <a:gd name="T16" fmla="*/ 192 w 197"/>
                <a:gd name="T17" fmla="*/ 35 h 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7"/>
                <a:gd name="T28" fmla="*/ 0 h 222"/>
                <a:gd name="T29" fmla="*/ 197 w 197"/>
                <a:gd name="T30" fmla="*/ 222 h 2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7" h="222">
                  <a:moveTo>
                    <a:pt x="192" y="35"/>
                  </a:moveTo>
                  <a:cubicBezTo>
                    <a:pt x="85" y="16"/>
                    <a:pt x="15" y="3"/>
                    <a:pt x="6" y="1"/>
                  </a:cubicBezTo>
                  <a:cubicBezTo>
                    <a:pt x="0" y="0"/>
                    <a:pt x="0" y="5"/>
                    <a:pt x="0" y="5"/>
                  </a:cubicBezTo>
                  <a:cubicBezTo>
                    <a:pt x="0" y="5"/>
                    <a:pt x="0" y="155"/>
                    <a:pt x="0" y="167"/>
                  </a:cubicBezTo>
                  <a:cubicBezTo>
                    <a:pt x="0" y="178"/>
                    <a:pt x="1" y="179"/>
                    <a:pt x="6" y="180"/>
                  </a:cubicBezTo>
                  <a:cubicBezTo>
                    <a:pt x="9" y="181"/>
                    <a:pt x="154" y="212"/>
                    <a:pt x="187" y="220"/>
                  </a:cubicBezTo>
                  <a:cubicBezTo>
                    <a:pt x="197" y="222"/>
                    <a:pt x="196" y="215"/>
                    <a:pt x="197" y="212"/>
                  </a:cubicBezTo>
                  <a:cubicBezTo>
                    <a:pt x="197" y="212"/>
                    <a:pt x="197" y="50"/>
                    <a:pt x="197" y="44"/>
                  </a:cubicBezTo>
                  <a:cubicBezTo>
                    <a:pt x="197" y="39"/>
                    <a:pt x="196" y="35"/>
                    <a:pt x="192" y="35"/>
                  </a:cubicBezTo>
                  <a:close/>
                </a:path>
              </a:pathLst>
            </a:custGeom>
            <a:solidFill>
              <a:srgbClr val="5D7695"/>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210" name="Freeform 669">
              <a:extLst>
                <a:ext uri="{FF2B5EF4-FFF2-40B4-BE49-F238E27FC236}">
                  <a16:creationId xmlns:a16="http://schemas.microsoft.com/office/drawing/2014/main" id="{26A1288D-46A6-4537-A83A-9AAA8E039413}"/>
                </a:ext>
              </a:extLst>
            </p:cNvPr>
            <p:cNvSpPr>
              <a:spLocks noChangeAspect="1" noEditPoints="1"/>
            </p:cNvSpPr>
            <p:nvPr/>
          </p:nvSpPr>
          <p:spPr bwMode="auto">
            <a:xfrm>
              <a:off x="2150" y="1561"/>
              <a:ext cx="398" cy="443"/>
            </a:xfrm>
            <a:custGeom>
              <a:avLst/>
              <a:gdLst>
                <a:gd name="T0" fmla="*/ 2 w 199"/>
                <a:gd name="T1" fmla="*/ 1 h 221"/>
                <a:gd name="T2" fmla="*/ 0 w 199"/>
                <a:gd name="T3" fmla="*/ 5 h 221"/>
                <a:gd name="T4" fmla="*/ 0 w 199"/>
                <a:gd name="T5" fmla="*/ 167 h 221"/>
                <a:gd name="T6" fmla="*/ 7 w 199"/>
                <a:gd name="T7" fmla="*/ 181 h 221"/>
                <a:gd name="T8" fmla="*/ 73 w 199"/>
                <a:gd name="T9" fmla="*/ 195 h 221"/>
                <a:gd name="T10" fmla="*/ 188 w 199"/>
                <a:gd name="T11" fmla="*/ 221 h 221"/>
                <a:gd name="T12" fmla="*/ 195 w 199"/>
                <a:gd name="T13" fmla="*/ 220 h 221"/>
                <a:gd name="T14" fmla="*/ 198 w 199"/>
                <a:gd name="T15" fmla="*/ 212 h 221"/>
                <a:gd name="T16" fmla="*/ 198 w 199"/>
                <a:gd name="T17" fmla="*/ 44 h 221"/>
                <a:gd name="T18" fmla="*/ 193 w 199"/>
                <a:gd name="T19" fmla="*/ 34 h 221"/>
                <a:gd name="T20" fmla="*/ 193 w 199"/>
                <a:gd name="T21" fmla="*/ 34 h 221"/>
                <a:gd name="T22" fmla="*/ 7 w 199"/>
                <a:gd name="T23" fmla="*/ 0 h 221"/>
                <a:gd name="T24" fmla="*/ 2 w 199"/>
                <a:gd name="T25" fmla="*/ 1 h 221"/>
                <a:gd name="T26" fmla="*/ 188 w 199"/>
                <a:gd name="T27" fmla="*/ 219 h 221"/>
                <a:gd name="T28" fmla="*/ 73 w 199"/>
                <a:gd name="T29" fmla="*/ 194 h 221"/>
                <a:gd name="T30" fmla="*/ 8 w 199"/>
                <a:gd name="T31" fmla="*/ 179 h 221"/>
                <a:gd name="T32" fmla="*/ 1 w 199"/>
                <a:gd name="T33" fmla="*/ 167 h 221"/>
                <a:gd name="T34" fmla="*/ 1 w 199"/>
                <a:gd name="T35" fmla="*/ 5 h 221"/>
                <a:gd name="T36" fmla="*/ 3 w 199"/>
                <a:gd name="T37" fmla="*/ 2 h 221"/>
                <a:gd name="T38" fmla="*/ 7 w 199"/>
                <a:gd name="T39" fmla="*/ 2 h 221"/>
                <a:gd name="T40" fmla="*/ 193 w 199"/>
                <a:gd name="T41" fmla="*/ 36 h 221"/>
                <a:gd name="T42" fmla="*/ 197 w 199"/>
                <a:gd name="T43" fmla="*/ 44 h 221"/>
                <a:gd name="T44" fmla="*/ 197 w 199"/>
                <a:gd name="T45" fmla="*/ 212 h 221"/>
                <a:gd name="T46" fmla="*/ 195 w 199"/>
                <a:gd name="T47" fmla="*/ 219 h 221"/>
                <a:gd name="T48" fmla="*/ 188 w 199"/>
                <a:gd name="T49" fmla="*/ 219 h 2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9"/>
                <a:gd name="T76" fmla="*/ 0 h 221"/>
                <a:gd name="T77" fmla="*/ 199 w 199"/>
                <a:gd name="T78" fmla="*/ 221 h 2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9" h="221">
                  <a:moveTo>
                    <a:pt x="2" y="1"/>
                  </a:moveTo>
                  <a:cubicBezTo>
                    <a:pt x="0" y="3"/>
                    <a:pt x="0" y="5"/>
                    <a:pt x="0" y="5"/>
                  </a:cubicBezTo>
                  <a:cubicBezTo>
                    <a:pt x="0" y="5"/>
                    <a:pt x="0" y="167"/>
                    <a:pt x="0" y="167"/>
                  </a:cubicBezTo>
                  <a:cubicBezTo>
                    <a:pt x="0" y="178"/>
                    <a:pt x="1" y="179"/>
                    <a:pt x="7" y="181"/>
                  </a:cubicBezTo>
                  <a:cubicBezTo>
                    <a:pt x="8" y="181"/>
                    <a:pt x="33" y="187"/>
                    <a:pt x="73" y="195"/>
                  </a:cubicBezTo>
                  <a:cubicBezTo>
                    <a:pt x="188" y="221"/>
                    <a:pt x="188" y="221"/>
                    <a:pt x="188" y="221"/>
                  </a:cubicBezTo>
                  <a:cubicBezTo>
                    <a:pt x="190" y="221"/>
                    <a:pt x="194" y="221"/>
                    <a:pt x="195" y="220"/>
                  </a:cubicBezTo>
                  <a:cubicBezTo>
                    <a:pt x="199" y="218"/>
                    <a:pt x="198" y="212"/>
                    <a:pt x="198" y="212"/>
                  </a:cubicBezTo>
                  <a:cubicBezTo>
                    <a:pt x="198" y="212"/>
                    <a:pt x="198" y="44"/>
                    <a:pt x="198" y="44"/>
                  </a:cubicBezTo>
                  <a:cubicBezTo>
                    <a:pt x="198" y="39"/>
                    <a:pt x="198" y="35"/>
                    <a:pt x="193" y="34"/>
                  </a:cubicBezTo>
                  <a:cubicBezTo>
                    <a:pt x="193" y="34"/>
                    <a:pt x="193" y="34"/>
                    <a:pt x="193" y="34"/>
                  </a:cubicBezTo>
                  <a:cubicBezTo>
                    <a:pt x="7" y="0"/>
                    <a:pt x="7" y="0"/>
                    <a:pt x="7" y="0"/>
                  </a:cubicBezTo>
                  <a:cubicBezTo>
                    <a:pt x="5" y="0"/>
                    <a:pt x="3" y="0"/>
                    <a:pt x="2" y="1"/>
                  </a:cubicBezTo>
                  <a:close/>
                  <a:moveTo>
                    <a:pt x="188" y="219"/>
                  </a:moveTo>
                  <a:cubicBezTo>
                    <a:pt x="188" y="219"/>
                    <a:pt x="73" y="194"/>
                    <a:pt x="73" y="194"/>
                  </a:cubicBezTo>
                  <a:cubicBezTo>
                    <a:pt x="39" y="186"/>
                    <a:pt x="9" y="180"/>
                    <a:pt x="8" y="179"/>
                  </a:cubicBezTo>
                  <a:cubicBezTo>
                    <a:pt x="3" y="178"/>
                    <a:pt x="1" y="177"/>
                    <a:pt x="1" y="167"/>
                  </a:cubicBezTo>
                  <a:cubicBezTo>
                    <a:pt x="1" y="5"/>
                    <a:pt x="1" y="5"/>
                    <a:pt x="1" y="5"/>
                  </a:cubicBezTo>
                  <a:cubicBezTo>
                    <a:pt x="1" y="5"/>
                    <a:pt x="1" y="3"/>
                    <a:pt x="3" y="2"/>
                  </a:cubicBezTo>
                  <a:cubicBezTo>
                    <a:pt x="4" y="2"/>
                    <a:pt x="5" y="1"/>
                    <a:pt x="7" y="2"/>
                  </a:cubicBezTo>
                  <a:cubicBezTo>
                    <a:pt x="193" y="36"/>
                    <a:pt x="193" y="36"/>
                    <a:pt x="193" y="36"/>
                  </a:cubicBezTo>
                  <a:cubicBezTo>
                    <a:pt x="196" y="36"/>
                    <a:pt x="197" y="39"/>
                    <a:pt x="197" y="44"/>
                  </a:cubicBezTo>
                  <a:cubicBezTo>
                    <a:pt x="197" y="212"/>
                    <a:pt x="197" y="212"/>
                    <a:pt x="197" y="212"/>
                  </a:cubicBezTo>
                  <a:cubicBezTo>
                    <a:pt x="197" y="212"/>
                    <a:pt x="197" y="217"/>
                    <a:pt x="195" y="219"/>
                  </a:cubicBezTo>
                  <a:cubicBezTo>
                    <a:pt x="193" y="220"/>
                    <a:pt x="190" y="220"/>
                    <a:pt x="188" y="219"/>
                  </a:cubicBezTo>
                  <a:close/>
                </a:path>
              </a:pathLst>
            </a:custGeom>
            <a:solidFill>
              <a:srgbClr val="2B4F7C"/>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211" name="Freeform 670">
              <a:extLst>
                <a:ext uri="{FF2B5EF4-FFF2-40B4-BE49-F238E27FC236}">
                  <a16:creationId xmlns:a16="http://schemas.microsoft.com/office/drawing/2014/main" id="{AF7B5680-D2A3-4C1D-AEBE-57383574982F}"/>
                </a:ext>
              </a:extLst>
            </p:cNvPr>
            <p:cNvSpPr>
              <a:spLocks noChangeAspect="1" noEditPoints="1"/>
            </p:cNvSpPr>
            <p:nvPr/>
          </p:nvSpPr>
          <p:spPr bwMode="auto">
            <a:xfrm>
              <a:off x="2208" y="1621"/>
              <a:ext cx="304" cy="333"/>
            </a:xfrm>
            <a:custGeom>
              <a:avLst/>
              <a:gdLst>
                <a:gd name="T0" fmla="*/ 48 w 152"/>
                <a:gd name="T1" fmla="*/ 51 h 166"/>
                <a:gd name="T2" fmla="*/ 60 w 152"/>
                <a:gd name="T3" fmla="*/ 45 h 166"/>
                <a:gd name="T4" fmla="*/ 60 w 152"/>
                <a:gd name="T5" fmla="*/ 7 h 166"/>
                <a:gd name="T6" fmla="*/ 45 w 152"/>
                <a:gd name="T7" fmla="*/ 4 h 166"/>
                <a:gd name="T8" fmla="*/ 45 w 152"/>
                <a:gd name="T9" fmla="*/ 37 h 166"/>
                <a:gd name="T10" fmla="*/ 13 w 152"/>
                <a:gd name="T11" fmla="*/ 0 h 166"/>
                <a:gd name="T12" fmla="*/ 9 w 152"/>
                <a:gd name="T13" fmla="*/ 5 h 166"/>
                <a:gd name="T14" fmla="*/ 1 w 152"/>
                <a:gd name="T15" fmla="*/ 9 h 166"/>
                <a:gd name="T16" fmla="*/ 32 w 152"/>
                <a:gd name="T17" fmla="*/ 45 h 166"/>
                <a:gd name="T18" fmla="*/ 0 w 152"/>
                <a:gd name="T19" fmla="*/ 38 h 166"/>
                <a:gd name="T20" fmla="*/ 0 w 152"/>
                <a:gd name="T21" fmla="*/ 53 h 166"/>
                <a:gd name="T22" fmla="*/ 40 w 152"/>
                <a:gd name="T23" fmla="*/ 61 h 166"/>
                <a:gd name="T24" fmla="*/ 48 w 152"/>
                <a:gd name="T25" fmla="*/ 51 h 166"/>
                <a:gd name="T26" fmla="*/ 48 w 152"/>
                <a:gd name="T27" fmla="*/ 104 h 166"/>
                <a:gd name="T28" fmla="*/ 40 w 152"/>
                <a:gd name="T29" fmla="*/ 91 h 166"/>
                <a:gd name="T30" fmla="*/ 0 w 152"/>
                <a:gd name="T31" fmla="*/ 83 h 166"/>
                <a:gd name="T32" fmla="*/ 0 w 152"/>
                <a:gd name="T33" fmla="*/ 97 h 166"/>
                <a:gd name="T34" fmla="*/ 34 w 152"/>
                <a:gd name="T35" fmla="*/ 104 h 166"/>
                <a:gd name="T36" fmla="*/ 2 w 152"/>
                <a:gd name="T37" fmla="*/ 128 h 166"/>
                <a:gd name="T38" fmla="*/ 9 w 152"/>
                <a:gd name="T39" fmla="*/ 134 h 166"/>
                <a:gd name="T40" fmla="*/ 15 w 152"/>
                <a:gd name="T41" fmla="*/ 142 h 166"/>
                <a:gd name="T42" fmla="*/ 45 w 152"/>
                <a:gd name="T43" fmla="*/ 119 h 166"/>
                <a:gd name="T44" fmla="*/ 45 w 152"/>
                <a:gd name="T45" fmla="*/ 150 h 166"/>
                <a:gd name="T46" fmla="*/ 60 w 152"/>
                <a:gd name="T47" fmla="*/ 153 h 166"/>
                <a:gd name="T48" fmla="*/ 60 w 152"/>
                <a:gd name="T49" fmla="*/ 115 h 166"/>
                <a:gd name="T50" fmla="*/ 48 w 152"/>
                <a:gd name="T51" fmla="*/ 104 h 166"/>
                <a:gd name="T52" fmla="*/ 92 w 152"/>
                <a:gd name="T53" fmla="*/ 51 h 166"/>
                <a:gd name="T54" fmla="*/ 104 w 152"/>
                <a:gd name="T55" fmla="*/ 62 h 166"/>
                <a:gd name="T56" fmla="*/ 112 w 152"/>
                <a:gd name="T57" fmla="*/ 76 h 166"/>
                <a:gd name="T58" fmla="*/ 152 w 152"/>
                <a:gd name="T59" fmla="*/ 84 h 166"/>
                <a:gd name="T60" fmla="*/ 152 w 152"/>
                <a:gd name="T61" fmla="*/ 69 h 166"/>
                <a:gd name="T62" fmla="*/ 118 w 152"/>
                <a:gd name="T63" fmla="*/ 62 h 166"/>
                <a:gd name="T64" fmla="*/ 150 w 152"/>
                <a:gd name="T65" fmla="*/ 39 h 166"/>
                <a:gd name="T66" fmla="*/ 143 w 152"/>
                <a:gd name="T67" fmla="*/ 33 h 166"/>
                <a:gd name="T68" fmla="*/ 137 w 152"/>
                <a:gd name="T69" fmla="*/ 24 h 166"/>
                <a:gd name="T70" fmla="*/ 107 w 152"/>
                <a:gd name="T71" fmla="*/ 47 h 166"/>
                <a:gd name="T72" fmla="*/ 107 w 152"/>
                <a:gd name="T73" fmla="*/ 17 h 166"/>
                <a:gd name="T74" fmla="*/ 92 w 152"/>
                <a:gd name="T75" fmla="*/ 13 h 166"/>
                <a:gd name="T76" fmla="*/ 92 w 152"/>
                <a:gd name="T77" fmla="*/ 25 h 166"/>
                <a:gd name="T78" fmla="*/ 92 w 152"/>
                <a:gd name="T79" fmla="*/ 51 h 166"/>
                <a:gd name="T80" fmla="*/ 104 w 152"/>
                <a:gd name="T81" fmla="*/ 116 h 166"/>
                <a:gd name="T82" fmla="*/ 92 w 152"/>
                <a:gd name="T83" fmla="*/ 121 h 166"/>
                <a:gd name="T84" fmla="*/ 92 w 152"/>
                <a:gd name="T85" fmla="*/ 159 h 166"/>
                <a:gd name="T86" fmla="*/ 107 w 152"/>
                <a:gd name="T87" fmla="*/ 162 h 166"/>
                <a:gd name="T88" fmla="*/ 107 w 152"/>
                <a:gd name="T89" fmla="*/ 129 h 166"/>
                <a:gd name="T90" fmla="*/ 139 w 152"/>
                <a:gd name="T91" fmla="*/ 166 h 166"/>
                <a:gd name="T92" fmla="*/ 144 w 152"/>
                <a:gd name="T93" fmla="*/ 161 h 166"/>
                <a:gd name="T94" fmla="*/ 151 w 152"/>
                <a:gd name="T95" fmla="*/ 158 h 166"/>
                <a:gd name="T96" fmla="*/ 120 w 152"/>
                <a:gd name="T97" fmla="*/ 122 h 166"/>
                <a:gd name="T98" fmla="*/ 152 w 152"/>
                <a:gd name="T99" fmla="*/ 128 h 166"/>
                <a:gd name="T100" fmla="*/ 152 w 152"/>
                <a:gd name="T101" fmla="*/ 114 h 166"/>
                <a:gd name="T102" fmla="*/ 112 w 152"/>
                <a:gd name="T103" fmla="*/ 105 h 166"/>
                <a:gd name="T104" fmla="*/ 104 w 152"/>
                <a:gd name="T105" fmla="*/ 116 h 166"/>
                <a:gd name="T106" fmla="*/ 97 w 152"/>
                <a:gd name="T107" fmla="*/ 90 h 166"/>
                <a:gd name="T108" fmla="*/ 91 w 152"/>
                <a:gd name="T109" fmla="*/ 72 h 166"/>
                <a:gd name="T110" fmla="*/ 61 w 152"/>
                <a:gd name="T111" fmla="*/ 66 h 166"/>
                <a:gd name="T112" fmla="*/ 55 w 152"/>
                <a:gd name="T113" fmla="*/ 77 h 166"/>
                <a:gd name="T114" fmla="*/ 62 w 152"/>
                <a:gd name="T115" fmla="*/ 94 h 166"/>
                <a:gd name="T116" fmla="*/ 91 w 152"/>
                <a:gd name="T117" fmla="*/ 100 h 166"/>
                <a:gd name="T118" fmla="*/ 97 w 152"/>
                <a:gd name="T119" fmla="*/ 90 h 1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2"/>
                <a:gd name="T181" fmla="*/ 0 h 166"/>
                <a:gd name="T182" fmla="*/ 152 w 152"/>
                <a:gd name="T183" fmla="*/ 166 h 1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2" h="166">
                  <a:moveTo>
                    <a:pt x="48" y="51"/>
                  </a:moveTo>
                  <a:cubicBezTo>
                    <a:pt x="52" y="48"/>
                    <a:pt x="56" y="46"/>
                    <a:pt x="60" y="45"/>
                  </a:cubicBezTo>
                  <a:cubicBezTo>
                    <a:pt x="60" y="7"/>
                    <a:pt x="60" y="7"/>
                    <a:pt x="60" y="7"/>
                  </a:cubicBezTo>
                  <a:cubicBezTo>
                    <a:pt x="59" y="7"/>
                    <a:pt x="48" y="5"/>
                    <a:pt x="45" y="4"/>
                  </a:cubicBezTo>
                  <a:cubicBezTo>
                    <a:pt x="45" y="7"/>
                    <a:pt x="45" y="37"/>
                    <a:pt x="45" y="37"/>
                  </a:cubicBezTo>
                  <a:cubicBezTo>
                    <a:pt x="45" y="37"/>
                    <a:pt x="15" y="2"/>
                    <a:pt x="13" y="0"/>
                  </a:cubicBezTo>
                  <a:cubicBezTo>
                    <a:pt x="12" y="2"/>
                    <a:pt x="10" y="4"/>
                    <a:pt x="9" y="5"/>
                  </a:cubicBezTo>
                  <a:cubicBezTo>
                    <a:pt x="6" y="7"/>
                    <a:pt x="4" y="8"/>
                    <a:pt x="1" y="9"/>
                  </a:cubicBezTo>
                  <a:cubicBezTo>
                    <a:pt x="3" y="11"/>
                    <a:pt x="32" y="45"/>
                    <a:pt x="32" y="45"/>
                  </a:cubicBezTo>
                  <a:cubicBezTo>
                    <a:pt x="32" y="45"/>
                    <a:pt x="3" y="39"/>
                    <a:pt x="0" y="38"/>
                  </a:cubicBezTo>
                  <a:cubicBezTo>
                    <a:pt x="0" y="53"/>
                    <a:pt x="0" y="53"/>
                    <a:pt x="0" y="53"/>
                  </a:cubicBezTo>
                  <a:cubicBezTo>
                    <a:pt x="2" y="53"/>
                    <a:pt x="38" y="60"/>
                    <a:pt x="40" y="61"/>
                  </a:cubicBezTo>
                  <a:cubicBezTo>
                    <a:pt x="42" y="57"/>
                    <a:pt x="45" y="53"/>
                    <a:pt x="48" y="51"/>
                  </a:cubicBezTo>
                  <a:close/>
                  <a:moveTo>
                    <a:pt x="48" y="104"/>
                  </a:moveTo>
                  <a:cubicBezTo>
                    <a:pt x="44" y="100"/>
                    <a:pt x="42" y="96"/>
                    <a:pt x="40" y="91"/>
                  </a:cubicBezTo>
                  <a:cubicBezTo>
                    <a:pt x="38" y="90"/>
                    <a:pt x="3" y="83"/>
                    <a:pt x="0" y="83"/>
                  </a:cubicBezTo>
                  <a:cubicBezTo>
                    <a:pt x="0" y="85"/>
                    <a:pt x="0" y="95"/>
                    <a:pt x="0" y="97"/>
                  </a:cubicBezTo>
                  <a:cubicBezTo>
                    <a:pt x="2" y="98"/>
                    <a:pt x="34" y="104"/>
                    <a:pt x="34" y="104"/>
                  </a:cubicBezTo>
                  <a:cubicBezTo>
                    <a:pt x="34" y="104"/>
                    <a:pt x="5" y="126"/>
                    <a:pt x="2" y="128"/>
                  </a:cubicBezTo>
                  <a:cubicBezTo>
                    <a:pt x="5" y="130"/>
                    <a:pt x="7" y="132"/>
                    <a:pt x="9" y="134"/>
                  </a:cubicBezTo>
                  <a:cubicBezTo>
                    <a:pt x="11" y="136"/>
                    <a:pt x="13" y="139"/>
                    <a:pt x="15" y="142"/>
                  </a:cubicBezTo>
                  <a:cubicBezTo>
                    <a:pt x="17" y="141"/>
                    <a:pt x="45" y="119"/>
                    <a:pt x="45" y="119"/>
                  </a:cubicBezTo>
                  <a:cubicBezTo>
                    <a:pt x="45" y="119"/>
                    <a:pt x="45" y="147"/>
                    <a:pt x="45" y="150"/>
                  </a:cubicBezTo>
                  <a:cubicBezTo>
                    <a:pt x="47" y="150"/>
                    <a:pt x="58" y="152"/>
                    <a:pt x="60" y="153"/>
                  </a:cubicBezTo>
                  <a:cubicBezTo>
                    <a:pt x="60" y="150"/>
                    <a:pt x="60" y="116"/>
                    <a:pt x="60" y="115"/>
                  </a:cubicBezTo>
                  <a:cubicBezTo>
                    <a:pt x="56" y="112"/>
                    <a:pt x="52" y="109"/>
                    <a:pt x="48" y="104"/>
                  </a:cubicBezTo>
                  <a:close/>
                  <a:moveTo>
                    <a:pt x="92" y="51"/>
                  </a:moveTo>
                  <a:cubicBezTo>
                    <a:pt x="96" y="54"/>
                    <a:pt x="100" y="58"/>
                    <a:pt x="104" y="62"/>
                  </a:cubicBezTo>
                  <a:cubicBezTo>
                    <a:pt x="108" y="66"/>
                    <a:pt x="110" y="71"/>
                    <a:pt x="112" y="76"/>
                  </a:cubicBezTo>
                  <a:cubicBezTo>
                    <a:pt x="114" y="76"/>
                    <a:pt x="150" y="83"/>
                    <a:pt x="152" y="84"/>
                  </a:cubicBezTo>
                  <a:cubicBezTo>
                    <a:pt x="152" y="81"/>
                    <a:pt x="152" y="71"/>
                    <a:pt x="152" y="69"/>
                  </a:cubicBezTo>
                  <a:cubicBezTo>
                    <a:pt x="150" y="69"/>
                    <a:pt x="118" y="62"/>
                    <a:pt x="118" y="62"/>
                  </a:cubicBezTo>
                  <a:cubicBezTo>
                    <a:pt x="118" y="62"/>
                    <a:pt x="147" y="40"/>
                    <a:pt x="150" y="39"/>
                  </a:cubicBezTo>
                  <a:cubicBezTo>
                    <a:pt x="147" y="37"/>
                    <a:pt x="145" y="35"/>
                    <a:pt x="143" y="33"/>
                  </a:cubicBezTo>
                  <a:cubicBezTo>
                    <a:pt x="141" y="30"/>
                    <a:pt x="139" y="27"/>
                    <a:pt x="137" y="24"/>
                  </a:cubicBezTo>
                  <a:cubicBezTo>
                    <a:pt x="135" y="26"/>
                    <a:pt x="107" y="47"/>
                    <a:pt x="107" y="47"/>
                  </a:cubicBezTo>
                  <a:cubicBezTo>
                    <a:pt x="107" y="47"/>
                    <a:pt x="107" y="19"/>
                    <a:pt x="107" y="17"/>
                  </a:cubicBezTo>
                  <a:cubicBezTo>
                    <a:pt x="105" y="16"/>
                    <a:pt x="94" y="14"/>
                    <a:pt x="92" y="13"/>
                  </a:cubicBezTo>
                  <a:cubicBezTo>
                    <a:pt x="92" y="16"/>
                    <a:pt x="92" y="25"/>
                    <a:pt x="92" y="25"/>
                  </a:cubicBezTo>
                  <a:cubicBezTo>
                    <a:pt x="92" y="25"/>
                    <a:pt x="92" y="50"/>
                    <a:pt x="92" y="51"/>
                  </a:cubicBezTo>
                  <a:close/>
                  <a:moveTo>
                    <a:pt x="104" y="116"/>
                  </a:moveTo>
                  <a:cubicBezTo>
                    <a:pt x="100" y="118"/>
                    <a:pt x="96" y="120"/>
                    <a:pt x="92" y="121"/>
                  </a:cubicBezTo>
                  <a:cubicBezTo>
                    <a:pt x="92" y="123"/>
                    <a:pt x="92" y="157"/>
                    <a:pt x="92" y="159"/>
                  </a:cubicBezTo>
                  <a:cubicBezTo>
                    <a:pt x="93" y="160"/>
                    <a:pt x="104" y="162"/>
                    <a:pt x="107" y="162"/>
                  </a:cubicBezTo>
                  <a:cubicBezTo>
                    <a:pt x="107" y="159"/>
                    <a:pt x="107" y="129"/>
                    <a:pt x="107" y="129"/>
                  </a:cubicBezTo>
                  <a:cubicBezTo>
                    <a:pt x="107" y="129"/>
                    <a:pt x="137" y="164"/>
                    <a:pt x="139" y="166"/>
                  </a:cubicBezTo>
                  <a:cubicBezTo>
                    <a:pt x="140" y="164"/>
                    <a:pt x="142" y="163"/>
                    <a:pt x="144" y="161"/>
                  </a:cubicBezTo>
                  <a:cubicBezTo>
                    <a:pt x="146" y="160"/>
                    <a:pt x="148" y="159"/>
                    <a:pt x="151" y="158"/>
                  </a:cubicBezTo>
                  <a:cubicBezTo>
                    <a:pt x="149" y="155"/>
                    <a:pt x="120" y="122"/>
                    <a:pt x="120" y="122"/>
                  </a:cubicBezTo>
                  <a:cubicBezTo>
                    <a:pt x="120" y="122"/>
                    <a:pt x="149" y="128"/>
                    <a:pt x="152" y="128"/>
                  </a:cubicBezTo>
                  <a:cubicBezTo>
                    <a:pt x="152" y="114"/>
                    <a:pt x="152" y="114"/>
                    <a:pt x="152" y="114"/>
                  </a:cubicBezTo>
                  <a:cubicBezTo>
                    <a:pt x="150" y="113"/>
                    <a:pt x="114" y="106"/>
                    <a:pt x="112" y="105"/>
                  </a:cubicBezTo>
                  <a:cubicBezTo>
                    <a:pt x="110" y="109"/>
                    <a:pt x="107" y="113"/>
                    <a:pt x="104" y="116"/>
                  </a:cubicBezTo>
                  <a:close/>
                  <a:moveTo>
                    <a:pt x="97" y="90"/>
                  </a:moveTo>
                  <a:cubicBezTo>
                    <a:pt x="97" y="84"/>
                    <a:pt x="95" y="77"/>
                    <a:pt x="91" y="72"/>
                  </a:cubicBezTo>
                  <a:cubicBezTo>
                    <a:pt x="82" y="63"/>
                    <a:pt x="69" y="60"/>
                    <a:pt x="61" y="66"/>
                  </a:cubicBezTo>
                  <a:cubicBezTo>
                    <a:pt x="58" y="69"/>
                    <a:pt x="56" y="72"/>
                    <a:pt x="55" y="77"/>
                  </a:cubicBezTo>
                  <a:cubicBezTo>
                    <a:pt x="55" y="83"/>
                    <a:pt x="57" y="89"/>
                    <a:pt x="62" y="94"/>
                  </a:cubicBezTo>
                  <a:cubicBezTo>
                    <a:pt x="70" y="103"/>
                    <a:pt x="83" y="106"/>
                    <a:pt x="91" y="100"/>
                  </a:cubicBezTo>
                  <a:cubicBezTo>
                    <a:pt x="94" y="98"/>
                    <a:pt x="96" y="94"/>
                    <a:pt x="97" y="90"/>
                  </a:cubicBezTo>
                  <a:close/>
                </a:path>
              </a:pathLst>
            </a:custGeom>
            <a:solidFill>
              <a:srgbClr val="0B3C68"/>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sp>
          <p:nvSpPr>
            <p:cNvPr id="212" name="Freeform 671">
              <a:extLst>
                <a:ext uri="{FF2B5EF4-FFF2-40B4-BE49-F238E27FC236}">
                  <a16:creationId xmlns:a16="http://schemas.microsoft.com/office/drawing/2014/main" id="{E61BE019-4083-4B88-8CE9-04CAB2EED14D}"/>
                </a:ext>
              </a:extLst>
            </p:cNvPr>
            <p:cNvSpPr>
              <a:spLocks noChangeAspect="1" noEditPoints="1"/>
            </p:cNvSpPr>
            <p:nvPr/>
          </p:nvSpPr>
          <p:spPr bwMode="auto">
            <a:xfrm>
              <a:off x="2198" y="1613"/>
              <a:ext cx="306" cy="333"/>
            </a:xfrm>
            <a:custGeom>
              <a:avLst/>
              <a:gdLst>
                <a:gd name="T0" fmla="*/ 49 w 153"/>
                <a:gd name="T1" fmla="*/ 50 h 166"/>
                <a:gd name="T2" fmla="*/ 61 w 153"/>
                <a:gd name="T3" fmla="*/ 45 h 166"/>
                <a:gd name="T4" fmla="*/ 61 w 153"/>
                <a:gd name="T5" fmla="*/ 7 h 166"/>
                <a:gd name="T6" fmla="*/ 46 w 153"/>
                <a:gd name="T7" fmla="*/ 3 h 166"/>
                <a:gd name="T8" fmla="*/ 46 w 153"/>
                <a:gd name="T9" fmla="*/ 36 h 166"/>
                <a:gd name="T10" fmla="*/ 14 w 153"/>
                <a:gd name="T11" fmla="*/ 0 h 166"/>
                <a:gd name="T12" fmla="*/ 9 w 153"/>
                <a:gd name="T13" fmla="*/ 4 h 166"/>
                <a:gd name="T14" fmla="*/ 2 w 153"/>
                <a:gd name="T15" fmla="*/ 8 h 166"/>
                <a:gd name="T16" fmla="*/ 33 w 153"/>
                <a:gd name="T17" fmla="*/ 44 h 166"/>
                <a:gd name="T18" fmla="*/ 0 w 153"/>
                <a:gd name="T19" fmla="*/ 38 h 166"/>
                <a:gd name="T20" fmla="*/ 0 w 153"/>
                <a:gd name="T21" fmla="*/ 52 h 166"/>
                <a:gd name="T22" fmla="*/ 40 w 153"/>
                <a:gd name="T23" fmla="*/ 60 h 166"/>
                <a:gd name="T24" fmla="*/ 49 w 153"/>
                <a:gd name="T25" fmla="*/ 50 h 166"/>
                <a:gd name="T26" fmla="*/ 48 w 153"/>
                <a:gd name="T27" fmla="*/ 104 h 166"/>
                <a:gd name="T28" fmla="*/ 40 w 153"/>
                <a:gd name="T29" fmla="*/ 90 h 166"/>
                <a:gd name="T30" fmla="*/ 0 w 153"/>
                <a:gd name="T31" fmla="*/ 82 h 166"/>
                <a:gd name="T32" fmla="*/ 0 w 153"/>
                <a:gd name="T33" fmla="*/ 97 h 166"/>
                <a:gd name="T34" fmla="*/ 34 w 153"/>
                <a:gd name="T35" fmla="*/ 104 h 166"/>
                <a:gd name="T36" fmla="*/ 3 w 153"/>
                <a:gd name="T37" fmla="*/ 127 h 166"/>
                <a:gd name="T38" fmla="*/ 9 w 153"/>
                <a:gd name="T39" fmla="*/ 133 h 166"/>
                <a:gd name="T40" fmla="*/ 15 w 153"/>
                <a:gd name="T41" fmla="*/ 142 h 166"/>
                <a:gd name="T42" fmla="*/ 46 w 153"/>
                <a:gd name="T43" fmla="*/ 119 h 166"/>
                <a:gd name="T44" fmla="*/ 46 w 153"/>
                <a:gd name="T45" fmla="*/ 149 h 166"/>
                <a:gd name="T46" fmla="*/ 61 w 153"/>
                <a:gd name="T47" fmla="*/ 152 h 166"/>
                <a:gd name="T48" fmla="*/ 61 w 153"/>
                <a:gd name="T49" fmla="*/ 114 h 166"/>
                <a:gd name="T50" fmla="*/ 48 w 153"/>
                <a:gd name="T51" fmla="*/ 104 h 166"/>
                <a:gd name="T52" fmla="*/ 92 w 153"/>
                <a:gd name="T53" fmla="*/ 51 h 166"/>
                <a:gd name="T54" fmla="*/ 105 w 153"/>
                <a:gd name="T55" fmla="*/ 61 h 166"/>
                <a:gd name="T56" fmla="*/ 113 w 153"/>
                <a:gd name="T57" fmla="*/ 75 h 166"/>
                <a:gd name="T58" fmla="*/ 153 w 153"/>
                <a:gd name="T59" fmla="*/ 83 h 166"/>
                <a:gd name="T60" fmla="*/ 153 w 153"/>
                <a:gd name="T61" fmla="*/ 69 h 166"/>
                <a:gd name="T62" fmla="*/ 119 w 153"/>
                <a:gd name="T63" fmla="*/ 62 h 166"/>
                <a:gd name="T64" fmla="*/ 150 w 153"/>
                <a:gd name="T65" fmla="*/ 38 h 166"/>
                <a:gd name="T66" fmla="*/ 144 w 153"/>
                <a:gd name="T67" fmla="*/ 32 h 166"/>
                <a:gd name="T68" fmla="*/ 138 w 153"/>
                <a:gd name="T69" fmla="*/ 23 h 166"/>
                <a:gd name="T70" fmla="*/ 107 w 153"/>
                <a:gd name="T71" fmla="*/ 46 h 166"/>
                <a:gd name="T72" fmla="*/ 107 w 153"/>
                <a:gd name="T73" fmla="*/ 16 h 166"/>
                <a:gd name="T74" fmla="*/ 92 w 153"/>
                <a:gd name="T75" fmla="*/ 13 h 166"/>
                <a:gd name="T76" fmla="*/ 92 w 153"/>
                <a:gd name="T77" fmla="*/ 24 h 166"/>
                <a:gd name="T78" fmla="*/ 92 w 153"/>
                <a:gd name="T79" fmla="*/ 51 h 166"/>
                <a:gd name="T80" fmla="*/ 104 w 153"/>
                <a:gd name="T81" fmla="*/ 115 h 166"/>
                <a:gd name="T82" fmla="*/ 92 w 153"/>
                <a:gd name="T83" fmla="*/ 120 h 166"/>
                <a:gd name="T84" fmla="*/ 92 w 153"/>
                <a:gd name="T85" fmla="*/ 159 h 166"/>
                <a:gd name="T86" fmla="*/ 107 w 153"/>
                <a:gd name="T87" fmla="*/ 162 h 166"/>
                <a:gd name="T88" fmla="*/ 107 w 153"/>
                <a:gd name="T89" fmla="*/ 129 h 166"/>
                <a:gd name="T90" fmla="*/ 139 w 153"/>
                <a:gd name="T91" fmla="*/ 166 h 166"/>
                <a:gd name="T92" fmla="*/ 144 w 153"/>
                <a:gd name="T93" fmla="*/ 161 h 166"/>
                <a:gd name="T94" fmla="*/ 151 w 153"/>
                <a:gd name="T95" fmla="*/ 157 h 166"/>
                <a:gd name="T96" fmla="*/ 120 w 153"/>
                <a:gd name="T97" fmla="*/ 121 h 166"/>
                <a:gd name="T98" fmla="*/ 153 w 153"/>
                <a:gd name="T99" fmla="*/ 128 h 166"/>
                <a:gd name="T100" fmla="*/ 153 w 153"/>
                <a:gd name="T101" fmla="*/ 113 h 166"/>
                <a:gd name="T102" fmla="*/ 113 w 153"/>
                <a:gd name="T103" fmla="*/ 105 h 166"/>
                <a:gd name="T104" fmla="*/ 104 w 153"/>
                <a:gd name="T105" fmla="*/ 115 h 166"/>
                <a:gd name="T106" fmla="*/ 97 w 153"/>
                <a:gd name="T107" fmla="*/ 89 h 166"/>
                <a:gd name="T108" fmla="*/ 91 w 153"/>
                <a:gd name="T109" fmla="*/ 72 h 166"/>
                <a:gd name="T110" fmla="*/ 62 w 153"/>
                <a:gd name="T111" fmla="*/ 66 h 166"/>
                <a:gd name="T112" fmla="*/ 56 w 153"/>
                <a:gd name="T113" fmla="*/ 76 h 166"/>
                <a:gd name="T114" fmla="*/ 62 w 153"/>
                <a:gd name="T115" fmla="*/ 93 h 166"/>
                <a:gd name="T116" fmla="*/ 91 w 153"/>
                <a:gd name="T117" fmla="*/ 100 h 166"/>
                <a:gd name="T118" fmla="*/ 97 w 153"/>
                <a:gd name="T119" fmla="*/ 89 h 1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3"/>
                <a:gd name="T181" fmla="*/ 0 h 166"/>
                <a:gd name="T182" fmla="*/ 153 w 153"/>
                <a:gd name="T183" fmla="*/ 166 h 1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3" h="166">
                  <a:moveTo>
                    <a:pt x="49" y="50"/>
                  </a:moveTo>
                  <a:cubicBezTo>
                    <a:pt x="52" y="48"/>
                    <a:pt x="56" y="46"/>
                    <a:pt x="61" y="45"/>
                  </a:cubicBezTo>
                  <a:cubicBezTo>
                    <a:pt x="61" y="7"/>
                    <a:pt x="61" y="7"/>
                    <a:pt x="61" y="7"/>
                  </a:cubicBezTo>
                  <a:cubicBezTo>
                    <a:pt x="59" y="6"/>
                    <a:pt x="48" y="4"/>
                    <a:pt x="46" y="3"/>
                  </a:cubicBezTo>
                  <a:cubicBezTo>
                    <a:pt x="46" y="7"/>
                    <a:pt x="46" y="36"/>
                    <a:pt x="46" y="36"/>
                  </a:cubicBezTo>
                  <a:cubicBezTo>
                    <a:pt x="46" y="36"/>
                    <a:pt x="16" y="2"/>
                    <a:pt x="14" y="0"/>
                  </a:cubicBezTo>
                  <a:cubicBezTo>
                    <a:pt x="12" y="1"/>
                    <a:pt x="11" y="3"/>
                    <a:pt x="9" y="4"/>
                  </a:cubicBezTo>
                  <a:cubicBezTo>
                    <a:pt x="7" y="6"/>
                    <a:pt x="4" y="7"/>
                    <a:pt x="2" y="8"/>
                  </a:cubicBezTo>
                  <a:cubicBezTo>
                    <a:pt x="4" y="11"/>
                    <a:pt x="33" y="44"/>
                    <a:pt x="33" y="44"/>
                  </a:cubicBezTo>
                  <a:cubicBezTo>
                    <a:pt x="33" y="44"/>
                    <a:pt x="3" y="38"/>
                    <a:pt x="0" y="38"/>
                  </a:cubicBezTo>
                  <a:cubicBezTo>
                    <a:pt x="0" y="52"/>
                    <a:pt x="0" y="52"/>
                    <a:pt x="0" y="52"/>
                  </a:cubicBezTo>
                  <a:cubicBezTo>
                    <a:pt x="2" y="53"/>
                    <a:pt x="39" y="60"/>
                    <a:pt x="40" y="60"/>
                  </a:cubicBezTo>
                  <a:cubicBezTo>
                    <a:pt x="42" y="56"/>
                    <a:pt x="45" y="53"/>
                    <a:pt x="49" y="50"/>
                  </a:cubicBezTo>
                  <a:close/>
                  <a:moveTo>
                    <a:pt x="48" y="104"/>
                  </a:moveTo>
                  <a:cubicBezTo>
                    <a:pt x="45" y="100"/>
                    <a:pt x="42" y="95"/>
                    <a:pt x="40" y="90"/>
                  </a:cubicBezTo>
                  <a:cubicBezTo>
                    <a:pt x="39" y="90"/>
                    <a:pt x="3" y="83"/>
                    <a:pt x="0" y="82"/>
                  </a:cubicBezTo>
                  <a:cubicBezTo>
                    <a:pt x="0" y="85"/>
                    <a:pt x="0" y="95"/>
                    <a:pt x="0" y="97"/>
                  </a:cubicBezTo>
                  <a:cubicBezTo>
                    <a:pt x="2" y="97"/>
                    <a:pt x="34" y="104"/>
                    <a:pt x="34" y="104"/>
                  </a:cubicBezTo>
                  <a:cubicBezTo>
                    <a:pt x="34" y="104"/>
                    <a:pt x="6" y="125"/>
                    <a:pt x="3" y="127"/>
                  </a:cubicBezTo>
                  <a:cubicBezTo>
                    <a:pt x="5" y="129"/>
                    <a:pt x="7" y="131"/>
                    <a:pt x="9" y="133"/>
                  </a:cubicBezTo>
                  <a:cubicBezTo>
                    <a:pt x="12" y="136"/>
                    <a:pt x="13" y="139"/>
                    <a:pt x="15" y="142"/>
                  </a:cubicBezTo>
                  <a:cubicBezTo>
                    <a:pt x="17" y="140"/>
                    <a:pt x="46" y="119"/>
                    <a:pt x="46" y="119"/>
                  </a:cubicBezTo>
                  <a:cubicBezTo>
                    <a:pt x="46" y="119"/>
                    <a:pt x="46" y="147"/>
                    <a:pt x="46" y="149"/>
                  </a:cubicBezTo>
                  <a:cubicBezTo>
                    <a:pt x="47" y="150"/>
                    <a:pt x="58" y="152"/>
                    <a:pt x="61" y="152"/>
                  </a:cubicBezTo>
                  <a:cubicBezTo>
                    <a:pt x="61" y="149"/>
                    <a:pt x="61" y="116"/>
                    <a:pt x="61" y="114"/>
                  </a:cubicBezTo>
                  <a:cubicBezTo>
                    <a:pt x="56" y="112"/>
                    <a:pt x="52" y="108"/>
                    <a:pt x="48" y="104"/>
                  </a:cubicBezTo>
                  <a:close/>
                  <a:moveTo>
                    <a:pt x="92" y="51"/>
                  </a:moveTo>
                  <a:cubicBezTo>
                    <a:pt x="97" y="54"/>
                    <a:pt x="101" y="57"/>
                    <a:pt x="105" y="61"/>
                  </a:cubicBezTo>
                  <a:cubicBezTo>
                    <a:pt x="108" y="66"/>
                    <a:pt x="111" y="70"/>
                    <a:pt x="113" y="75"/>
                  </a:cubicBezTo>
                  <a:cubicBezTo>
                    <a:pt x="114" y="75"/>
                    <a:pt x="150" y="83"/>
                    <a:pt x="153" y="83"/>
                  </a:cubicBezTo>
                  <a:cubicBezTo>
                    <a:pt x="153" y="80"/>
                    <a:pt x="153" y="71"/>
                    <a:pt x="153" y="69"/>
                  </a:cubicBezTo>
                  <a:cubicBezTo>
                    <a:pt x="151" y="68"/>
                    <a:pt x="119" y="62"/>
                    <a:pt x="119" y="62"/>
                  </a:cubicBezTo>
                  <a:cubicBezTo>
                    <a:pt x="119" y="62"/>
                    <a:pt x="147" y="40"/>
                    <a:pt x="150" y="38"/>
                  </a:cubicBezTo>
                  <a:cubicBezTo>
                    <a:pt x="148" y="36"/>
                    <a:pt x="146" y="34"/>
                    <a:pt x="144" y="32"/>
                  </a:cubicBezTo>
                  <a:cubicBezTo>
                    <a:pt x="141" y="29"/>
                    <a:pt x="140" y="26"/>
                    <a:pt x="138" y="23"/>
                  </a:cubicBezTo>
                  <a:cubicBezTo>
                    <a:pt x="136" y="25"/>
                    <a:pt x="107" y="46"/>
                    <a:pt x="107" y="46"/>
                  </a:cubicBezTo>
                  <a:cubicBezTo>
                    <a:pt x="107" y="46"/>
                    <a:pt x="107" y="18"/>
                    <a:pt x="107" y="16"/>
                  </a:cubicBezTo>
                  <a:cubicBezTo>
                    <a:pt x="106" y="16"/>
                    <a:pt x="95" y="13"/>
                    <a:pt x="92" y="13"/>
                  </a:cubicBezTo>
                  <a:cubicBezTo>
                    <a:pt x="92" y="16"/>
                    <a:pt x="92" y="24"/>
                    <a:pt x="92" y="24"/>
                  </a:cubicBezTo>
                  <a:cubicBezTo>
                    <a:pt x="92" y="24"/>
                    <a:pt x="92" y="49"/>
                    <a:pt x="92" y="51"/>
                  </a:cubicBezTo>
                  <a:close/>
                  <a:moveTo>
                    <a:pt x="104" y="115"/>
                  </a:moveTo>
                  <a:cubicBezTo>
                    <a:pt x="101" y="118"/>
                    <a:pt x="97" y="119"/>
                    <a:pt x="92" y="120"/>
                  </a:cubicBezTo>
                  <a:cubicBezTo>
                    <a:pt x="92" y="122"/>
                    <a:pt x="92" y="156"/>
                    <a:pt x="92" y="159"/>
                  </a:cubicBezTo>
                  <a:cubicBezTo>
                    <a:pt x="94" y="159"/>
                    <a:pt x="105" y="161"/>
                    <a:pt x="107" y="162"/>
                  </a:cubicBezTo>
                  <a:cubicBezTo>
                    <a:pt x="107" y="159"/>
                    <a:pt x="107" y="129"/>
                    <a:pt x="107" y="129"/>
                  </a:cubicBezTo>
                  <a:cubicBezTo>
                    <a:pt x="107" y="129"/>
                    <a:pt x="137" y="163"/>
                    <a:pt x="139" y="166"/>
                  </a:cubicBezTo>
                  <a:cubicBezTo>
                    <a:pt x="141" y="164"/>
                    <a:pt x="142" y="162"/>
                    <a:pt x="144" y="161"/>
                  </a:cubicBezTo>
                  <a:cubicBezTo>
                    <a:pt x="146" y="159"/>
                    <a:pt x="149" y="158"/>
                    <a:pt x="151" y="157"/>
                  </a:cubicBezTo>
                  <a:cubicBezTo>
                    <a:pt x="149" y="154"/>
                    <a:pt x="120" y="121"/>
                    <a:pt x="120" y="121"/>
                  </a:cubicBezTo>
                  <a:cubicBezTo>
                    <a:pt x="120" y="121"/>
                    <a:pt x="150" y="127"/>
                    <a:pt x="153" y="128"/>
                  </a:cubicBezTo>
                  <a:cubicBezTo>
                    <a:pt x="153" y="113"/>
                    <a:pt x="153" y="113"/>
                    <a:pt x="153" y="113"/>
                  </a:cubicBezTo>
                  <a:cubicBezTo>
                    <a:pt x="151" y="113"/>
                    <a:pt x="114" y="105"/>
                    <a:pt x="113" y="105"/>
                  </a:cubicBezTo>
                  <a:cubicBezTo>
                    <a:pt x="111" y="109"/>
                    <a:pt x="108" y="112"/>
                    <a:pt x="104" y="115"/>
                  </a:cubicBezTo>
                  <a:close/>
                  <a:moveTo>
                    <a:pt x="97" y="89"/>
                  </a:moveTo>
                  <a:cubicBezTo>
                    <a:pt x="98" y="83"/>
                    <a:pt x="95" y="77"/>
                    <a:pt x="91" y="72"/>
                  </a:cubicBezTo>
                  <a:cubicBezTo>
                    <a:pt x="83" y="62"/>
                    <a:pt x="70" y="60"/>
                    <a:pt x="62" y="66"/>
                  </a:cubicBezTo>
                  <a:cubicBezTo>
                    <a:pt x="58" y="68"/>
                    <a:pt x="56" y="72"/>
                    <a:pt x="56" y="76"/>
                  </a:cubicBezTo>
                  <a:cubicBezTo>
                    <a:pt x="55" y="82"/>
                    <a:pt x="58" y="88"/>
                    <a:pt x="62" y="93"/>
                  </a:cubicBezTo>
                  <a:cubicBezTo>
                    <a:pt x="70" y="103"/>
                    <a:pt x="83" y="106"/>
                    <a:pt x="91" y="100"/>
                  </a:cubicBezTo>
                  <a:cubicBezTo>
                    <a:pt x="95" y="97"/>
                    <a:pt x="97" y="93"/>
                    <a:pt x="97" y="89"/>
                  </a:cubicBezTo>
                  <a:close/>
                </a:path>
              </a:pathLst>
            </a:custGeom>
            <a:solidFill>
              <a:srgbClr val="FFFFFF"/>
            </a:solidFill>
            <a:ln w="9525">
              <a:noFill/>
              <a:round/>
            </a:ln>
          </p:spPr>
          <p:txBody>
            <a:bodyPr/>
            <a:lstStyle/>
            <a:p>
              <a:pPr eaLnBrk="0" fontAlgn="base" hangingPunct="0">
                <a:spcBef>
                  <a:spcPct val="0"/>
                </a:spcBef>
                <a:spcAft>
                  <a:spcPct val="0"/>
                </a:spcAft>
              </a:pPr>
              <a:endParaRPr lang="zh-CN" altLang="en-US" sz="1400">
                <a:solidFill>
                  <a:srgbClr val="080808"/>
                </a:solidFill>
                <a:latin typeface="微软雅黑" panose="020B0503020204020204" pitchFamily="34" charset="-122"/>
                <a:ea typeface="微软雅黑" panose="020B0503020204020204" pitchFamily="34" charset="-122"/>
              </a:endParaRPr>
            </a:p>
          </p:txBody>
        </p:sp>
      </p:grpSp>
      <p:grpSp>
        <p:nvGrpSpPr>
          <p:cNvPr id="213" name="Group 659">
            <a:extLst>
              <a:ext uri="{FF2B5EF4-FFF2-40B4-BE49-F238E27FC236}">
                <a16:creationId xmlns:a16="http://schemas.microsoft.com/office/drawing/2014/main" id="{7B5D843F-24B1-4352-B79C-F67844B04974}"/>
              </a:ext>
            </a:extLst>
          </p:cNvPr>
          <p:cNvGrpSpPr/>
          <p:nvPr/>
        </p:nvGrpSpPr>
        <p:grpSpPr bwMode="auto">
          <a:xfrm>
            <a:off x="8098924" y="4664655"/>
            <a:ext cx="1006816" cy="362156"/>
            <a:chOff x="3142" y="4325"/>
            <a:chExt cx="488" cy="207"/>
          </a:xfrm>
        </p:grpSpPr>
        <p:pic>
          <p:nvPicPr>
            <p:cNvPr id="214" name="Picture 660" descr="disk array">
              <a:extLst>
                <a:ext uri="{FF2B5EF4-FFF2-40B4-BE49-F238E27FC236}">
                  <a16:creationId xmlns:a16="http://schemas.microsoft.com/office/drawing/2014/main" id="{A8112D43-3DC5-4366-A263-614D45061BD4}"/>
                </a:ext>
              </a:extLst>
            </p:cNvPr>
            <p:cNvPicPr>
              <a:picLocks noChangeAspect="1" noChangeArrowheads="1"/>
            </p:cNvPicPr>
            <p:nvPr/>
          </p:nvPicPr>
          <p:blipFill>
            <a:blip r:embed="rId5" cstate="print"/>
            <a:srcRect/>
            <a:stretch>
              <a:fillRect/>
            </a:stretch>
          </p:blipFill>
          <p:spPr bwMode="auto">
            <a:xfrm>
              <a:off x="3153" y="4325"/>
              <a:ext cx="477" cy="145"/>
            </a:xfrm>
            <a:prstGeom prst="rect">
              <a:avLst/>
            </a:prstGeom>
            <a:noFill/>
            <a:ln w="9525">
              <a:noFill/>
              <a:miter lim="800000"/>
              <a:headEnd/>
              <a:tailEnd/>
            </a:ln>
          </p:spPr>
        </p:pic>
        <p:pic>
          <p:nvPicPr>
            <p:cNvPr id="215" name="Picture 661" descr="disk array">
              <a:extLst>
                <a:ext uri="{FF2B5EF4-FFF2-40B4-BE49-F238E27FC236}">
                  <a16:creationId xmlns:a16="http://schemas.microsoft.com/office/drawing/2014/main" id="{C129BB58-53D7-46FC-BAC9-22CAC7EF523E}"/>
                </a:ext>
              </a:extLst>
            </p:cNvPr>
            <p:cNvPicPr>
              <a:picLocks noChangeAspect="1" noChangeArrowheads="1"/>
            </p:cNvPicPr>
            <p:nvPr/>
          </p:nvPicPr>
          <p:blipFill>
            <a:blip r:embed="rId5" cstate="print"/>
            <a:srcRect/>
            <a:stretch>
              <a:fillRect/>
            </a:stretch>
          </p:blipFill>
          <p:spPr bwMode="auto">
            <a:xfrm>
              <a:off x="3142" y="4387"/>
              <a:ext cx="477" cy="145"/>
            </a:xfrm>
            <a:prstGeom prst="rect">
              <a:avLst/>
            </a:prstGeom>
            <a:noFill/>
            <a:ln w="9525">
              <a:noFill/>
              <a:miter lim="800000"/>
              <a:headEnd/>
              <a:tailEnd/>
            </a:ln>
          </p:spPr>
        </p:pic>
      </p:grpSp>
      <p:pic>
        <p:nvPicPr>
          <p:cNvPr id="216" name="Picture 607" descr="07">
            <a:extLst>
              <a:ext uri="{FF2B5EF4-FFF2-40B4-BE49-F238E27FC236}">
                <a16:creationId xmlns:a16="http://schemas.microsoft.com/office/drawing/2014/main" id="{007DF19D-0A30-4739-874B-19D3B6E3911F}"/>
              </a:ext>
            </a:extLst>
          </p:cNvPr>
          <p:cNvPicPr>
            <a:picLocks noChangeAspect="1" noChangeArrowheads="1"/>
          </p:cNvPicPr>
          <p:nvPr/>
        </p:nvPicPr>
        <p:blipFill>
          <a:blip r:embed="rId6" cstate="print"/>
          <a:srcRect/>
          <a:stretch>
            <a:fillRect/>
          </a:stretch>
        </p:blipFill>
        <p:spPr bwMode="auto">
          <a:xfrm>
            <a:off x="6807161" y="2784672"/>
            <a:ext cx="506572" cy="660467"/>
          </a:xfrm>
          <a:prstGeom prst="rect">
            <a:avLst/>
          </a:prstGeom>
          <a:noFill/>
          <a:ln w="9525">
            <a:noFill/>
            <a:miter lim="800000"/>
            <a:headEnd/>
            <a:tailEnd/>
          </a:ln>
        </p:spPr>
      </p:pic>
      <p:cxnSp>
        <p:nvCxnSpPr>
          <p:cNvPr id="217" name="直接连接符 216">
            <a:extLst>
              <a:ext uri="{FF2B5EF4-FFF2-40B4-BE49-F238E27FC236}">
                <a16:creationId xmlns:a16="http://schemas.microsoft.com/office/drawing/2014/main" id="{B912F32B-E1CF-4ED1-8530-9E5EDA6CFB41}"/>
              </a:ext>
            </a:extLst>
          </p:cNvPr>
          <p:cNvCxnSpPr/>
          <p:nvPr/>
        </p:nvCxnSpPr>
        <p:spPr bwMode="auto">
          <a:xfrm>
            <a:off x="9112068" y="3114905"/>
            <a:ext cx="506572" cy="0"/>
          </a:xfrm>
          <a:prstGeom prst="line">
            <a:avLst/>
          </a:prstGeom>
          <a:solidFill>
            <a:srgbClr val="FFFF99"/>
          </a:solidFill>
          <a:ln w="38100" cap="flat" cmpd="sng" algn="ctr">
            <a:solidFill>
              <a:srgbClr val="080808"/>
            </a:solidFill>
            <a:prstDash val="sysDot"/>
            <a:round/>
            <a:headEnd type="none" w="med" len="med"/>
            <a:tailEnd type="none" w="med" len="med"/>
          </a:ln>
          <a:effectLst/>
        </p:spPr>
      </p:cxnSp>
      <p:sp>
        <p:nvSpPr>
          <p:cNvPr id="218" name="Text Box 557">
            <a:extLst>
              <a:ext uri="{FF2B5EF4-FFF2-40B4-BE49-F238E27FC236}">
                <a16:creationId xmlns:a16="http://schemas.microsoft.com/office/drawing/2014/main" id="{4C137F16-3B53-43B0-AC97-F9EFE77926A6}"/>
              </a:ext>
            </a:extLst>
          </p:cNvPr>
          <p:cNvSpPr txBox="1">
            <a:spLocks noChangeArrowheads="1"/>
          </p:cNvSpPr>
          <p:nvPr/>
        </p:nvSpPr>
        <p:spPr bwMode="auto">
          <a:xfrm>
            <a:off x="5391806" y="3869566"/>
            <a:ext cx="953608" cy="327156"/>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zh-CN" altLang="en-US" sz="1600" dirty="0">
                <a:solidFill>
                  <a:srgbClr val="080808"/>
                </a:solidFill>
                <a:latin typeface="微软雅黑" panose="020B0503020204020204" pitchFamily="34" charset="-122"/>
                <a:ea typeface="微软雅黑" panose="020B0503020204020204" pitchFamily="34" charset="-122"/>
              </a:rPr>
              <a:t>网络资源</a:t>
            </a:r>
          </a:p>
        </p:txBody>
      </p:sp>
      <p:sp>
        <p:nvSpPr>
          <p:cNvPr id="219" name="Text Box 557">
            <a:extLst>
              <a:ext uri="{FF2B5EF4-FFF2-40B4-BE49-F238E27FC236}">
                <a16:creationId xmlns:a16="http://schemas.microsoft.com/office/drawing/2014/main" id="{0CD6DADF-1593-4D5B-ADED-1C960A34CF97}"/>
              </a:ext>
            </a:extLst>
          </p:cNvPr>
          <p:cNvSpPr txBox="1">
            <a:spLocks noChangeArrowheads="1"/>
          </p:cNvSpPr>
          <p:nvPr/>
        </p:nvSpPr>
        <p:spPr bwMode="auto">
          <a:xfrm>
            <a:off x="5391806" y="2951193"/>
            <a:ext cx="953608" cy="327156"/>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zh-CN" altLang="en-US" sz="1600" dirty="0">
                <a:solidFill>
                  <a:srgbClr val="080808"/>
                </a:solidFill>
                <a:latin typeface="微软雅黑" panose="020B0503020204020204" pitchFamily="34" charset="-122"/>
                <a:ea typeface="微软雅黑" panose="020B0503020204020204" pitchFamily="34" charset="-122"/>
              </a:rPr>
              <a:t>计算资源</a:t>
            </a:r>
          </a:p>
        </p:txBody>
      </p:sp>
      <p:sp>
        <p:nvSpPr>
          <p:cNvPr id="220" name="圆角矩形 212">
            <a:extLst>
              <a:ext uri="{FF2B5EF4-FFF2-40B4-BE49-F238E27FC236}">
                <a16:creationId xmlns:a16="http://schemas.microsoft.com/office/drawing/2014/main" id="{16A64B6B-D778-4322-850A-0E51E53FA6DE}"/>
              </a:ext>
            </a:extLst>
          </p:cNvPr>
          <p:cNvSpPr/>
          <p:nvPr/>
        </p:nvSpPr>
        <p:spPr>
          <a:xfrm>
            <a:off x="5391808" y="1426935"/>
            <a:ext cx="6528324" cy="961571"/>
          </a:xfrm>
          <a:prstGeom prst="roundRect">
            <a:avLst/>
          </a:prstGeom>
          <a:solidFill>
            <a:srgbClr val="FFFFFF">
              <a:lumMod val="95000"/>
            </a:srgbClr>
          </a:solidFill>
          <a:ln w="6350" cap="flat" cmpd="sng" algn="ctr">
            <a:solidFill>
              <a:srgbClr val="080808">
                <a:lumMod val="50000"/>
                <a:lumOff val="50000"/>
              </a:srgbClr>
            </a:solidFill>
            <a:prstDash val="dash"/>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1" name="Text Box 557">
            <a:extLst>
              <a:ext uri="{FF2B5EF4-FFF2-40B4-BE49-F238E27FC236}">
                <a16:creationId xmlns:a16="http://schemas.microsoft.com/office/drawing/2014/main" id="{A89F2EDB-EFD1-45CD-A014-1D624E7BB777}"/>
              </a:ext>
            </a:extLst>
          </p:cNvPr>
          <p:cNvSpPr txBox="1">
            <a:spLocks noChangeArrowheads="1"/>
          </p:cNvSpPr>
          <p:nvPr/>
        </p:nvSpPr>
        <p:spPr bwMode="auto">
          <a:xfrm>
            <a:off x="5391807" y="1735141"/>
            <a:ext cx="953608" cy="327156"/>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zh-CN" altLang="en-US" sz="1600" dirty="0">
                <a:solidFill>
                  <a:srgbClr val="080808"/>
                </a:solidFill>
                <a:latin typeface="微软雅黑" panose="020B0503020204020204" pitchFamily="34" charset="-122"/>
                <a:ea typeface="微软雅黑" panose="020B0503020204020204" pitchFamily="34" charset="-122"/>
              </a:rPr>
              <a:t>软件资源</a:t>
            </a:r>
          </a:p>
        </p:txBody>
      </p:sp>
      <p:pic>
        <p:nvPicPr>
          <p:cNvPr id="222" name="Picture 607" descr="07">
            <a:extLst>
              <a:ext uri="{FF2B5EF4-FFF2-40B4-BE49-F238E27FC236}">
                <a16:creationId xmlns:a16="http://schemas.microsoft.com/office/drawing/2014/main" id="{B209369A-BDEA-4FFB-B0F0-3C6AFE74E2F1}"/>
              </a:ext>
            </a:extLst>
          </p:cNvPr>
          <p:cNvPicPr>
            <a:picLocks noChangeAspect="1" noChangeArrowheads="1"/>
          </p:cNvPicPr>
          <p:nvPr/>
        </p:nvPicPr>
        <p:blipFill>
          <a:blip r:embed="rId6" cstate="print"/>
          <a:srcRect/>
          <a:stretch>
            <a:fillRect/>
          </a:stretch>
        </p:blipFill>
        <p:spPr bwMode="auto">
          <a:xfrm>
            <a:off x="7529030" y="2784672"/>
            <a:ext cx="506572" cy="660467"/>
          </a:xfrm>
          <a:prstGeom prst="rect">
            <a:avLst/>
          </a:prstGeom>
          <a:noFill/>
          <a:ln w="9525">
            <a:noFill/>
            <a:miter lim="800000"/>
            <a:headEnd/>
            <a:tailEnd/>
          </a:ln>
        </p:spPr>
      </p:pic>
      <p:pic>
        <p:nvPicPr>
          <p:cNvPr id="223" name="Picture 607" descr="07">
            <a:extLst>
              <a:ext uri="{FF2B5EF4-FFF2-40B4-BE49-F238E27FC236}">
                <a16:creationId xmlns:a16="http://schemas.microsoft.com/office/drawing/2014/main" id="{89E6C37E-C40D-41AF-9018-C4A814E29094}"/>
              </a:ext>
            </a:extLst>
          </p:cNvPr>
          <p:cNvPicPr>
            <a:picLocks noChangeAspect="1" noChangeArrowheads="1"/>
          </p:cNvPicPr>
          <p:nvPr/>
        </p:nvPicPr>
        <p:blipFill>
          <a:blip r:embed="rId6" cstate="print"/>
          <a:srcRect/>
          <a:stretch>
            <a:fillRect/>
          </a:stretch>
        </p:blipFill>
        <p:spPr bwMode="auto">
          <a:xfrm>
            <a:off x="8288888" y="2784672"/>
            <a:ext cx="506572" cy="660467"/>
          </a:xfrm>
          <a:prstGeom prst="rect">
            <a:avLst/>
          </a:prstGeom>
          <a:noFill/>
          <a:ln w="9525">
            <a:noFill/>
            <a:miter lim="800000"/>
            <a:headEnd/>
            <a:tailEnd/>
          </a:ln>
        </p:spPr>
      </p:pic>
      <p:pic>
        <p:nvPicPr>
          <p:cNvPr id="224" name="Picture 607" descr="07">
            <a:extLst>
              <a:ext uri="{FF2B5EF4-FFF2-40B4-BE49-F238E27FC236}">
                <a16:creationId xmlns:a16="http://schemas.microsoft.com/office/drawing/2014/main" id="{85BB95A3-9475-4501-A946-79C5AD26A3F8}"/>
              </a:ext>
            </a:extLst>
          </p:cNvPr>
          <p:cNvPicPr>
            <a:picLocks noChangeAspect="1" noChangeArrowheads="1"/>
          </p:cNvPicPr>
          <p:nvPr/>
        </p:nvPicPr>
        <p:blipFill>
          <a:blip r:embed="rId6" cstate="print"/>
          <a:srcRect/>
          <a:stretch>
            <a:fillRect/>
          </a:stretch>
        </p:blipFill>
        <p:spPr bwMode="auto">
          <a:xfrm>
            <a:off x="9903587" y="2784672"/>
            <a:ext cx="506572" cy="660467"/>
          </a:xfrm>
          <a:prstGeom prst="rect">
            <a:avLst/>
          </a:prstGeom>
          <a:noFill/>
          <a:ln w="9525">
            <a:noFill/>
            <a:miter lim="800000"/>
            <a:headEnd/>
            <a:tailEnd/>
          </a:ln>
        </p:spPr>
      </p:pic>
      <p:grpSp>
        <p:nvGrpSpPr>
          <p:cNvPr id="225" name="组合 131">
            <a:extLst>
              <a:ext uri="{FF2B5EF4-FFF2-40B4-BE49-F238E27FC236}">
                <a16:creationId xmlns:a16="http://schemas.microsoft.com/office/drawing/2014/main" id="{65B00D0F-BC27-4590-BFDC-3632E59970F1}"/>
              </a:ext>
            </a:extLst>
          </p:cNvPr>
          <p:cNvGrpSpPr/>
          <p:nvPr/>
        </p:nvGrpSpPr>
        <p:grpSpPr>
          <a:xfrm>
            <a:off x="6990797" y="3439205"/>
            <a:ext cx="3134415" cy="376536"/>
            <a:chOff x="3311860" y="3609343"/>
            <a:chExt cx="3564396" cy="503733"/>
          </a:xfrm>
        </p:grpSpPr>
        <p:cxnSp>
          <p:nvCxnSpPr>
            <p:cNvPr id="226" name="直接连接符 225">
              <a:extLst>
                <a:ext uri="{FF2B5EF4-FFF2-40B4-BE49-F238E27FC236}">
                  <a16:creationId xmlns:a16="http://schemas.microsoft.com/office/drawing/2014/main" id="{174CE490-9F6A-4D3F-8351-78AB8A6D4E87}"/>
                </a:ext>
              </a:extLst>
            </p:cNvPr>
            <p:cNvCxnSpPr/>
            <p:nvPr/>
          </p:nvCxnSpPr>
          <p:spPr bwMode="auto">
            <a:xfrm>
              <a:off x="3311860" y="3789363"/>
              <a:ext cx="0" cy="0"/>
            </a:xfrm>
            <a:prstGeom prst="line">
              <a:avLst/>
            </a:prstGeom>
            <a:solidFill>
              <a:srgbClr val="FFFF99"/>
            </a:solidFill>
            <a:ln w="9525" cap="flat" cmpd="sng" algn="ctr">
              <a:solidFill>
                <a:srgbClr val="080808"/>
              </a:solidFill>
              <a:prstDash val="solid"/>
              <a:round/>
              <a:headEnd type="none" w="med" len="med"/>
              <a:tailEnd type="none" w="med" len="med"/>
            </a:ln>
            <a:effectLst/>
          </p:spPr>
        </p:cxnSp>
        <p:cxnSp>
          <p:nvCxnSpPr>
            <p:cNvPr id="227" name="直接连接符 226">
              <a:extLst>
                <a:ext uri="{FF2B5EF4-FFF2-40B4-BE49-F238E27FC236}">
                  <a16:creationId xmlns:a16="http://schemas.microsoft.com/office/drawing/2014/main" id="{A125A73E-EACD-4AE3-9544-73C2BF30DF40}"/>
                </a:ext>
              </a:extLst>
            </p:cNvPr>
            <p:cNvCxnSpPr/>
            <p:nvPr/>
          </p:nvCxnSpPr>
          <p:spPr bwMode="auto">
            <a:xfrm>
              <a:off x="3383868" y="3789363"/>
              <a:ext cx="3492388" cy="0"/>
            </a:xfrm>
            <a:prstGeom prst="line">
              <a:avLst/>
            </a:prstGeom>
            <a:solidFill>
              <a:srgbClr val="FFFF99"/>
            </a:solidFill>
            <a:ln w="19050" cap="flat" cmpd="sng" algn="ctr">
              <a:solidFill>
                <a:srgbClr val="080808"/>
              </a:solidFill>
              <a:prstDash val="solid"/>
              <a:round/>
              <a:headEnd type="none" w="med" len="med"/>
              <a:tailEnd type="none" w="med" len="med"/>
            </a:ln>
            <a:effectLst/>
          </p:spPr>
        </p:cxnSp>
        <p:cxnSp>
          <p:nvCxnSpPr>
            <p:cNvPr id="228" name="直接连接符 227">
              <a:extLst>
                <a:ext uri="{FF2B5EF4-FFF2-40B4-BE49-F238E27FC236}">
                  <a16:creationId xmlns:a16="http://schemas.microsoft.com/office/drawing/2014/main" id="{1222C7E1-D9D2-4433-8B36-34EAD35C1877}"/>
                </a:ext>
              </a:extLst>
            </p:cNvPr>
            <p:cNvCxnSpPr/>
            <p:nvPr/>
          </p:nvCxnSpPr>
          <p:spPr bwMode="auto">
            <a:xfrm>
              <a:off x="3383868" y="3609343"/>
              <a:ext cx="0" cy="180020"/>
            </a:xfrm>
            <a:prstGeom prst="line">
              <a:avLst/>
            </a:prstGeom>
            <a:solidFill>
              <a:srgbClr val="FFFF99"/>
            </a:solidFill>
            <a:ln w="19050" cap="flat" cmpd="sng" algn="ctr">
              <a:solidFill>
                <a:srgbClr val="080808"/>
              </a:solidFill>
              <a:prstDash val="solid"/>
              <a:round/>
              <a:headEnd type="none" w="med" len="med"/>
              <a:tailEnd type="none" w="med" len="med"/>
            </a:ln>
            <a:effectLst/>
          </p:spPr>
        </p:cxnSp>
        <p:cxnSp>
          <p:nvCxnSpPr>
            <p:cNvPr id="229" name="直接连接符 228">
              <a:extLst>
                <a:ext uri="{FF2B5EF4-FFF2-40B4-BE49-F238E27FC236}">
                  <a16:creationId xmlns:a16="http://schemas.microsoft.com/office/drawing/2014/main" id="{3A2F2AB0-A44D-4091-A063-BD2B9351969A}"/>
                </a:ext>
              </a:extLst>
            </p:cNvPr>
            <p:cNvCxnSpPr/>
            <p:nvPr/>
          </p:nvCxnSpPr>
          <p:spPr bwMode="auto">
            <a:xfrm>
              <a:off x="4103948" y="3609343"/>
              <a:ext cx="0" cy="180020"/>
            </a:xfrm>
            <a:prstGeom prst="line">
              <a:avLst/>
            </a:prstGeom>
            <a:solidFill>
              <a:srgbClr val="FFFF99"/>
            </a:solidFill>
            <a:ln w="19050" cap="flat" cmpd="sng" algn="ctr">
              <a:solidFill>
                <a:srgbClr val="080808"/>
              </a:solidFill>
              <a:prstDash val="solid"/>
              <a:round/>
              <a:headEnd type="none" w="med" len="med"/>
              <a:tailEnd type="none" w="med" len="med"/>
            </a:ln>
            <a:effectLst/>
          </p:spPr>
        </p:cxnSp>
        <p:cxnSp>
          <p:nvCxnSpPr>
            <p:cNvPr id="230" name="直接连接符 229">
              <a:extLst>
                <a:ext uri="{FF2B5EF4-FFF2-40B4-BE49-F238E27FC236}">
                  <a16:creationId xmlns:a16="http://schemas.microsoft.com/office/drawing/2014/main" id="{4EF4683D-7911-45D8-92A9-5903C084E656}"/>
                </a:ext>
              </a:extLst>
            </p:cNvPr>
            <p:cNvCxnSpPr/>
            <p:nvPr/>
          </p:nvCxnSpPr>
          <p:spPr bwMode="auto">
            <a:xfrm>
              <a:off x="6876256" y="3609343"/>
              <a:ext cx="0" cy="180020"/>
            </a:xfrm>
            <a:prstGeom prst="line">
              <a:avLst/>
            </a:prstGeom>
            <a:solidFill>
              <a:srgbClr val="FFFF99"/>
            </a:solidFill>
            <a:ln w="19050" cap="flat" cmpd="sng" algn="ctr">
              <a:solidFill>
                <a:srgbClr val="080808"/>
              </a:solidFill>
              <a:prstDash val="solid"/>
              <a:round/>
              <a:headEnd type="none" w="med" len="med"/>
              <a:tailEnd type="none" w="med" len="med"/>
            </a:ln>
            <a:effectLst/>
          </p:spPr>
        </p:cxnSp>
        <p:cxnSp>
          <p:nvCxnSpPr>
            <p:cNvPr id="231" name="直接连接符 230">
              <a:extLst>
                <a:ext uri="{FF2B5EF4-FFF2-40B4-BE49-F238E27FC236}">
                  <a16:creationId xmlns:a16="http://schemas.microsoft.com/office/drawing/2014/main" id="{A715C6D1-1FED-433D-B63F-ACF823CB35A0}"/>
                </a:ext>
              </a:extLst>
            </p:cNvPr>
            <p:cNvCxnSpPr/>
            <p:nvPr/>
          </p:nvCxnSpPr>
          <p:spPr bwMode="auto">
            <a:xfrm>
              <a:off x="4932040" y="3609343"/>
              <a:ext cx="0" cy="180020"/>
            </a:xfrm>
            <a:prstGeom prst="line">
              <a:avLst/>
            </a:prstGeom>
            <a:solidFill>
              <a:srgbClr val="FFFF99"/>
            </a:solidFill>
            <a:ln w="19050" cap="flat" cmpd="sng" algn="ctr">
              <a:solidFill>
                <a:srgbClr val="080808"/>
              </a:solidFill>
              <a:prstDash val="solid"/>
              <a:round/>
              <a:headEnd type="none" w="med" len="med"/>
              <a:tailEnd type="none" w="med" len="med"/>
            </a:ln>
            <a:effectLst/>
          </p:spPr>
        </p:cxnSp>
        <p:cxnSp>
          <p:nvCxnSpPr>
            <p:cNvPr id="232" name="直接连接符 231">
              <a:extLst>
                <a:ext uri="{FF2B5EF4-FFF2-40B4-BE49-F238E27FC236}">
                  <a16:creationId xmlns:a16="http://schemas.microsoft.com/office/drawing/2014/main" id="{48E594EA-A92C-45D1-BC0D-CED0C25A1DD6}"/>
                </a:ext>
              </a:extLst>
            </p:cNvPr>
            <p:cNvCxnSpPr/>
            <p:nvPr/>
          </p:nvCxnSpPr>
          <p:spPr bwMode="auto">
            <a:xfrm>
              <a:off x="4752020" y="3789363"/>
              <a:ext cx="0" cy="323713"/>
            </a:xfrm>
            <a:prstGeom prst="line">
              <a:avLst/>
            </a:prstGeom>
            <a:solidFill>
              <a:srgbClr val="FFFF99"/>
            </a:solidFill>
            <a:ln w="19050" cap="flat" cmpd="sng" algn="ctr">
              <a:solidFill>
                <a:srgbClr val="080808"/>
              </a:solidFill>
              <a:prstDash val="solid"/>
              <a:round/>
              <a:headEnd type="none" w="med" len="med"/>
              <a:tailEnd type="none" w="med" len="med"/>
            </a:ln>
            <a:effectLst/>
          </p:spPr>
        </p:cxnSp>
      </p:grpSp>
      <p:grpSp>
        <p:nvGrpSpPr>
          <p:cNvPr id="233" name="组合 139">
            <a:extLst>
              <a:ext uri="{FF2B5EF4-FFF2-40B4-BE49-F238E27FC236}">
                <a16:creationId xmlns:a16="http://schemas.microsoft.com/office/drawing/2014/main" id="{FDE6860C-807D-44FA-8A0B-3CACD17BADF1}"/>
              </a:ext>
            </a:extLst>
          </p:cNvPr>
          <p:cNvGrpSpPr/>
          <p:nvPr/>
        </p:nvGrpSpPr>
        <p:grpSpPr>
          <a:xfrm>
            <a:off x="7149101" y="3412293"/>
            <a:ext cx="3071094" cy="403448"/>
            <a:chOff x="5436096" y="548680"/>
            <a:chExt cx="3492388" cy="539737"/>
          </a:xfrm>
        </p:grpSpPr>
        <p:cxnSp>
          <p:nvCxnSpPr>
            <p:cNvPr id="234" name="直接连接符 233">
              <a:extLst>
                <a:ext uri="{FF2B5EF4-FFF2-40B4-BE49-F238E27FC236}">
                  <a16:creationId xmlns:a16="http://schemas.microsoft.com/office/drawing/2014/main" id="{4AD1E433-1DD8-43CD-AD01-1743832716F5}"/>
                </a:ext>
              </a:extLst>
            </p:cNvPr>
            <p:cNvCxnSpPr/>
            <p:nvPr/>
          </p:nvCxnSpPr>
          <p:spPr bwMode="auto">
            <a:xfrm>
              <a:off x="5436096" y="872716"/>
              <a:ext cx="3492388" cy="0"/>
            </a:xfrm>
            <a:prstGeom prst="line">
              <a:avLst/>
            </a:prstGeom>
            <a:solidFill>
              <a:srgbClr val="FFFF99"/>
            </a:solidFill>
            <a:ln w="19050" cap="flat" cmpd="sng" algn="ctr">
              <a:solidFill>
                <a:srgbClr val="006699"/>
              </a:solidFill>
              <a:prstDash val="solid"/>
              <a:round/>
              <a:headEnd type="none" w="med" len="med"/>
              <a:tailEnd type="none" w="med" len="med"/>
            </a:ln>
            <a:effectLst/>
          </p:spPr>
        </p:cxnSp>
        <p:cxnSp>
          <p:nvCxnSpPr>
            <p:cNvPr id="235" name="直接连接符 234">
              <a:extLst>
                <a:ext uri="{FF2B5EF4-FFF2-40B4-BE49-F238E27FC236}">
                  <a16:creationId xmlns:a16="http://schemas.microsoft.com/office/drawing/2014/main" id="{5ECA3A00-F4D8-4E23-A830-FDCDE82FE971}"/>
                </a:ext>
              </a:extLst>
            </p:cNvPr>
            <p:cNvCxnSpPr/>
            <p:nvPr/>
          </p:nvCxnSpPr>
          <p:spPr bwMode="auto">
            <a:xfrm>
              <a:off x="5436096" y="548680"/>
              <a:ext cx="0" cy="324036"/>
            </a:xfrm>
            <a:prstGeom prst="line">
              <a:avLst/>
            </a:prstGeom>
            <a:solidFill>
              <a:srgbClr val="FFFF99"/>
            </a:solidFill>
            <a:ln w="19050" cap="flat" cmpd="sng" algn="ctr">
              <a:solidFill>
                <a:srgbClr val="006699"/>
              </a:solidFill>
              <a:prstDash val="solid"/>
              <a:round/>
              <a:headEnd type="none" w="med" len="med"/>
              <a:tailEnd type="none" w="med" len="med"/>
            </a:ln>
            <a:effectLst/>
          </p:spPr>
        </p:cxnSp>
        <p:cxnSp>
          <p:nvCxnSpPr>
            <p:cNvPr id="236" name="直接连接符 235">
              <a:extLst>
                <a:ext uri="{FF2B5EF4-FFF2-40B4-BE49-F238E27FC236}">
                  <a16:creationId xmlns:a16="http://schemas.microsoft.com/office/drawing/2014/main" id="{FF5BD7D7-2C8E-49AD-B610-E9FE4739DB93}"/>
                </a:ext>
              </a:extLst>
            </p:cNvPr>
            <p:cNvCxnSpPr/>
            <p:nvPr/>
          </p:nvCxnSpPr>
          <p:spPr bwMode="auto">
            <a:xfrm>
              <a:off x="8928484" y="548680"/>
              <a:ext cx="0" cy="324036"/>
            </a:xfrm>
            <a:prstGeom prst="line">
              <a:avLst/>
            </a:prstGeom>
            <a:solidFill>
              <a:srgbClr val="FFFF99"/>
            </a:solidFill>
            <a:ln w="19050" cap="flat" cmpd="sng" algn="ctr">
              <a:solidFill>
                <a:srgbClr val="006699"/>
              </a:solidFill>
              <a:prstDash val="solid"/>
              <a:round/>
              <a:headEnd type="none" w="med" len="med"/>
              <a:tailEnd type="none" w="med" len="med"/>
            </a:ln>
            <a:effectLst/>
          </p:spPr>
        </p:cxnSp>
        <p:cxnSp>
          <p:nvCxnSpPr>
            <p:cNvPr id="237" name="直接连接符 236">
              <a:extLst>
                <a:ext uri="{FF2B5EF4-FFF2-40B4-BE49-F238E27FC236}">
                  <a16:creationId xmlns:a16="http://schemas.microsoft.com/office/drawing/2014/main" id="{3B01F7D7-E4CC-4841-A3B6-C03A32F98277}"/>
                </a:ext>
              </a:extLst>
            </p:cNvPr>
            <p:cNvCxnSpPr/>
            <p:nvPr/>
          </p:nvCxnSpPr>
          <p:spPr bwMode="auto">
            <a:xfrm>
              <a:off x="6156176" y="548680"/>
              <a:ext cx="0" cy="324036"/>
            </a:xfrm>
            <a:prstGeom prst="line">
              <a:avLst/>
            </a:prstGeom>
            <a:solidFill>
              <a:srgbClr val="FFFF99"/>
            </a:solidFill>
            <a:ln w="19050" cap="flat" cmpd="sng" algn="ctr">
              <a:solidFill>
                <a:srgbClr val="006699"/>
              </a:solidFill>
              <a:prstDash val="solid"/>
              <a:round/>
              <a:headEnd type="none" w="med" len="med"/>
              <a:tailEnd type="none" w="med" len="med"/>
            </a:ln>
            <a:effectLst/>
          </p:spPr>
        </p:cxnSp>
        <p:cxnSp>
          <p:nvCxnSpPr>
            <p:cNvPr id="238" name="直接连接符 237">
              <a:extLst>
                <a:ext uri="{FF2B5EF4-FFF2-40B4-BE49-F238E27FC236}">
                  <a16:creationId xmlns:a16="http://schemas.microsoft.com/office/drawing/2014/main" id="{99881D10-D739-45F7-8AE4-D433B261A2CF}"/>
                </a:ext>
              </a:extLst>
            </p:cNvPr>
            <p:cNvCxnSpPr/>
            <p:nvPr/>
          </p:nvCxnSpPr>
          <p:spPr bwMode="auto">
            <a:xfrm>
              <a:off x="6984268" y="548680"/>
              <a:ext cx="0" cy="324036"/>
            </a:xfrm>
            <a:prstGeom prst="line">
              <a:avLst/>
            </a:prstGeom>
            <a:solidFill>
              <a:srgbClr val="FFFF99"/>
            </a:solidFill>
            <a:ln w="19050" cap="flat" cmpd="sng" algn="ctr">
              <a:solidFill>
                <a:srgbClr val="006699"/>
              </a:solidFill>
              <a:prstDash val="solid"/>
              <a:round/>
              <a:headEnd type="none" w="med" len="med"/>
              <a:tailEnd type="none" w="med" len="med"/>
            </a:ln>
            <a:effectLst/>
          </p:spPr>
        </p:cxnSp>
        <p:cxnSp>
          <p:nvCxnSpPr>
            <p:cNvPr id="239" name="直接连接符 238">
              <a:extLst>
                <a:ext uri="{FF2B5EF4-FFF2-40B4-BE49-F238E27FC236}">
                  <a16:creationId xmlns:a16="http://schemas.microsoft.com/office/drawing/2014/main" id="{CF21035B-104B-474C-9465-7CF67797A239}"/>
                </a:ext>
              </a:extLst>
            </p:cNvPr>
            <p:cNvCxnSpPr/>
            <p:nvPr/>
          </p:nvCxnSpPr>
          <p:spPr bwMode="auto">
            <a:xfrm>
              <a:off x="7668344" y="872716"/>
              <a:ext cx="0" cy="215701"/>
            </a:xfrm>
            <a:prstGeom prst="line">
              <a:avLst/>
            </a:prstGeom>
            <a:solidFill>
              <a:srgbClr val="FFFF99"/>
            </a:solidFill>
            <a:ln w="19050" cap="flat" cmpd="sng" algn="ctr">
              <a:solidFill>
                <a:srgbClr val="006699"/>
              </a:solidFill>
              <a:prstDash val="solid"/>
              <a:round/>
              <a:headEnd type="none" w="med" len="med"/>
              <a:tailEnd type="none" w="med" len="med"/>
            </a:ln>
            <a:effectLst/>
          </p:spPr>
        </p:cxnSp>
      </p:grpSp>
      <p:grpSp>
        <p:nvGrpSpPr>
          <p:cNvPr id="240" name="组合 151">
            <a:extLst>
              <a:ext uri="{FF2B5EF4-FFF2-40B4-BE49-F238E27FC236}">
                <a16:creationId xmlns:a16="http://schemas.microsoft.com/office/drawing/2014/main" id="{BAC36B9E-578B-4E94-AC8F-B780173A8133}"/>
              </a:ext>
            </a:extLst>
          </p:cNvPr>
          <p:cNvGrpSpPr/>
          <p:nvPr/>
        </p:nvGrpSpPr>
        <p:grpSpPr>
          <a:xfrm>
            <a:off x="6927476" y="4246344"/>
            <a:ext cx="3134415" cy="376536"/>
            <a:chOff x="4860467" y="584684"/>
            <a:chExt cx="3564396" cy="503733"/>
          </a:xfrm>
        </p:grpSpPr>
        <p:cxnSp>
          <p:nvCxnSpPr>
            <p:cNvPr id="241" name="直接连接符 240">
              <a:extLst>
                <a:ext uri="{FF2B5EF4-FFF2-40B4-BE49-F238E27FC236}">
                  <a16:creationId xmlns:a16="http://schemas.microsoft.com/office/drawing/2014/main" id="{CD2FF687-2B04-4D51-92B2-5474483D3A23}"/>
                </a:ext>
              </a:extLst>
            </p:cNvPr>
            <p:cNvCxnSpPr/>
            <p:nvPr/>
          </p:nvCxnSpPr>
          <p:spPr bwMode="auto">
            <a:xfrm>
              <a:off x="4860467" y="764704"/>
              <a:ext cx="0" cy="0"/>
            </a:xfrm>
            <a:prstGeom prst="line">
              <a:avLst/>
            </a:prstGeom>
            <a:solidFill>
              <a:srgbClr val="FFFF99"/>
            </a:solidFill>
            <a:ln w="9525" cap="flat" cmpd="sng" algn="ctr">
              <a:solidFill>
                <a:srgbClr val="080808"/>
              </a:solidFill>
              <a:prstDash val="solid"/>
              <a:round/>
              <a:headEnd type="none" w="med" len="med"/>
              <a:tailEnd type="none" w="med" len="med"/>
            </a:ln>
            <a:effectLst/>
          </p:spPr>
        </p:cxnSp>
        <p:cxnSp>
          <p:nvCxnSpPr>
            <p:cNvPr id="242" name="直接连接符 241">
              <a:extLst>
                <a:ext uri="{FF2B5EF4-FFF2-40B4-BE49-F238E27FC236}">
                  <a16:creationId xmlns:a16="http://schemas.microsoft.com/office/drawing/2014/main" id="{AABC88D5-649B-4D8A-94AC-DF33330BD46C}"/>
                </a:ext>
              </a:extLst>
            </p:cNvPr>
            <p:cNvCxnSpPr/>
            <p:nvPr/>
          </p:nvCxnSpPr>
          <p:spPr bwMode="auto">
            <a:xfrm>
              <a:off x="4932475" y="764704"/>
              <a:ext cx="3492388" cy="0"/>
            </a:xfrm>
            <a:prstGeom prst="line">
              <a:avLst/>
            </a:prstGeom>
            <a:solidFill>
              <a:srgbClr val="FFFF99"/>
            </a:solidFill>
            <a:ln w="19050" cap="flat" cmpd="sng" algn="ctr">
              <a:solidFill>
                <a:srgbClr val="080808"/>
              </a:solidFill>
              <a:prstDash val="solid"/>
              <a:round/>
              <a:headEnd type="none" w="med" len="med"/>
              <a:tailEnd type="none" w="med" len="med"/>
            </a:ln>
            <a:effectLst/>
          </p:spPr>
        </p:cxnSp>
        <p:cxnSp>
          <p:nvCxnSpPr>
            <p:cNvPr id="243" name="直接连接符 242">
              <a:extLst>
                <a:ext uri="{FF2B5EF4-FFF2-40B4-BE49-F238E27FC236}">
                  <a16:creationId xmlns:a16="http://schemas.microsoft.com/office/drawing/2014/main" id="{F4CF26F2-8CDA-45DE-971C-271E7F68E92B}"/>
                </a:ext>
              </a:extLst>
            </p:cNvPr>
            <p:cNvCxnSpPr/>
            <p:nvPr/>
          </p:nvCxnSpPr>
          <p:spPr bwMode="auto">
            <a:xfrm>
              <a:off x="6264623" y="584684"/>
              <a:ext cx="0" cy="180020"/>
            </a:xfrm>
            <a:prstGeom prst="line">
              <a:avLst/>
            </a:prstGeom>
            <a:solidFill>
              <a:srgbClr val="FFFF99"/>
            </a:solidFill>
            <a:ln w="19050" cap="flat" cmpd="sng" algn="ctr">
              <a:solidFill>
                <a:srgbClr val="080808"/>
              </a:solidFill>
              <a:prstDash val="solid"/>
              <a:round/>
              <a:headEnd type="none" w="med" len="med"/>
              <a:tailEnd type="none" w="med" len="med"/>
            </a:ln>
            <a:effectLst/>
          </p:spPr>
        </p:cxnSp>
        <p:cxnSp>
          <p:nvCxnSpPr>
            <p:cNvPr id="244" name="直接连接符 243">
              <a:extLst>
                <a:ext uri="{FF2B5EF4-FFF2-40B4-BE49-F238E27FC236}">
                  <a16:creationId xmlns:a16="http://schemas.microsoft.com/office/drawing/2014/main" id="{1BD67E81-A157-41F0-8F87-BD2B11735069}"/>
                </a:ext>
              </a:extLst>
            </p:cNvPr>
            <p:cNvCxnSpPr/>
            <p:nvPr/>
          </p:nvCxnSpPr>
          <p:spPr bwMode="auto">
            <a:xfrm>
              <a:off x="7200727" y="584684"/>
              <a:ext cx="0" cy="180020"/>
            </a:xfrm>
            <a:prstGeom prst="line">
              <a:avLst/>
            </a:prstGeom>
            <a:solidFill>
              <a:srgbClr val="FFFF99"/>
            </a:solidFill>
            <a:ln w="19050" cap="flat" cmpd="sng" algn="ctr">
              <a:solidFill>
                <a:srgbClr val="080808"/>
              </a:solidFill>
              <a:prstDash val="solid"/>
              <a:round/>
              <a:headEnd type="none" w="med" len="med"/>
              <a:tailEnd type="none" w="med" len="med"/>
            </a:ln>
            <a:effectLst/>
          </p:spPr>
        </p:cxnSp>
        <p:cxnSp>
          <p:nvCxnSpPr>
            <p:cNvPr id="245" name="直接连接符 244">
              <a:extLst>
                <a:ext uri="{FF2B5EF4-FFF2-40B4-BE49-F238E27FC236}">
                  <a16:creationId xmlns:a16="http://schemas.microsoft.com/office/drawing/2014/main" id="{D6F72F6F-5D23-4481-A74A-9D465A3CF10D}"/>
                </a:ext>
              </a:extLst>
            </p:cNvPr>
            <p:cNvCxnSpPr/>
            <p:nvPr/>
          </p:nvCxnSpPr>
          <p:spPr bwMode="auto">
            <a:xfrm>
              <a:off x="6552220" y="764704"/>
              <a:ext cx="0" cy="323713"/>
            </a:xfrm>
            <a:prstGeom prst="line">
              <a:avLst/>
            </a:prstGeom>
            <a:solidFill>
              <a:srgbClr val="FFFF99"/>
            </a:solidFill>
            <a:ln w="19050" cap="flat" cmpd="sng" algn="ctr">
              <a:solidFill>
                <a:srgbClr val="080808"/>
              </a:solidFill>
              <a:prstDash val="solid"/>
              <a:round/>
              <a:headEnd type="none" w="med" len="med"/>
              <a:tailEnd type="none" w="med" len="med"/>
            </a:ln>
            <a:effectLst/>
          </p:spPr>
        </p:cxnSp>
        <p:cxnSp>
          <p:nvCxnSpPr>
            <p:cNvPr id="246" name="直接连接符 245">
              <a:extLst>
                <a:ext uri="{FF2B5EF4-FFF2-40B4-BE49-F238E27FC236}">
                  <a16:creationId xmlns:a16="http://schemas.microsoft.com/office/drawing/2014/main" id="{9EADDE27-6E51-42E4-A036-B637F7BB9D36}"/>
                </a:ext>
              </a:extLst>
            </p:cNvPr>
            <p:cNvCxnSpPr/>
            <p:nvPr/>
          </p:nvCxnSpPr>
          <p:spPr bwMode="auto">
            <a:xfrm>
              <a:off x="4932040" y="764704"/>
              <a:ext cx="0" cy="323713"/>
            </a:xfrm>
            <a:prstGeom prst="line">
              <a:avLst/>
            </a:prstGeom>
            <a:solidFill>
              <a:srgbClr val="FFFF99"/>
            </a:solidFill>
            <a:ln w="19050" cap="flat" cmpd="sng" algn="ctr">
              <a:solidFill>
                <a:srgbClr val="080808"/>
              </a:solidFill>
              <a:prstDash val="solid"/>
              <a:round/>
              <a:headEnd type="none" w="med" len="med"/>
              <a:tailEnd type="none" w="med" len="med"/>
            </a:ln>
            <a:effectLst/>
          </p:spPr>
        </p:cxnSp>
        <p:cxnSp>
          <p:nvCxnSpPr>
            <p:cNvPr id="247" name="直接连接符 246">
              <a:extLst>
                <a:ext uri="{FF2B5EF4-FFF2-40B4-BE49-F238E27FC236}">
                  <a16:creationId xmlns:a16="http://schemas.microsoft.com/office/drawing/2014/main" id="{8B316036-1C44-4DD9-BEB3-3F9E6B1017D8}"/>
                </a:ext>
              </a:extLst>
            </p:cNvPr>
            <p:cNvCxnSpPr/>
            <p:nvPr/>
          </p:nvCxnSpPr>
          <p:spPr bwMode="auto">
            <a:xfrm>
              <a:off x="8424863" y="764704"/>
              <a:ext cx="0" cy="323713"/>
            </a:xfrm>
            <a:prstGeom prst="line">
              <a:avLst/>
            </a:prstGeom>
            <a:solidFill>
              <a:srgbClr val="FFFF99"/>
            </a:solidFill>
            <a:ln w="19050" cap="flat" cmpd="sng" algn="ctr">
              <a:solidFill>
                <a:srgbClr val="080808"/>
              </a:solidFill>
              <a:prstDash val="solid"/>
              <a:round/>
              <a:headEnd type="none" w="med" len="med"/>
              <a:tailEnd type="none" w="med" len="med"/>
            </a:ln>
            <a:effectLst/>
          </p:spPr>
        </p:cxnSp>
      </p:grpSp>
      <p:grpSp>
        <p:nvGrpSpPr>
          <p:cNvPr id="248" name="组合 160">
            <a:extLst>
              <a:ext uri="{FF2B5EF4-FFF2-40B4-BE49-F238E27FC236}">
                <a16:creationId xmlns:a16="http://schemas.microsoft.com/office/drawing/2014/main" id="{F4E9C722-C137-4029-B400-8A79270D1014}"/>
              </a:ext>
            </a:extLst>
          </p:cNvPr>
          <p:cNvGrpSpPr/>
          <p:nvPr/>
        </p:nvGrpSpPr>
        <p:grpSpPr>
          <a:xfrm>
            <a:off x="7149101" y="4300169"/>
            <a:ext cx="3134415" cy="376536"/>
            <a:chOff x="4860467" y="584684"/>
            <a:chExt cx="3564396" cy="503733"/>
          </a:xfrm>
        </p:grpSpPr>
        <p:cxnSp>
          <p:nvCxnSpPr>
            <p:cNvPr id="249" name="直接连接符 248">
              <a:extLst>
                <a:ext uri="{FF2B5EF4-FFF2-40B4-BE49-F238E27FC236}">
                  <a16:creationId xmlns:a16="http://schemas.microsoft.com/office/drawing/2014/main" id="{13EC9A02-C524-41E4-A1C4-AA419381BEFD}"/>
                </a:ext>
              </a:extLst>
            </p:cNvPr>
            <p:cNvCxnSpPr/>
            <p:nvPr/>
          </p:nvCxnSpPr>
          <p:spPr bwMode="auto">
            <a:xfrm>
              <a:off x="4860467" y="764704"/>
              <a:ext cx="0" cy="0"/>
            </a:xfrm>
            <a:prstGeom prst="line">
              <a:avLst/>
            </a:prstGeom>
            <a:solidFill>
              <a:srgbClr val="FFFF99"/>
            </a:solidFill>
            <a:ln w="9525" cap="flat" cmpd="sng" algn="ctr">
              <a:solidFill>
                <a:srgbClr val="7030A0"/>
              </a:solidFill>
              <a:prstDash val="solid"/>
              <a:round/>
              <a:headEnd type="none" w="med" len="med"/>
              <a:tailEnd type="none" w="med" len="med"/>
            </a:ln>
            <a:effectLst/>
          </p:spPr>
        </p:cxnSp>
        <p:cxnSp>
          <p:nvCxnSpPr>
            <p:cNvPr id="250" name="直接连接符 249">
              <a:extLst>
                <a:ext uri="{FF2B5EF4-FFF2-40B4-BE49-F238E27FC236}">
                  <a16:creationId xmlns:a16="http://schemas.microsoft.com/office/drawing/2014/main" id="{DEE5F459-B6BC-4030-802D-209691EAB57B}"/>
                </a:ext>
              </a:extLst>
            </p:cNvPr>
            <p:cNvCxnSpPr/>
            <p:nvPr/>
          </p:nvCxnSpPr>
          <p:spPr bwMode="auto">
            <a:xfrm>
              <a:off x="4932475" y="764704"/>
              <a:ext cx="3492388" cy="0"/>
            </a:xfrm>
            <a:prstGeom prst="line">
              <a:avLst/>
            </a:prstGeom>
            <a:solidFill>
              <a:srgbClr val="FFFF99"/>
            </a:solidFill>
            <a:ln w="19050" cap="flat" cmpd="sng" algn="ctr">
              <a:solidFill>
                <a:srgbClr val="7030A0"/>
              </a:solidFill>
              <a:prstDash val="solid"/>
              <a:round/>
              <a:headEnd type="none" w="med" len="med"/>
              <a:tailEnd type="none" w="med" len="med"/>
            </a:ln>
            <a:effectLst/>
          </p:spPr>
        </p:cxnSp>
        <p:cxnSp>
          <p:nvCxnSpPr>
            <p:cNvPr id="251" name="直接连接符 250">
              <a:extLst>
                <a:ext uri="{FF2B5EF4-FFF2-40B4-BE49-F238E27FC236}">
                  <a16:creationId xmlns:a16="http://schemas.microsoft.com/office/drawing/2014/main" id="{4138C4F2-70A9-49A5-9365-DDBCEB24B34A}"/>
                </a:ext>
              </a:extLst>
            </p:cNvPr>
            <p:cNvCxnSpPr/>
            <p:nvPr/>
          </p:nvCxnSpPr>
          <p:spPr bwMode="auto">
            <a:xfrm>
              <a:off x="6120607" y="584684"/>
              <a:ext cx="0" cy="180020"/>
            </a:xfrm>
            <a:prstGeom prst="line">
              <a:avLst/>
            </a:prstGeom>
            <a:solidFill>
              <a:srgbClr val="FFFF99"/>
            </a:solidFill>
            <a:ln w="19050" cap="flat" cmpd="sng" algn="ctr">
              <a:solidFill>
                <a:srgbClr val="7030A0"/>
              </a:solidFill>
              <a:prstDash val="solid"/>
              <a:round/>
              <a:headEnd type="none" w="med" len="med"/>
              <a:tailEnd type="none" w="med" len="med"/>
            </a:ln>
            <a:effectLst/>
          </p:spPr>
        </p:cxnSp>
        <p:cxnSp>
          <p:nvCxnSpPr>
            <p:cNvPr id="252" name="直接连接符 251">
              <a:extLst>
                <a:ext uri="{FF2B5EF4-FFF2-40B4-BE49-F238E27FC236}">
                  <a16:creationId xmlns:a16="http://schemas.microsoft.com/office/drawing/2014/main" id="{FE4C97FB-A031-47EA-A299-E925FCE65180}"/>
                </a:ext>
              </a:extLst>
            </p:cNvPr>
            <p:cNvCxnSpPr/>
            <p:nvPr/>
          </p:nvCxnSpPr>
          <p:spPr bwMode="auto">
            <a:xfrm>
              <a:off x="7056711" y="584684"/>
              <a:ext cx="0" cy="180020"/>
            </a:xfrm>
            <a:prstGeom prst="line">
              <a:avLst/>
            </a:prstGeom>
            <a:solidFill>
              <a:srgbClr val="FFFF99"/>
            </a:solidFill>
            <a:ln w="19050" cap="flat" cmpd="sng" algn="ctr">
              <a:solidFill>
                <a:srgbClr val="7030A0"/>
              </a:solidFill>
              <a:prstDash val="solid"/>
              <a:round/>
              <a:headEnd type="none" w="med" len="med"/>
              <a:tailEnd type="none" w="med" len="med"/>
            </a:ln>
            <a:effectLst/>
          </p:spPr>
        </p:cxnSp>
        <p:cxnSp>
          <p:nvCxnSpPr>
            <p:cNvPr id="253" name="直接连接符 252">
              <a:extLst>
                <a:ext uri="{FF2B5EF4-FFF2-40B4-BE49-F238E27FC236}">
                  <a16:creationId xmlns:a16="http://schemas.microsoft.com/office/drawing/2014/main" id="{CB7BCD5C-D90D-4D68-B002-8C19DBB08ACF}"/>
                </a:ext>
              </a:extLst>
            </p:cNvPr>
            <p:cNvCxnSpPr/>
            <p:nvPr/>
          </p:nvCxnSpPr>
          <p:spPr bwMode="auto">
            <a:xfrm>
              <a:off x="6552220" y="764704"/>
              <a:ext cx="0" cy="323713"/>
            </a:xfrm>
            <a:prstGeom prst="line">
              <a:avLst/>
            </a:prstGeom>
            <a:solidFill>
              <a:srgbClr val="FFFF99"/>
            </a:solidFill>
            <a:ln w="19050" cap="flat" cmpd="sng" algn="ctr">
              <a:solidFill>
                <a:srgbClr val="7030A0"/>
              </a:solidFill>
              <a:prstDash val="solid"/>
              <a:round/>
              <a:headEnd type="none" w="med" len="med"/>
              <a:tailEnd type="none" w="med" len="med"/>
            </a:ln>
            <a:effectLst/>
          </p:spPr>
        </p:cxnSp>
        <p:cxnSp>
          <p:nvCxnSpPr>
            <p:cNvPr id="254" name="直接连接符 253">
              <a:extLst>
                <a:ext uri="{FF2B5EF4-FFF2-40B4-BE49-F238E27FC236}">
                  <a16:creationId xmlns:a16="http://schemas.microsoft.com/office/drawing/2014/main" id="{CA2DC3E8-4008-4AA4-BB0E-8C6337969482}"/>
                </a:ext>
              </a:extLst>
            </p:cNvPr>
            <p:cNvCxnSpPr/>
            <p:nvPr/>
          </p:nvCxnSpPr>
          <p:spPr bwMode="auto">
            <a:xfrm>
              <a:off x="4932040" y="764704"/>
              <a:ext cx="0" cy="323713"/>
            </a:xfrm>
            <a:prstGeom prst="line">
              <a:avLst/>
            </a:prstGeom>
            <a:solidFill>
              <a:srgbClr val="FFFF99"/>
            </a:solidFill>
            <a:ln w="19050" cap="flat" cmpd="sng" algn="ctr">
              <a:solidFill>
                <a:srgbClr val="7030A0"/>
              </a:solidFill>
              <a:prstDash val="solid"/>
              <a:round/>
              <a:headEnd type="none" w="med" len="med"/>
              <a:tailEnd type="none" w="med" len="med"/>
            </a:ln>
            <a:effectLst/>
          </p:spPr>
        </p:cxnSp>
        <p:cxnSp>
          <p:nvCxnSpPr>
            <p:cNvPr id="255" name="直接连接符 254">
              <a:extLst>
                <a:ext uri="{FF2B5EF4-FFF2-40B4-BE49-F238E27FC236}">
                  <a16:creationId xmlns:a16="http://schemas.microsoft.com/office/drawing/2014/main" id="{CD6E217C-BC52-4BD1-AA13-7716D96BFC9A}"/>
                </a:ext>
              </a:extLst>
            </p:cNvPr>
            <p:cNvCxnSpPr/>
            <p:nvPr/>
          </p:nvCxnSpPr>
          <p:spPr bwMode="auto">
            <a:xfrm>
              <a:off x="8424863" y="764704"/>
              <a:ext cx="0" cy="323713"/>
            </a:xfrm>
            <a:prstGeom prst="line">
              <a:avLst/>
            </a:prstGeom>
            <a:solidFill>
              <a:srgbClr val="FFFF99"/>
            </a:solidFill>
            <a:ln w="19050" cap="flat" cmpd="sng" algn="ctr">
              <a:solidFill>
                <a:srgbClr val="7030A0"/>
              </a:solidFill>
              <a:prstDash val="solid"/>
              <a:round/>
              <a:headEnd type="none" w="med" len="med"/>
              <a:tailEnd type="none" w="med" len="med"/>
            </a:ln>
            <a:effectLst/>
          </p:spPr>
        </p:cxnSp>
      </p:grpSp>
      <p:sp>
        <p:nvSpPr>
          <p:cNvPr id="256" name="Text Box 662">
            <a:extLst>
              <a:ext uri="{FF2B5EF4-FFF2-40B4-BE49-F238E27FC236}">
                <a16:creationId xmlns:a16="http://schemas.microsoft.com/office/drawing/2014/main" id="{C404596F-3413-4EC8-A7B4-6EEEE8A1D928}"/>
              </a:ext>
            </a:extLst>
          </p:cNvPr>
          <p:cNvSpPr txBox="1">
            <a:spLocks noChangeArrowheads="1"/>
          </p:cNvSpPr>
          <p:nvPr/>
        </p:nvSpPr>
        <p:spPr bwMode="auto">
          <a:xfrm>
            <a:off x="6686315" y="3888261"/>
            <a:ext cx="1386961" cy="265601"/>
          </a:xfrm>
          <a:prstGeom prst="rect">
            <a:avLst/>
          </a:prstGeom>
          <a:noFill/>
          <a:ln w="9525" algn="ctr">
            <a:noFill/>
            <a:miter lim="800000"/>
          </a:ln>
        </p:spPr>
        <p:txBody>
          <a:bodyPr wrap="square" lIns="80152" tIns="40076" rIns="80152" bIns="40076">
            <a:spAutoFit/>
          </a:bodyPr>
          <a:lstStyle/>
          <a:p>
            <a:pPr defTabSz="801370" eaLnBrk="0" fontAlgn="base" hangingPunct="0">
              <a:spcBef>
                <a:spcPct val="0"/>
              </a:spcBef>
              <a:spcAft>
                <a:spcPct val="0"/>
              </a:spcAft>
              <a:buFont typeface="Wingdings" pitchFamily="2" charset="2"/>
              <a:buNone/>
            </a:pPr>
            <a:r>
              <a:rPr lang="en-US" altLang="zh-CN" sz="1200" dirty="0">
                <a:solidFill>
                  <a:srgbClr val="080808"/>
                </a:solidFill>
                <a:latin typeface="微软雅黑" panose="020B0503020204020204" pitchFamily="34" charset="-122"/>
                <a:ea typeface="微软雅黑" panose="020B0503020204020204" pitchFamily="34" charset="-122"/>
              </a:rPr>
              <a:t>Ethernet Switch</a:t>
            </a:r>
          </a:p>
        </p:txBody>
      </p:sp>
      <p:sp>
        <p:nvSpPr>
          <p:cNvPr id="257" name="Text Box 662">
            <a:extLst>
              <a:ext uri="{FF2B5EF4-FFF2-40B4-BE49-F238E27FC236}">
                <a16:creationId xmlns:a16="http://schemas.microsoft.com/office/drawing/2014/main" id="{4A0388EE-3710-4611-89A6-A3AD7B37C99E}"/>
              </a:ext>
            </a:extLst>
          </p:cNvPr>
          <p:cNvSpPr txBox="1">
            <a:spLocks noChangeArrowheads="1"/>
          </p:cNvSpPr>
          <p:nvPr/>
        </p:nvSpPr>
        <p:spPr bwMode="auto">
          <a:xfrm>
            <a:off x="9338653" y="3914460"/>
            <a:ext cx="943777" cy="265601"/>
          </a:xfrm>
          <a:prstGeom prst="rect">
            <a:avLst/>
          </a:prstGeom>
          <a:noFill/>
          <a:ln w="9525" algn="ctr">
            <a:noFill/>
            <a:miter lim="800000"/>
          </a:ln>
        </p:spPr>
        <p:txBody>
          <a:bodyPr wrap="squar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en-US" altLang="zh-CN" sz="1200" dirty="0">
                <a:solidFill>
                  <a:srgbClr val="080808"/>
                </a:solidFill>
                <a:latin typeface="微软雅黑" panose="020B0503020204020204" pitchFamily="34" charset="-122"/>
                <a:ea typeface="微软雅黑" panose="020B0503020204020204" pitchFamily="34" charset="-122"/>
              </a:rPr>
              <a:t>FC Switch</a:t>
            </a:r>
          </a:p>
        </p:txBody>
      </p:sp>
      <p:sp>
        <p:nvSpPr>
          <p:cNvPr id="258" name="Text Box 662">
            <a:extLst>
              <a:ext uri="{FF2B5EF4-FFF2-40B4-BE49-F238E27FC236}">
                <a16:creationId xmlns:a16="http://schemas.microsoft.com/office/drawing/2014/main" id="{9A495966-1F0C-4739-A976-635ECB919CE4}"/>
              </a:ext>
            </a:extLst>
          </p:cNvPr>
          <p:cNvSpPr txBox="1">
            <a:spLocks noChangeArrowheads="1"/>
          </p:cNvSpPr>
          <p:nvPr/>
        </p:nvSpPr>
        <p:spPr bwMode="auto">
          <a:xfrm>
            <a:off x="6952337" y="3294255"/>
            <a:ext cx="717406" cy="265601"/>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en-US" altLang="zh-CN" sz="1200" dirty="0">
                <a:solidFill>
                  <a:srgbClr val="080808"/>
                </a:solidFill>
                <a:latin typeface="微软雅黑" panose="020B0503020204020204" pitchFamily="34" charset="-122"/>
                <a:ea typeface="微软雅黑" panose="020B0503020204020204" pitchFamily="34" charset="-122"/>
              </a:rPr>
              <a:t>Server1</a:t>
            </a:r>
          </a:p>
        </p:txBody>
      </p:sp>
      <p:sp>
        <p:nvSpPr>
          <p:cNvPr id="259" name="Text Box 662">
            <a:extLst>
              <a:ext uri="{FF2B5EF4-FFF2-40B4-BE49-F238E27FC236}">
                <a16:creationId xmlns:a16="http://schemas.microsoft.com/office/drawing/2014/main" id="{97A73BD0-2944-47AC-AC42-4028AA1C2080}"/>
              </a:ext>
            </a:extLst>
          </p:cNvPr>
          <p:cNvSpPr txBox="1">
            <a:spLocks noChangeArrowheads="1"/>
          </p:cNvSpPr>
          <p:nvPr/>
        </p:nvSpPr>
        <p:spPr bwMode="auto">
          <a:xfrm>
            <a:off x="7788644" y="3294255"/>
            <a:ext cx="717406" cy="265601"/>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en-US" altLang="zh-CN" sz="1200" dirty="0">
                <a:solidFill>
                  <a:srgbClr val="080808"/>
                </a:solidFill>
                <a:latin typeface="微软雅黑" panose="020B0503020204020204" pitchFamily="34" charset="-122"/>
                <a:ea typeface="微软雅黑" panose="020B0503020204020204" pitchFamily="34" charset="-122"/>
              </a:rPr>
              <a:t>Server2</a:t>
            </a:r>
          </a:p>
        </p:txBody>
      </p:sp>
      <p:sp>
        <p:nvSpPr>
          <p:cNvPr id="260" name="Text Box 662">
            <a:extLst>
              <a:ext uri="{FF2B5EF4-FFF2-40B4-BE49-F238E27FC236}">
                <a16:creationId xmlns:a16="http://schemas.microsoft.com/office/drawing/2014/main" id="{9BEE4CD9-D9EB-4057-8CB3-0CF88DDABF02}"/>
              </a:ext>
            </a:extLst>
          </p:cNvPr>
          <p:cNvSpPr txBox="1">
            <a:spLocks noChangeArrowheads="1"/>
          </p:cNvSpPr>
          <p:nvPr/>
        </p:nvSpPr>
        <p:spPr bwMode="auto">
          <a:xfrm>
            <a:off x="8611824" y="3294255"/>
            <a:ext cx="717406" cy="265601"/>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en-US" altLang="zh-CN" sz="1200" dirty="0">
                <a:solidFill>
                  <a:srgbClr val="080808"/>
                </a:solidFill>
                <a:latin typeface="微软雅黑" panose="020B0503020204020204" pitchFamily="34" charset="-122"/>
                <a:ea typeface="微软雅黑" panose="020B0503020204020204" pitchFamily="34" charset="-122"/>
              </a:rPr>
              <a:t>Server3</a:t>
            </a:r>
          </a:p>
        </p:txBody>
      </p:sp>
      <p:sp>
        <p:nvSpPr>
          <p:cNvPr id="261" name="Text Box 662">
            <a:extLst>
              <a:ext uri="{FF2B5EF4-FFF2-40B4-BE49-F238E27FC236}">
                <a16:creationId xmlns:a16="http://schemas.microsoft.com/office/drawing/2014/main" id="{55A2AEF8-3B77-4AE9-AAD4-48500F12CC8F}"/>
              </a:ext>
            </a:extLst>
          </p:cNvPr>
          <p:cNvSpPr txBox="1">
            <a:spLocks noChangeArrowheads="1"/>
          </p:cNvSpPr>
          <p:nvPr/>
        </p:nvSpPr>
        <p:spPr bwMode="auto">
          <a:xfrm>
            <a:off x="10294930" y="3294255"/>
            <a:ext cx="824808" cy="265601"/>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en-US" altLang="zh-CN" sz="1200" dirty="0">
                <a:solidFill>
                  <a:srgbClr val="080808"/>
                </a:solidFill>
                <a:latin typeface="微软雅黑" panose="020B0503020204020204" pitchFamily="34" charset="-122"/>
                <a:ea typeface="微软雅黑" panose="020B0503020204020204" pitchFamily="34" charset="-122"/>
              </a:rPr>
              <a:t>Server(n)</a:t>
            </a:r>
          </a:p>
        </p:txBody>
      </p:sp>
      <p:sp>
        <p:nvSpPr>
          <p:cNvPr id="262" name="Text Box 557">
            <a:extLst>
              <a:ext uri="{FF2B5EF4-FFF2-40B4-BE49-F238E27FC236}">
                <a16:creationId xmlns:a16="http://schemas.microsoft.com/office/drawing/2014/main" id="{8A1CE29E-F8FB-4384-9865-3A671091968B}"/>
              </a:ext>
            </a:extLst>
          </p:cNvPr>
          <p:cNvSpPr txBox="1">
            <a:spLocks noChangeArrowheads="1"/>
          </p:cNvSpPr>
          <p:nvPr/>
        </p:nvSpPr>
        <p:spPr bwMode="auto">
          <a:xfrm>
            <a:off x="11170490" y="3923392"/>
            <a:ext cx="682846" cy="327156"/>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en-US" altLang="zh-CN" sz="1600" dirty="0">
                <a:solidFill>
                  <a:srgbClr val="080808"/>
                </a:solidFill>
                <a:latin typeface="微软雅黑" panose="020B0503020204020204" pitchFamily="34" charset="-122"/>
                <a:ea typeface="微软雅黑" panose="020B0503020204020204" pitchFamily="34" charset="-122"/>
              </a:rPr>
              <a:t>IP/FC</a:t>
            </a:r>
            <a:endParaRPr lang="zh-CN" altLang="en-US" sz="1600" dirty="0">
              <a:solidFill>
                <a:srgbClr val="080808"/>
              </a:solidFill>
              <a:latin typeface="微软雅黑" panose="020B0503020204020204" pitchFamily="34" charset="-122"/>
              <a:ea typeface="微软雅黑" panose="020B0503020204020204" pitchFamily="34" charset="-122"/>
            </a:endParaRPr>
          </a:p>
        </p:txBody>
      </p:sp>
      <p:sp>
        <p:nvSpPr>
          <p:cNvPr id="263" name="Text Box 557">
            <a:extLst>
              <a:ext uri="{FF2B5EF4-FFF2-40B4-BE49-F238E27FC236}">
                <a16:creationId xmlns:a16="http://schemas.microsoft.com/office/drawing/2014/main" id="{13F0FA44-EC11-4649-BED7-63D48161DE28}"/>
              </a:ext>
            </a:extLst>
          </p:cNvPr>
          <p:cNvSpPr txBox="1">
            <a:spLocks noChangeArrowheads="1"/>
          </p:cNvSpPr>
          <p:nvPr/>
        </p:nvSpPr>
        <p:spPr bwMode="auto">
          <a:xfrm>
            <a:off x="11229584" y="2981449"/>
            <a:ext cx="572238" cy="327156"/>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zh-CN" altLang="en-US" sz="1600" dirty="0">
                <a:solidFill>
                  <a:srgbClr val="080808"/>
                </a:solidFill>
                <a:latin typeface="微软雅黑" panose="020B0503020204020204" pitchFamily="34" charset="-122"/>
                <a:ea typeface="微软雅黑" panose="020B0503020204020204" pitchFamily="34" charset="-122"/>
              </a:rPr>
              <a:t>集群</a:t>
            </a:r>
          </a:p>
        </p:txBody>
      </p:sp>
      <p:sp>
        <p:nvSpPr>
          <p:cNvPr id="264" name="Text Box 557">
            <a:extLst>
              <a:ext uri="{FF2B5EF4-FFF2-40B4-BE49-F238E27FC236}">
                <a16:creationId xmlns:a16="http://schemas.microsoft.com/office/drawing/2014/main" id="{4FAD5B39-E5F6-4C8E-B98E-59E62C946A82}"/>
              </a:ext>
            </a:extLst>
          </p:cNvPr>
          <p:cNvSpPr txBox="1">
            <a:spLocks noChangeArrowheads="1"/>
          </p:cNvSpPr>
          <p:nvPr/>
        </p:nvSpPr>
        <p:spPr bwMode="auto">
          <a:xfrm>
            <a:off x="11035704" y="4811509"/>
            <a:ext cx="982607" cy="327156"/>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zh-CN" altLang="en-US" sz="1600" dirty="0">
                <a:solidFill>
                  <a:srgbClr val="080808"/>
                </a:solidFill>
                <a:latin typeface="微软雅黑" panose="020B0503020204020204" pitchFamily="34" charset="-122"/>
                <a:ea typeface="微软雅黑" panose="020B0503020204020204" pitchFamily="34" charset="-122"/>
              </a:rPr>
              <a:t>外部存储</a:t>
            </a:r>
          </a:p>
        </p:txBody>
      </p:sp>
      <p:sp>
        <p:nvSpPr>
          <p:cNvPr id="265" name="Text Box 557">
            <a:extLst>
              <a:ext uri="{FF2B5EF4-FFF2-40B4-BE49-F238E27FC236}">
                <a16:creationId xmlns:a16="http://schemas.microsoft.com/office/drawing/2014/main" id="{1CC785E9-0097-49CF-9858-CA7EE5E660A2}"/>
              </a:ext>
            </a:extLst>
          </p:cNvPr>
          <p:cNvSpPr txBox="1">
            <a:spLocks noChangeArrowheads="1"/>
          </p:cNvSpPr>
          <p:nvPr/>
        </p:nvSpPr>
        <p:spPr bwMode="auto">
          <a:xfrm>
            <a:off x="6715369" y="1765690"/>
            <a:ext cx="3778244" cy="327156"/>
          </a:xfrm>
          <a:prstGeom prst="rect">
            <a:avLst/>
          </a:prstGeom>
          <a:noFill/>
          <a:ln w="9525" algn="ctr">
            <a:noFill/>
            <a:miter lim="800000"/>
          </a:ln>
        </p:spPr>
        <p:txBody>
          <a:bodyPr wrap="none" lIns="80152" tIns="40076" rIns="80152" bIns="40076">
            <a:spAutoFit/>
          </a:bodyPr>
          <a:lstStyle/>
          <a:p>
            <a:pPr marL="300355" indent="-300355" defTabSz="801370" eaLnBrk="0" fontAlgn="base" hangingPunct="0">
              <a:spcBef>
                <a:spcPct val="0"/>
              </a:spcBef>
              <a:spcAft>
                <a:spcPct val="0"/>
              </a:spcAft>
              <a:buFont typeface="Wingdings" pitchFamily="2" charset="2"/>
              <a:buNone/>
            </a:pPr>
            <a:r>
              <a:rPr lang="zh-CN" altLang="en-US" sz="1600" dirty="0">
                <a:solidFill>
                  <a:srgbClr val="080808"/>
                </a:solidFill>
                <a:latin typeface="微软雅黑" panose="020B0503020204020204" pitchFamily="34" charset="-122"/>
                <a:ea typeface="微软雅黑" panose="020B0503020204020204" pitchFamily="34" charset="-122"/>
              </a:rPr>
              <a:t>集群系统、分布式计算、应用系统、</a:t>
            </a:r>
            <a:r>
              <a:rPr lang="en-US" altLang="zh-CN" sz="1600" dirty="0">
                <a:solidFill>
                  <a:srgbClr val="080808"/>
                </a:solidFill>
                <a:latin typeface="微软雅黑" panose="020B0503020204020204" pitchFamily="34" charset="-122"/>
                <a:ea typeface="微软雅黑" panose="020B0503020204020204" pitchFamily="34" charset="-122"/>
              </a:rPr>
              <a:t>……</a:t>
            </a:r>
            <a:endParaRPr lang="zh-CN" altLang="en-US" sz="1600" dirty="0">
              <a:solidFill>
                <a:srgbClr val="080808"/>
              </a:solidFill>
              <a:latin typeface="微软雅黑" panose="020B0503020204020204" pitchFamily="34" charset="-122"/>
              <a:ea typeface="微软雅黑" panose="020B0503020204020204" pitchFamily="34" charset="-122"/>
            </a:endParaRPr>
          </a:p>
        </p:txBody>
      </p:sp>
      <p:sp>
        <p:nvSpPr>
          <p:cNvPr id="266" name="下箭头 258">
            <a:extLst>
              <a:ext uri="{FF2B5EF4-FFF2-40B4-BE49-F238E27FC236}">
                <a16:creationId xmlns:a16="http://schemas.microsoft.com/office/drawing/2014/main" id="{9240516B-5E13-4D10-9514-07D3BA01443E}"/>
              </a:ext>
            </a:extLst>
          </p:cNvPr>
          <p:cNvSpPr/>
          <p:nvPr/>
        </p:nvSpPr>
        <p:spPr>
          <a:xfrm>
            <a:off x="7022158" y="2248544"/>
            <a:ext cx="164933" cy="478498"/>
          </a:xfrm>
          <a:prstGeom prst="downArrow">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67" name="下箭头 259">
            <a:extLst>
              <a:ext uri="{FF2B5EF4-FFF2-40B4-BE49-F238E27FC236}">
                <a16:creationId xmlns:a16="http://schemas.microsoft.com/office/drawing/2014/main" id="{3BD641DB-2B76-4917-87EC-70E57AC38845}"/>
              </a:ext>
            </a:extLst>
          </p:cNvPr>
          <p:cNvSpPr/>
          <p:nvPr/>
        </p:nvSpPr>
        <p:spPr>
          <a:xfrm>
            <a:off x="7718695" y="2248544"/>
            <a:ext cx="164933" cy="478498"/>
          </a:xfrm>
          <a:prstGeom prst="downArrow">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68" name="下箭头 260">
            <a:extLst>
              <a:ext uri="{FF2B5EF4-FFF2-40B4-BE49-F238E27FC236}">
                <a16:creationId xmlns:a16="http://schemas.microsoft.com/office/drawing/2014/main" id="{1C7E566D-8FC7-4329-B3DC-A8690ED90AB6}"/>
              </a:ext>
            </a:extLst>
          </p:cNvPr>
          <p:cNvSpPr/>
          <p:nvPr/>
        </p:nvSpPr>
        <p:spPr>
          <a:xfrm>
            <a:off x="8541874" y="2248544"/>
            <a:ext cx="164933" cy="478498"/>
          </a:xfrm>
          <a:prstGeom prst="downArrow">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69" name="下箭头 261">
            <a:extLst>
              <a:ext uri="{FF2B5EF4-FFF2-40B4-BE49-F238E27FC236}">
                <a16:creationId xmlns:a16="http://schemas.microsoft.com/office/drawing/2014/main" id="{79192DB0-B6ED-4CA2-89F3-84BC270DE37F}"/>
              </a:ext>
            </a:extLst>
          </p:cNvPr>
          <p:cNvSpPr/>
          <p:nvPr/>
        </p:nvSpPr>
        <p:spPr>
          <a:xfrm>
            <a:off x="10124912" y="2248544"/>
            <a:ext cx="164933" cy="478498"/>
          </a:xfrm>
          <a:prstGeom prst="downArrow">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10" name="组合 109">
            <a:extLst>
              <a:ext uri="{FF2B5EF4-FFF2-40B4-BE49-F238E27FC236}">
                <a16:creationId xmlns:a16="http://schemas.microsoft.com/office/drawing/2014/main" id="{3149DF47-C873-45E0-8B0A-94130D91DA3D}"/>
              </a:ext>
            </a:extLst>
          </p:cNvPr>
          <p:cNvGrpSpPr/>
          <p:nvPr/>
        </p:nvGrpSpPr>
        <p:grpSpPr>
          <a:xfrm>
            <a:off x="431459" y="1343435"/>
            <a:ext cx="3986982" cy="4032836"/>
            <a:chOff x="1947067" y="1346840"/>
            <a:chExt cx="7420771" cy="4411940"/>
          </a:xfrm>
        </p:grpSpPr>
        <p:sp>
          <p:nvSpPr>
            <p:cNvPr id="111" name="圆角矩形 4">
              <a:extLst>
                <a:ext uri="{FF2B5EF4-FFF2-40B4-BE49-F238E27FC236}">
                  <a16:creationId xmlns:a16="http://schemas.microsoft.com/office/drawing/2014/main" id="{E7CB0E99-7B7C-4B6C-9E7B-672D92B362B0}"/>
                </a:ext>
              </a:extLst>
            </p:cNvPr>
            <p:cNvSpPr/>
            <p:nvPr/>
          </p:nvSpPr>
          <p:spPr>
            <a:xfrm>
              <a:off x="5154935" y="4966692"/>
              <a:ext cx="4212903" cy="792088"/>
            </a:xfrm>
            <a:prstGeom prst="roundRect">
              <a:avLst/>
            </a:prstGeom>
            <a:solidFill>
              <a:srgbClr val="FFFFFF">
                <a:lumMod val="95000"/>
              </a:srgbClr>
            </a:solidFill>
            <a:ln w="6350" cap="flat" cmpd="sng" algn="ctr">
              <a:solidFill>
                <a:srgbClr val="080808">
                  <a:lumMod val="50000"/>
                  <a:lumOff val="50000"/>
                </a:srgbClr>
              </a:solidFill>
              <a:prstDash val="dash"/>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2" name="圆角矩形 6">
              <a:extLst>
                <a:ext uri="{FF2B5EF4-FFF2-40B4-BE49-F238E27FC236}">
                  <a16:creationId xmlns:a16="http://schemas.microsoft.com/office/drawing/2014/main" id="{A816E864-7234-4A62-9A4B-961A44D2B8CA}"/>
                </a:ext>
              </a:extLst>
            </p:cNvPr>
            <p:cNvSpPr/>
            <p:nvPr/>
          </p:nvSpPr>
          <p:spPr>
            <a:xfrm>
              <a:off x="5154935" y="4030588"/>
              <a:ext cx="4212903" cy="792088"/>
            </a:xfrm>
            <a:prstGeom prst="roundRect">
              <a:avLst/>
            </a:prstGeom>
            <a:solidFill>
              <a:srgbClr val="FFFFFF">
                <a:lumMod val="95000"/>
              </a:srgbClr>
            </a:solidFill>
            <a:ln w="6350" cap="flat" cmpd="sng" algn="ctr">
              <a:solidFill>
                <a:srgbClr val="080808">
                  <a:lumMod val="50000"/>
                  <a:lumOff val="50000"/>
                </a:srgbClr>
              </a:solidFill>
              <a:prstDash val="dash"/>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3" name="圆角矩形 7">
              <a:extLst>
                <a:ext uri="{FF2B5EF4-FFF2-40B4-BE49-F238E27FC236}">
                  <a16:creationId xmlns:a16="http://schemas.microsoft.com/office/drawing/2014/main" id="{FC32E33F-6621-4121-A42F-C0BD59782C5C}"/>
                </a:ext>
              </a:extLst>
            </p:cNvPr>
            <p:cNvSpPr/>
            <p:nvPr/>
          </p:nvSpPr>
          <p:spPr>
            <a:xfrm>
              <a:off x="5154935" y="3022477"/>
              <a:ext cx="4212903" cy="792088"/>
            </a:xfrm>
            <a:prstGeom prst="roundRect">
              <a:avLst/>
            </a:prstGeom>
            <a:solidFill>
              <a:srgbClr val="FFFFFF">
                <a:lumMod val="95000"/>
              </a:srgbClr>
            </a:solidFill>
            <a:ln w="6350" cap="flat" cmpd="sng" algn="ctr">
              <a:solidFill>
                <a:srgbClr val="080808">
                  <a:lumMod val="50000"/>
                  <a:lumOff val="50000"/>
                </a:srgbClr>
              </a:solidFill>
              <a:prstDash val="dash"/>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4" name="圆角矩形 8">
              <a:extLst>
                <a:ext uri="{FF2B5EF4-FFF2-40B4-BE49-F238E27FC236}">
                  <a16:creationId xmlns:a16="http://schemas.microsoft.com/office/drawing/2014/main" id="{E48289F6-747D-4E53-BEA9-024AB212C8B3}"/>
                </a:ext>
              </a:extLst>
            </p:cNvPr>
            <p:cNvSpPr/>
            <p:nvPr/>
          </p:nvSpPr>
          <p:spPr>
            <a:xfrm>
              <a:off x="5154935" y="1346840"/>
              <a:ext cx="4212903" cy="1370238"/>
            </a:xfrm>
            <a:prstGeom prst="roundRect">
              <a:avLst/>
            </a:prstGeom>
            <a:solidFill>
              <a:srgbClr val="FFFFFF">
                <a:lumMod val="95000"/>
              </a:srgbClr>
            </a:solidFill>
            <a:ln w="6350" cap="flat" cmpd="sng" algn="ctr">
              <a:solidFill>
                <a:srgbClr val="080808">
                  <a:lumMod val="50000"/>
                  <a:lumOff val="50000"/>
                </a:srgbClr>
              </a:solidFill>
              <a:prstDash val="dash"/>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5" name="矩形 114">
              <a:extLst>
                <a:ext uri="{FF2B5EF4-FFF2-40B4-BE49-F238E27FC236}">
                  <a16:creationId xmlns:a16="http://schemas.microsoft.com/office/drawing/2014/main" id="{079BD3E8-D84B-4F62-A45D-2B70036F9A62}"/>
                </a:ext>
              </a:extLst>
            </p:cNvPr>
            <p:cNvSpPr/>
            <p:nvPr/>
          </p:nvSpPr>
          <p:spPr>
            <a:xfrm>
              <a:off x="1947067" y="2120392"/>
              <a:ext cx="612068" cy="2124916"/>
            </a:xfrm>
            <a:prstGeom prst="rect">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计算机系统</a:t>
              </a:r>
            </a:p>
          </p:txBody>
        </p:sp>
        <p:sp>
          <p:nvSpPr>
            <p:cNvPr id="116" name="矩形 115">
              <a:extLst>
                <a:ext uri="{FF2B5EF4-FFF2-40B4-BE49-F238E27FC236}">
                  <a16:creationId xmlns:a16="http://schemas.microsoft.com/office/drawing/2014/main" id="{3E024EA0-F52F-4DAF-9782-CE20B0FDC795}"/>
                </a:ext>
              </a:extLst>
            </p:cNvPr>
            <p:cNvSpPr/>
            <p:nvPr/>
          </p:nvSpPr>
          <p:spPr>
            <a:xfrm>
              <a:off x="3318731" y="4084846"/>
              <a:ext cx="1296144" cy="684076"/>
            </a:xfrm>
            <a:prstGeom prst="rect">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硬件</a:t>
              </a:r>
            </a:p>
          </p:txBody>
        </p:sp>
        <p:sp>
          <p:nvSpPr>
            <p:cNvPr id="117" name="矩形 116">
              <a:extLst>
                <a:ext uri="{FF2B5EF4-FFF2-40B4-BE49-F238E27FC236}">
                  <a16:creationId xmlns:a16="http://schemas.microsoft.com/office/drawing/2014/main" id="{16C04CB4-CB5C-4A01-8A62-E494C44250C9}"/>
                </a:ext>
              </a:extLst>
            </p:cNvPr>
            <p:cNvSpPr/>
            <p:nvPr/>
          </p:nvSpPr>
          <p:spPr>
            <a:xfrm>
              <a:off x="3318731" y="1759672"/>
              <a:ext cx="1296144" cy="684076"/>
            </a:xfrm>
            <a:prstGeom prst="rect">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软件</a:t>
              </a:r>
            </a:p>
          </p:txBody>
        </p:sp>
        <p:sp>
          <p:nvSpPr>
            <p:cNvPr id="118" name="矩形 117">
              <a:extLst>
                <a:ext uri="{FF2B5EF4-FFF2-40B4-BE49-F238E27FC236}">
                  <a16:creationId xmlns:a16="http://schemas.microsoft.com/office/drawing/2014/main" id="{6B6622A0-F103-4534-8929-5B82BC14970A}"/>
                </a:ext>
              </a:extLst>
            </p:cNvPr>
            <p:cNvSpPr/>
            <p:nvPr/>
          </p:nvSpPr>
          <p:spPr>
            <a:xfrm>
              <a:off x="5334956" y="3219505"/>
              <a:ext cx="1656583" cy="468000"/>
            </a:xfrm>
            <a:prstGeom prst="rect">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CPU</a:t>
              </a:r>
              <a:endParaRPr kumimoji="0" lang="zh-CN" altLang="en-US" sz="12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AB832188-8F9E-4C41-A57D-AC66E2FB6852}"/>
                </a:ext>
              </a:extLst>
            </p:cNvPr>
            <p:cNvSpPr/>
            <p:nvPr/>
          </p:nvSpPr>
          <p:spPr>
            <a:xfrm>
              <a:off x="5334956" y="5180731"/>
              <a:ext cx="1656583" cy="468000"/>
            </a:xfrm>
            <a:prstGeom prst="rect">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内存</a:t>
              </a:r>
              <a:r>
                <a:rPr kumimoji="0" lang="en-US" altLang="zh-CN" sz="12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a:t>
              </a:r>
              <a:r>
                <a:rPr kumimoji="0" lang="zh-CN" altLang="en-US" sz="12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硬盘</a:t>
              </a:r>
            </a:p>
          </p:txBody>
        </p:sp>
        <p:sp>
          <p:nvSpPr>
            <p:cNvPr id="120" name="矩形 119">
              <a:extLst>
                <a:ext uri="{FF2B5EF4-FFF2-40B4-BE49-F238E27FC236}">
                  <a16:creationId xmlns:a16="http://schemas.microsoft.com/office/drawing/2014/main" id="{D17D92A4-8847-4113-89BD-6F734DA4031E}"/>
                </a:ext>
              </a:extLst>
            </p:cNvPr>
            <p:cNvSpPr/>
            <p:nvPr/>
          </p:nvSpPr>
          <p:spPr>
            <a:xfrm>
              <a:off x="5334956" y="4200118"/>
              <a:ext cx="1656583" cy="468000"/>
            </a:xfrm>
            <a:prstGeom prst="rect">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输入</a:t>
              </a:r>
              <a:r>
                <a:rPr kumimoji="0" lang="en-US" altLang="zh-CN" sz="12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a:t>
              </a:r>
              <a:r>
                <a:rPr kumimoji="0" lang="zh-CN" altLang="en-US" sz="12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输出</a:t>
              </a:r>
            </a:p>
          </p:txBody>
        </p:sp>
        <p:sp>
          <p:nvSpPr>
            <p:cNvPr id="121" name="矩形 120">
              <a:extLst>
                <a:ext uri="{FF2B5EF4-FFF2-40B4-BE49-F238E27FC236}">
                  <a16:creationId xmlns:a16="http://schemas.microsoft.com/office/drawing/2014/main" id="{2074B675-28DB-4C8D-BACF-4CE2194D54C7}"/>
                </a:ext>
              </a:extLst>
            </p:cNvPr>
            <p:cNvSpPr/>
            <p:nvPr/>
          </p:nvSpPr>
          <p:spPr>
            <a:xfrm>
              <a:off x="5334956" y="2121427"/>
              <a:ext cx="1656583" cy="468000"/>
            </a:xfrm>
            <a:prstGeom prst="rect">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系统软件</a:t>
              </a:r>
            </a:p>
          </p:txBody>
        </p:sp>
        <p:sp>
          <p:nvSpPr>
            <p:cNvPr id="122" name="矩形 121">
              <a:extLst>
                <a:ext uri="{FF2B5EF4-FFF2-40B4-BE49-F238E27FC236}">
                  <a16:creationId xmlns:a16="http://schemas.microsoft.com/office/drawing/2014/main" id="{40F62F1E-17B5-4FF9-8B5B-63C4615F72E0}"/>
                </a:ext>
              </a:extLst>
            </p:cNvPr>
            <p:cNvSpPr/>
            <p:nvPr/>
          </p:nvSpPr>
          <p:spPr>
            <a:xfrm>
              <a:off x="5334956" y="1476968"/>
              <a:ext cx="1656583" cy="468000"/>
            </a:xfrm>
            <a:prstGeom prst="rect">
              <a:avLst/>
            </a:prstGeom>
            <a:solidFill>
              <a:srgbClr val="FFFFFF"/>
            </a:solidFill>
            <a:ln w="57150" cap="flat" cmpd="sng" algn="ctr">
              <a:solidFill>
                <a:srgbClr val="080808">
                  <a:lumMod val="50000"/>
                  <a:lumOff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i="0" u="none" strike="noStrike" kern="0" cap="none" spc="0" normalizeH="0" baseline="0" noProof="0" dirty="0">
                  <a:ln>
                    <a:noFill/>
                  </a:ln>
                  <a:solidFill>
                    <a:srgbClr val="080808"/>
                  </a:solidFill>
                  <a:effectLst/>
                  <a:uLnTx/>
                  <a:uFillTx/>
                  <a:latin typeface="微软雅黑" panose="020B0503020204020204" pitchFamily="34" charset="-122"/>
                  <a:ea typeface="微软雅黑" panose="020B0503020204020204" pitchFamily="34" charset="-122"/>
                </a:rPr>
                <a:t>应用软件</a:t>
              </a:r>
            </a:p>
          </p:txBody>
        </p:sp>
        <p:cxnSp>
          <p:nvCxnSpPr>
            <p:cNvPr id="123" name="直接连接符 122">
              <a:extLst>
                <a:ext uri="{FF2B5EF4-FFF2-40B4-BE49-F238E27FC236}">
                  <a16:creationId xmlns:a16="http://schemas.microsoft.com/office/drawing/2014/main" id="{4D7BF734-3FA6-468A-9F0D-6AE563B64AC5}"/>
                </a:ext>
              </a:extLst>
            </p:cNvPr>
            <p:cNvCxnSpPr/>
            <p:nvPr/>
          </p:nvCxnSpPr>
          <p:spPr bwMode="auto">
            <a:xfrm>
              <a:off x="2577887" y="3165188"/>
              <a:ext cx="360040" cy="0"/>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cxnSp>
          <p:nvCxnSpPr>
            <p:cNvPr id="124" name="直接连接符 123">
              <a:extLst>
                <a:ext uri="{FF2B5EF4-FFF2-40B4-BE49-F238E27FC236}">
                  <a16:creationId xmlns:a16="http://schemas.microsoft.com/office/drawing/2014/main" id="{2CE1EF4B-7333-4747-99E3-23C30D7D5A92}"/>
                </a:ext>
              </a:extLst>
            </p:cNvPr>
            <p:cNvCxnSpPr/>
            <p:nvPr/>
          </p:nvCxnSpPr>
          <p:spPr bwMode="auto">
            <a:xfrm>
              <a:off x="2958691" y="2048384"/>
              <a:ext cx="2865" cy="2274878"/>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cxnSp>
          <p:nvCxnSpPr>
            <p:cNvPr id="125" name="直接连接符 124">
              <a:extLst>
                <a:ext uri="{FF2B5EF4-FFF2-40B4-BE49-F238E27FC236}">
                  <a16:creationId xmlns:a16="http://schemas.microsoft.com/office/drawing/2014/main" id="{E88A4F9D-6AE3-4D59-B505-8BC4114ECABB}"/>
                </a:ext>
              </a:extLst>
            </p:cNvPr>
            <p:cNvCxnSpPr/>
            <p:nvPr/>
          </p:nvCxnSpPr>
          <p:spPr bwMode="auto">
            <a:xfrm>
              <a:off x="2958691" y="2084388"/>
              <a:ext cx="360040" cy="0"/>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cxnSp>
          <p:nvCxnSpPr>
            <p:cNvPr id="126" name="直接连接符 125">
              <a:extLst>
                <a:ext uri="{FF2B5EF4-FFF2-40B4-BE49-F238E27FC236}">
                  <a16:creationId xmlns:a16="http://schemas.microsoft.com/office/drawing/2014/main" id="{1463E811-AD9F-4394-902C-C3A1A5BBD6F9}"/>
                </a:ext>
              </a:extLst>
            </p:cNvPr>
            <p:cNvCxnSpPr/>
            <p:nvPr/>
          </p:nvCxnSpPr>
          <p:spPr bwMode="auto">
            <a:xfrm>
              <a:off x="4902907" y="3452540"/>
              <a:ext cx="0" cy="2016547"/>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cxnSp>
          <p:nvCxnSpPr>
            <p:cNvPr id="127" name="直接连接符 126">
              <a:extLst>
                <a:ext uri="{FF2B5EF4-FFF2-40B4-BE49-F238E27FC236}">
                  <a16:creationId xmlns:a16="http://schemas.microsoft.com/office/drawing/2014/main" id="{29EBC2A5-B06F-4551-9259-4C613A99747D}"/>
                </a:ext>
              </a:extLst>
            </p:cNvPr>
            <p:cNvCxnSpPr/>
            <p:nvPr/>
          </p:nvCxnSpPr>
          <p:spPr bwMode="auto">
            <a:xfrm>
              <a:off x="4902907" y="3488544"/>
              <a:ext cx="468052" cy="0"/>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cxnSp>
          <p:nvCxnSpPr>
            <p:cNvPr id="128" name="直接连接符 127">
              <a:extLst>
                <a:ext uri="{FF2B5EF4-FFF2-40B4-BE49-F238E27FC236}">
                  <a16:creationId xmlns:a16="http://schemas.microsoft.com/office/drawing/2014/main" id="{20EB7279-C14D-4289-B166-E83B2FBC4FEB}"/>
                </a:ext>
              </a:extLst>
            </p:cNvPr>
            <p:cNvCxnSpPr/>
            <p:nvPr/>
          </p:nvCxnSpPr>
          <p:spPr bwMode="auto">
            <a:xfrm>
              <a:off x="4587497" y="4460652"/>
              <a:ext cx="756084" cy="0"/>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cxnSp>
          <p:nvCxnSpPr>
            <p:cNvPr id="129" name="直接连接符 128">
              <a:extLst>
                <a:ext uri="{FF2B5EF4-FFF2-40B4-BE49-F238E27FC236}">
                  <a16:creationId xmlns:a16="http://schemas.microsoft.com/office/drawing/2014/main" id="{A6155383-0D19-4CA4-841C-74CFFEE39094}"/>
                </a:ext>
              </a:extLst>
            </p:cNvPr>
            <p:cNvCxnSpPr/>
            <p:nvPr/>
          </p:nvCxnSpPr>
          <p:spPr bwMode="auto">
            <a:xfrm>
              <a:off x="4902907" y="5437232"/>
              <a:ext cx="432048" cy="0"/>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sp>
          <p:nvSpPr>
            <p:cNvPr id="130" name="TextBox 49">
              <a:extLst>
                <a:ext uri="{FF2B5EF4-FFF2-40B4-BE49-F238E27FC236}">
                  <a16:creationId xmlns:a16="http://schemas.microsoft.com/office/drawing/2014/main" id="{9743ADBD-06CF-45F5-98F5-8888ABE1EAC1}"/>
                </a:ext>
              </a:extLst>
            </p:cNvPr>
            <p:cNvSpPr txBox="1"/>
            <p:nvPr/>
          </p:nvSpPr>
          <p:spPr>
            <a:xfrm>
              <a:off x="7404040" y="3159446"/>
              <a:ext cx="1726064" cy="460604"/>
            </a:xfrm>
            <a:prstGeom prst="rect">
              <a:avLst/>
            </a:prstGeom>
            <a:noFill/>
          </p:spPr>
          <p:txBody>
            <a:bodyPr wrap="square" rtlCol="0">
              <a:spAutoFit/>
            </a:bodyPr>
            <a:lstStyle/>
            <a:p>
              <a:pPr algn="ctr" eaLnBrk="0" fontAlgn="base" hangingPunct="0">
                <a:spcBef>
                  <a:spcPct val="0"/>
                </a:spcBef>
                <a:spcAft>
                  <a:spcPct val="0"/>
                </a:spcAft>
              </a:pPr>
              <a:r>
                <a:rPr lang="zh-CN" altLang="en-US" sz="1400" dirty="0">
                  <a:solidFill>
                    <a:srgbClr val="080808"/>
                  </a:solidFill>
                  <a:latin typeface="微软雅黑" panose="020B0503020204020204" pitchFamily="34" charset="-122"/>
                  <a:ea typeface="微软雅黑" panose="020B0503020204020204" pitchFamily="34" charset="-122"/>
                </a:rPr>
                <a:t>计算资源</a:t>
              </a:r>
            </a:p>
          </p:txBody>
        </p:sp>
        <p:sp>
          <p:nvSpPr>
            <p:cNvPr id="131" name="TextBox 52">
              <a:extLst>
                <a:ext uri="{FF2B5EF4-FFF2-40B4-BE49-F238E27FC236}">
                  <a16:creationId xmlns:a16="http://schemas.microsoft.com/office/drawing/2014/main" id="{55321584-F244-4B03-90B1-C0E499621DF3}"/>
                </a:ext>
              </a:extLst>
            </p:cNvPr>
            <p:cNvSpPr txBox="1"/>
            <p:nvPr/>
          </p:nvSpPr>
          <p:spPr>
            <a:xfrm>
              <a:off x="7404037" y="4195801"/>
              <a:ext cx="1726066" cy="460604"/>
            </a:xfrm>
            <a:prstGeom prst="rect">
              <a:avLst/>
            </a:prstGeom>
            <a:noFill/>
          </p:spPr>
          <p:txBody>
            <a:bodyPr wrap="square" rtlCol="0">
              <a:spAutoFit/>
            </a:bodyPr>
            <a:lstStyle/>
            <a:p>
              <a:pPr algn="ctr" eaLnBrk="0" fontAlgn="base" hangingPunct="0">
                <a:spcBef>
                  <a:spcPct val="0"/>
                </a:spcBef>
                <a:spcAft>
                  <a:spcPct val="0"/>
                </a:spcAft>
              </a:pPr>
              <a:r>
                <a:rPr lang="zh-CN" altLang="en-US" sz="1400" dirty="0">
                  <a:solidFill>
                    <a:srgbClr val="080808"/>
                  </a:solidFill>
                  <a:latin typeface="微软雅黑" panose="020B0503020204020204" pitchFamily="34" charset="-122"/>
                  <a:ea typeface="微软雅黑" panose="020B0503020204020204" pitchFamily="34" charset="-122"/>
                </a:rPr>
                <a:t>内部总线</a:t>
              </a:r>
            </a:p>
          </p:txBody>
        </p:sp>
        <p:sp>
          <p:nvSpPr>
            <p:cNvPr id="132" name="TextBox 53">
              <a:extLst>
                <a:ext uri="{FF2B5EF4-FFF2-40B4-BE49-F238E27FC236}">
                  <a16:creationId xmlns:a16="http://schemas.microsoft.com/office/drawing/2014/main" id="{2FCA159B-3580-4A88-AFB6-F3D884262CBE}"/>
                </a:ext>
              </a:extLst>
            </p:cNvPr>
            <p:cNvSpPr txBox="1"/>
            <p:nvPr/>
          </p:nvSpPr>
          <p:spPr>
            <a:xfrm>
              <a:off x="7400044" y="5123584"/>
              <a:ext cx="1752495" cy="460604"/>
            </a:xfrm>
            <a:prstGeom prst="rect">
              <a:avLst/>
            </a:prstGeom>
            <a:noFill/>
          </p:spPr>
          <p:txBody>
            <a:bodyPr wrap="square" rtlCol="0">
              <a:spAutoFit/>
            </a:bodyPr>
            <a:lstStyle/>
            <a:p>
              <a:pPr algn="ctr" eaLnBrk="0" fontAlgn="base" hangingPunct="0">
                <a:spcBef>
                  <a:spcPct val="0"/>
                </a:spcBef>
                <a:spcAft>
                  <a:spcPct val="0"/>
                </a:spcAft>
              </a:pPr>
              <a:r>
                <a:rPr lang="zh-CN" altLang="en-US" sz="1400" dirty="0">
                  <a:solidFill>
                    <a:srgbClr val="080808"/>
                  </a:solidFill>
                  <a:latin typeface="微软雅黑" panose="020B0503020204020204" pitchFamily="34" charset="-122"/>
                  <a:ea typeface="微软雅黑" panose="020B0503020204020204" pitchFamily="34" charset="-122"/>
                </a:rPr>
                <a:t>存储资源</a:t>
              </a:r>
            </a:p>
          </p:txBody>
        </p:sp>
        <p:sp>
          <p:nvSpPr>
            <p:cNvPr id="133" name="TextBox 54">
              <a:extLst>
                <a:ext uri="{FF2B5EF4-FFF2-40B4-BE49-F238E27FC236}">
                  <a16:creationId xmlns:a16="http://schemas.microsoft.com/office/drawing/2014/main" id="{E4D6B189-3A76-45D0-A0A8-B15FC6DCDB21}"/>
                </a:ext>
              </a:extLst>
            </p:cNvPr>
            <p:cNvSpPr txBox="1"/>
            <p:nvPr/>
          </p:nvSpPr>
          <p:spPr>
            <a:xfrm>
              <a:off x="7266663" y="1801532"/>
              <a:ext cx="1966649" cy="460604"/>
            </a:xfrm>
            <a:prstGeom prst="rect">
              <a:avLst/>
            </a:prstGeom>
            <a:noFill/>
          </p:spPr>
          <p:txBody>
            <a:bodyPr wrap="square" rtlCol="0">
              <a:spAutoFit/>
            </a:bodyPr>
            <a:lstStyle/>
            <a:p>
              <a:pPr algn="ctr" eaLnBrk="0" fontAlgn="base" hangingPunct="0">
                <a:spcBef>
                  <a:spcPct val="0"/>
                </a:spcBef>
                <a:spcAft>
                  <a:spcPct val="0"/>
                </a:spcAft>
              </a:pPr>
              <a:r>
                <a:rPr lang="zh-CN" altLang="en-US" sz="1400" dirty="0">
                  <a:solidFill>
                    <a:srgbClr val="080808"/>
                  </a:solidFill>
                  <a:latin typeface="微软雅黑" panose="020B0503020204020204" pitchFamily="34" charset="-122"/>
                  <a:ea typeface="微软雅黑" panose="020B0503020204020204" pitchFamily="34" charset="-122"/>
                </a:rPr>
                <a:t>软件资源</a:t>
              </a:r>
            </a:p>
          </p:txBody>
        </p:sp>
        <p:cxnSp>
          <p:nvCxnSpPr>
            <p:cNvPr id="134" name="直接连接符 133">
              <a:extLst>
                <a:ext uri="{FF2B5EF4-FFF2-40B4-BE49-F238E27FC236}">
                  <a16:creationId xmlns:a16="http://schemas.microsoft.com/office/drawing/2014/main" id="{5D53D980-69CF-4E24-B096-2DD7ADD8DBC9}"/>
                </a:ext>
              </a:extLst>
            </p:cNvPr>
            <p:cNvCxnSpPr/>
            <p:nvPr/>
          </p:nvCxnSpPr>
          <p:spPr bwMode="auto">
            <a:xfrm>
              <a:off x="2950065" y="4316636"/>
              <a:ext cx="360040" cy="0"/>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cxnSp>
          <p:nvCxnSpPr>
            <p:cNvPr id="135" name="直接连接符 134">
              <a:extLst>
                <a:ext uri="{FF2B5EF4-FFF2-40B4-BE49-F238E27FC236}">
                  <a16:creationId xmlns:a16="http://schemas.microsoft.com/office/drawing/2014/main" id="{453E8C01-F855-47CA-9E12-218CE25F4A1B}"/>
                </a:ext>
              </a:extLst>
            </p:cNvPr>
            <p:cNvCxnSpPr/>
            <p:nvPr/>
          </p:nvCxnSpPr>
          <p:spPr bwMode="auto">
            <a:xfrm>
              <a:off x="4933387" y="1719280"/>
              <a:ext cx="360040" cy="0"/>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cxnSp>
          <p:nvCxnSpPr>
            <p:cNvPr id="136" name="直接连接符 135">
              <a:extLst>
                <a:ext uri="{FF2B5EF4-FFF2-40B4-BE49-F238E27FC236}">
                  <a16:creationId xmlns:a16="http://schemas.microsoft.com/office/drawing/2014/main" id="{532B2B52-5FE8-4629-9389-9D0B1A047684}"/>
                </a:ext>
              </a:extLst>
            </p:cNvPr>
            <p:cNvCxnSpPr/>
            <p:nvPr/>
          </p:nvCxnSpPr>
          <p:spPr bwMode="auto">
            <a:xfrm>
              <a:off x="4918147" y="2377068"/>
              <a:ext cx="360040" cy="0"/>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cxnSp>
          <p:nvCxnSpPr>
            <p:cNvPr id="137" name="直接连接符 136">
              <a:extLst>
                <a:ext uri="{FF2B5EF4-FFF2-40B4-BE49-F238E27FC236}">
                  <a16:creationId xmlns:a16="http://schemas.microsoft.com/office/drawing/2014/main" id="{DAD86AF4-4BC8-4A5B-A3C8-9320433CEDA2}"/>
                </a:ext>
              </a:extLst>
            </p:cNvPr>
            <p:cNvCxnSpPr/>
            <p:nvPr/>
          </p:nvCxnSpPr>
          <p:spPr bwMode="auto">
            <a:xfrm>
              <a:off x="4938911" y="1690328"/>
              <a:ext cx="0" cy="684076"/>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cxnSp>
          <p:nvCxnSpPr>
            <p:cNvPr id="138" name="直接连接符 137">
              <a:extLst>
                <a:ext uri="{FF2B5EF4-FFF2-40B4-BE49-F238E27FC236}">
                  <a16:creationId xmlns:a16="http://schemas.microsoft.com/office/drawing/2014/main" id="{C209F141-102C-4E44-ADE3-17C950C65696}"/>
                </a:ext>
              </a:extLst>
            </p:cNvPr>
            <p:cNvCxnSpPr/>
            <p:nvPr/>
          </p:nvCxnSpPr>
          <p:spPr bwMode="auto">
            <a:xfrm>
              <a:off x="4614875" y="2048384"/>
              <a:ext cx="288032" cy="0"/>
            </a:xfrm>
            <a:prstGeom prst="line">
              <a:avLst/>
            </a:prstGeom>
            <a:solidFill>
              <a:srgbClr val="FFFF99"/>
            </a:solidFill>
            <a:ln w="57150" cap="flat" cmpd="sng" algn="ctr">
              <a:solidFill>
                <a:srgbClr val="FFFFFF">
                  <a:lumMod val="50000"/>
                </a:srgbClr>
              </a:solidFill>
              <a:prstDash val="solid"/>
              <a:round/>
              <a:headEnd type="none" w="med" len="med"/>
              <a:tailEnd type="none" w="med" len="med"/>
            </a:ln>
            <a:effectLst/>
          </p:spPr>
        </p:cxnSp>
      </p:grpSp>
      <p:sp>
        <p:nvSpPr>
          <p:cNvPr id="3" name="箭头: 左右 2">
            <a:extLst>
              <a:ext uri="{FF2B5EF4-FFF2-40B4-BE49-F238E27FC236}">
                <a16:creationId xmlns:a16="http://schemas.microsoft.com/office/drawing/2014/main" id="{A4843F2C-926B-4D94-BD71-360C7A21AFFF}"/>
              </a:ext>
            </a:extLst>
          </p:cNvPr>
          <p:cNvSpPr/>
          <p:nvPr/>
        </p:nvSpPr>
        <p:spPr>
          <a:xfrm>
            <a:off x="4578386" y="1735141"/>
            <a:ext cx="653476" cy="327156"/>
          </a:xfrm>
          <a:prstGeom prst="lef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箭头: 左右 139">
            <a:extLst>
              <a:ext uri="{FF2B5EF4-FFF2-40B4-BE49-F238E27FC236}">
                <a16:creationId xmlns:a16="http://schemas.microsoft.com/office/drawing/2014/main" id="{66F892B0-B1AD-4138-B2BE-191F612A15BA}"/>
              </a:ext>
            </a:extLst>
          </p:cNvPr>
          <p:cNvSpPr/>
          <p:nvPr/>
        </p:nvSpPr>
        <p:spPr>
          <a:xfrm>
            <a:off x="4572381" y="3021682"/>
            <a:ext cx="653476" cy="327156"/>
          </a:xfrm>
          <a:prstGeom prst="lef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箭头: 左右 140">
            <a:extLst>
              <a:ext uri="{FF2B5EF4-FFF2-40B4-BE49-F238E27FC236}">
                <a16:creationId xmlns:a16="http://schemas.microsoft.com/office/drawing/2014/main" id="{935FD72C-4547-417B-B53E-BE16C62BFE27}"/>
              </a:ext>
            </a:extLst>
          </p:cNvPr>
          <p:cNvSpPr/>
          <p:nvPr/>
        </p:nvSpPr>
        <p:spPr>
          <a:xfrm>
            <a:off x="4572381" y="3930451"/>
            <a:ext cx="653476" cy="327156"/>
          </a:xfrm>
          <a:prstGeom prst="lef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箭头: 左右 141">
            <a:extLst>
              <a:ext uri="{FF2B5EF4-FFF2-40B4-BE49-F238E27FC236}">
                <a16:creationId xmlns:a16="http://schemas.microsoft.com/office/drawing/2014/main" id="{5D758B7F-BC14-43E9-85B5-081374A6F0C8}"/>
              </a:ext>
            </a:extLst>
          </p:cNvPr>
          <p:cNvSpPr/>
          <p:nvPr/>
        </p:nvSpPr>
        <p:spPr>
          <a:xfrm>
            <a:off x="4580787" y="4742815"/>
            <a:ext cx="653476" cy="327156"/>
          </a:xfrm>
          <a:prstGeom prst="lef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7D398B3-A7E3-4AFF-BCAB-AB9C666B4B95}"/>
              </a:ext>
            </a:extLst>
          </p:cNvPr>
          <p:cNvSpPr txBox="1"/>
          <p:nvPr/>
        </p:nvSpPr>
        <p:spPr>
          <a:xfrm>
            <a:off x="1681037" y="5883335"/>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计算机系统的构成</a:t>
            </a:r>
          </a:p>
        </p:txBody>
      </p:sp>
      <p:sp>
        <p:nvSpPr>
          <p:cNvPr id="144" name="文本框 143">
            <a:extLst>
              <a:ext uri="{FF2B5EF4-FFF2-40B4-BE49-F238E27FC236}">
                <a16:creationId xmlns:a16="http://schemas.microsoft.com/office/drawing/2014/main" id="{B4A2C30D-14F5-4832-9926-246994FA4839}"/>
              </a:ext>
            </a:extLst>
          </p:cNvPr>
          <p:cNvSpPr txBox="1"/>
          <p:nvPr/>
        </p:nvSpPr>
        <p:spPr>
          <a:xfrm>
            <a:off x="7687334" y="5883335"/>
            <a:ext cx="226215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数据中心系统的构成</a:t>
            </a:r>
          </a:p>
        </p:txBody>
      </p:sp>
    </p:spTree>
    <p:extLst>
      <p:ext uri="{BB962C8B-B14F-4D97-AF65-F5344CB8AC3E}">
        <p14:creationId xmlns:p14="http://schemas.microsoft.com/office/powerpoint/2010/main" val="351806459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数据中心的构成</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18548F7F-E4DC-457B-A93B-CA9CE5A4688A}"/>
              </a:ext>
            </a:extLst>
          </p:cNvPr>
          <p:cNvGrpSpPr/>
          <p:nvPr/>
        </p:nvGrpSpPr>
        <p:grpSpPr>
          <a:xfrm>
            <a:off x="1392722" y="1075407"/>
            <a:ext cx="9534525" cy="5057775"/>
            <a:chOff x="1328737" y="1075407"/>
            <a:chExt cx="9534525" cy="5057775"/>
          </a:xfrm>
        </p:grpSpPr>
        <p:pic>
          <p:nvPicPr>
            <p:cNvPr id="12292" name="Picture 4">
              <a:extLst>
                <a:ext uri="{FF2B5EF4-FFF2-40B4-BE49-F238E27FC236}">
                  <a16:creationId xmlns:a16="http://schemas.microsoft.com/office/drawing/2014/main" id="{77ECE89C-D39A-4C13-836D-3ED455A21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737" y="1075407"/>
              <a:ext cx="9534525" cy="505777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74F7757-0212-4E31-A080-DB619EF1D38D}"/>
                </a:ext>
              </a:extLst>
            </p:cNvPr>
            <p:cNvPicPr>
              <a:picLocks noChangeAspect="1"/>
            </p:cNvPicPr>
            <p:nvPr/>
          </p:nvPicPr>
          <p:blipFill>
            <a:blip r:embed="rId5"/>
            <a:stretch>
              <a:fillRect/>
            </a:stretch>
          </p:blipFill>
          <p:spPr>
            <a:xfrm>
              <a:off x="8489154" y="5539704"/>
              <a:ext cx="1955009" cy="489621"/>
            </a:xfrm>
            <a:prstGeom prst="rect">
              <a:avLst/>
            </a:prstGeom>
          </p:spPr>
        </p:pic>
        <p:pic>
          <p:nvPicPr>
            <p:cNvPr id="7" name="图片 6">
              <a:extLst>
                <a:ext uri="{FF2B5EF4-FFF2-40B4-BE49-F238E27FC236}">
                  <a16:creationId xmlns:a16="http://schemas.microsoft.com/office/drawing/2014/main" id="{EBF78C26-C00F-402C-A9F3-CA047F182704}"/>
                </a:ext>
              </a:extLst>
            </p:cNvPr>
            <p:cNvPicPr>
              <a:picLocks noChangeAspect="1"/>
            </p:cNvPicPr>
            <p:nvPr/>
          </p:nvPicPr>
          <p:blipFill>
            <a:blip r:embed="rId6"/>
            <a:stretch>
              <a:fillRect/>
            </a:stretch>
          </p:blipFill>
          <p:spPr>
            <a:xfrm>
              <a:off x="10465594" y="5813547"/>
              <a:ext cx="354806" cy="257177"/>
            </a:xfrm>
            <a:prstGeom prst="rect">
              <a:avLst/>
            </a:prstGeom>
          </p:spPr>
        </p:pic>
      </p:grpSp>
    </p:spTree>
    <p:extLst>
      <p:ext uri="{BB962C8B-B14F-4D97-AF65-F5344CB8AC3E}">
        <p14:creationId xmlns:p14="http://schemas.microsoft.com/office/powerpoint/2010/main" val="107741110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ED04321-E7EF-4BA5-8BC5-ED8784CB0D6B}"/>
              </a:ext>
            </a:extLst>
          </p:cNvPr>
          <p:cNvSpPr/>
          <p:nvPr/>
        </p:nvSpPr>
        <p:spPr>
          <a:xfrm>
            <a:off x="301659" y="276094"/>
            <a:ext cx="11293441" cy="523220"/>
          </a:xfrm>
          <a:prstGeom prst="rect">
            <a:avLst/>
          </a:prstGeom>
          <a:no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数据中心的构成</a:t>
            </a:r>
          </a:p>
        </p:txBody>
      </p:sp>
      <p:grpSp>
        <p:nvGrpSpPr>
          <p:cNvPr id="2" name="组合 1">
            <a:extLst>
              <a:ext uri="{FF2B5EF4-FFF2-40B4-BE49-F238E27FC236}">
                <a16:creationId xmlns:a16="http://schemas.microsoft.com/office/drawing/2014/main" id="{F17BB5FB-95AB-4BB0-9AE7-77157C25EE94}"/>
              </a:ext>
            </a:extLst>
          </p:cNvPr>
          <p:cNvGrpSpPr/>
          <p:nvPr/>
        </p:nvGrpSpPr>
        <p:grpSpPr>
          <a:xfrm>
            <a:off x="655098" y="1110104"/>
            <a:ext cx="10740590" cy="5248275"/>
            <a:chOff x="655098" y="1110104"/>
            <a:chExt cx="10740590" cy="5248275"/>
          </a:xfrm>
        </p:grpSpPr>
        <p:pic>
          <p:nvPicPr>
            <p:cNvPr id="29700" name="Picture 4">
              <a:extLst>
                <a:ext uri="{FF2B5EF4-FFF2-40B4-BE49-F238E27FC236}">
                  <a16:creationId xmlns:a16="http://schemas.microsoft.com/office/drawing/2014/main" id="{BC3E071B-530E-4B2A-A4D5-A96374AA6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98" y="1110104"/>
              <a:ext cx="10710143" cy="524827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8B10A403-61A0-4CEC-A323-DC3BA8505A85}"/>
                </a:ext>
              </a:extLst>
            </p:cNvPr>
            <p:cNvPicPr>
              <a:picLocks noChangeAspect="1"/>
            </p:cNvPicPr>
            <p:nvPr/>
          </p:nvPicPr>
          <p:blipFill>
            <a:blip r:embed="rId3"/>
            <a:stretch>
              <a:fillRect/>
            </a:stretch>
          </p:blipFill>
          <p:spPr>
            <a:xfrm>
              <a:off x="10348296" y="5918657"/>
              <a:ext cx="666750" cy="378626"/>
            </a:xfrm>
            <a:prstGeom prst="rect">
              <a:avLst/>
            </a:prstGeom>
          </p:spPr>
        </p:pic>
        <p:pic>
          <p:nvPicPr>
            <p:cNvPr id="7" name="图片 6">
              <a:extLst>
                <a:ext uri="{FF2B5EF4-FFF2-40B4-BE49-F238E27FC236}">
                  <a16:creationId xmlns:a16="http://schemas.microsoft.com/office/drawing/2014/main" id="{C39ACB67-C08A-4479-B4B9-FB9CBCDE9DB6}"/>
                </a:ext>
              </a:extLst>
            </p:cNvPr>
            <p:cNvPicPr>
              <a:picLocks noChangeAspect="1"/>
            </p:cNvPicPr>
            <p:nvPr/>
          </p:nvPicPr>
          <p:blipFill>
            <a:blip r:embed="rId4"/>
            <a:stretch>
              <a:fillRect/>
            </a:stretch>
          </p:blipFill>
          <p:spPr>
            <a:xfrm>
              <a:off x="11015046" y="5878679"/>
              <a:ext cx="380642" cy="479699"/>
            </a:xfrm>
            <a:prstGeom prst="rect">
              <a:avLst/>
            </a:prstGeom>
          </p:spPr>
        </p:pic>
      </p:grpSp>
    </p:spTree>
    <p:extLst>
      <p:ext uri="{BB962C8B-B14F-4D97-AF65-F5344CB8AC3E}">
        <p14:creationId xmlns:p14="http://schemas.microsoft.com/office/powerpoint/2010/main" val="1251435641"/>
      </p:ext>
    </p:extLst>
  </p:cSld>
  <p:clrMapOvr>
    <a:masterClrMapping/>
  </p:clrMapOvr>
  <p:transition advClick="0" advTm="8000">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71700" y="1579880"/>
            <a:ext cx="7565670" cy="2578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315457470"/>
              </p:ext>
            </p:extLst>
          </p:nvPr>
        </p:nvGraphicFramePr>
        <p:xfrm>
          <a:off x="2101850" y="5321619"/>
          <a:ext cx="443452" cy="601662"/>
        </p:xfrm>
        <a:graphic>
          <a:graphicData uri="http://schemas.openxmlformats.org/presentationml/2006/ole">
            <mc:AlternateContent xmlns:mc="http://schemas.openxmlformats.org/markup-compatibility/2006">
              <mc:Choice xmlns:v="urn:schemas-microsoft-com:vml" Requires="v">
                <p:oleObj name="Visio" r:id="rId3" imgW="233320" imgH="315574" progId="Visio.Drawing.11">
                  <p:embed/>
                </p:oleObj>
              </mc:Choice>
              <mc:Fallback>
                <p:oleObj name="Visio" r:id="rId3" imgW="233320" imgH="315574" progId="Visio.Drawing.11">
                  <p:embed/>
                  <p:pic>
                    <p:nvPicPr>
                      <p:cNvPr id="14"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1850" y="5321619"/>
                        <a:ext cx="443452" cy="601662"/>
                      </a:xfrm>
                      <a:prstGeom prst="rect">
                        <a:avLst/>
                      </a:prstGeom>
                      <a:noFill/>
                      <a:ln>
                        <a:no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248667122"/>
              </p:ext>
            </p:extLst>
          </p:nvPr>
        </p:nvGraphicFramePr>
        <p:xfrm>
          <a:off x="2533651" y="5347018"/>
          <a:ext cx="442913" cy="601662"/>
        </p:xfrm>
        <a:graphic>
          <a:graphicData uri="http://schemas.openxmlformats.org/presentationml/2006/ole">
            <mc:AlternateContent xmlns:mc="http://schemas.openxmlformats.org/markup-compatibility/2006">
              <mc:Choice xmlns:v="urn:schemas-microsoft-com:vml" Requires="v">
                <p:oleObj name="Visio" r:id="rId5" imgW="233320" imgH="315574" progId="Visio.Drawing.11">
                  <p:embed/>
                </p:oleObj>
              </mc:Choice>
              <mc:Fallback>
                <p:oleObj name="Visio" r:id="rId5" imgW="233320" imgH="315574" progId="Visio.Drawing.11">
                  <p:embed/>
                  <p:pic>
                    <p:nvPicPr>
                      <p:cNvPr id="15"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1" y="5347018"/>
                        <a:ext cx="4429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634808340"/>
              </p:ext>
            </p:extLst>
          </p:nvPr>
        </p:nvGraphicFramePr>
        <p:xfrm>
          <a:off x="3055144" y="5334318"/>
          <a:ext cx="442913" cy="601662"/>
        </p:xfrm>
        <a:graphic>
          <a:graphicData uri="http://schemas.openxmlformats.org/presentationml/2006/ole">
            <mc:AlternateContent xmlns:mc="http://schemas.openxmlformats.org/markup-compatibility/2006">
              <mc:Choice xmlns:v="urn:schemas-microsoft-com:vml" Requires="v">
                <p:oleObj name="Visio" r:id="rId6" imgW="233320" imgH="315574" progId="Visio.Drawing.11">
                  <p:embed/>
                </p:oleObj>
              </mc:Choice>
              <mc:Fallback>
                <p:oleObj name="Visio" r:id="rId6" imgW="233320" imgH="315574" progId="Visio.Drawing.11">
                  <p:embed/>
                  <p:pic>
                    <p:nvPicPr>
                      <p:cNvPr id="16"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144" y="5334318"/>
                        <a:ext cx="4429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052807600"/>
              </p:ext>
            </p:extLst>
          </p:nvPr>
        </p:nvGraphicFramePr>
        <p:xfrm>
          <a:off x="3536951" y="5334318"/>
          <a:ext cx="442913" cy="601662"/>
        </p:xfrm>
        <a:graphic>
          <a:graphicData uri="http://schemas.openxmlformats.org/presentationml/2006/ole">
            <mc:AlternateContent xmlns:mc="http://schemas.openxmlformats.org/markup-compatibility/2006">
              <mc:Choice xmlns:v="urn:schemas-microsoft-com:vml" Requires="v">
                <p:oleObj name="Visio" r:id="rId7" imgW="233320" imgH="315574" progId="Visio.Drawing.11">
                  <p:embed/>
                </p:oleObj>
              </mc:Choice>
              <mc:Fallback>
                <p:oleObj name="Visio" r:id="rId7" imgW="233320" imgH="315574" progId="Visio.Drawing.11">
                  <p:embed/>
                  <p:pic>
                    <p:nvPicPr>
                      <p:cNvPr id="17"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951" y="5334318"/>
                        <a:ext cx="4429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597578742"/>
              </p:ext>
            </p:extLst>
          </p:nvPr>
        </p:nvGraphicFramePr>
        <p:xfrm>
          <a:off x="3994151" y="5347018"/>
          <a:ext cx="442913" cy="601662"/>
        </p:xfrm>
        <a:graphic>
          <a:graphicData uri="http://schemas.openxmlformats.org/presentationml/2006/ole">
            <mc:AlternateContent xmlns:mc="http://schemas.openxmlformats.org/markup-compatibility/2006">
              <mc:Choice xmlns:v="urn:schemas-microsoft-com:vml" Requires="v">
                <p:oleObj name="Visio" r:id="rId8" imgW="233320" imgH="315574" progId="Visio.Drawing.11">
                  <p:embed/>
                </p:oleObj>
              </mc:Choice>
              <mc:Fallback>
                <p:oleObj name="Visio" r:id="rId8" imgW="233320" imgH="315574" progId="Visio.Drawing.11">
                  <p:embed/>
                  <p:pic>
                    <p:nvPicPr>
                      <p:cNvPr id="18"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151" y="5347018"/>
                        <a:ext cx="4429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421043115"/>
              </p:ext>
            </p:extLst>
          </p:nvPr>
        </p:nvGraphicFramePr>
        <p:xfrm>
          <a:off x="4464051" y="5321618"/>
          <a:ext cx="442913" cy="601662"/>
        </p:xfrm>
        <a:graphic>
          <a:graphicData uri="http://schemas.openxmlformats.org/presentationml/2006/ole">
            <mc:AlternateContent xmlns:mc="http://schemas.openxmlformats.org/markup-compatibility/2006">
              <mc:Choice xmlns:v="urn:schemas-microsoft-com:vml" Requires="v">
                <p:oleObj name="Visio" r:id="rId9" imgW="233320" imgH="315574" progId="Visio.Drawing.11">
                  <p:embed/>
                </p:oleObj>
              </mc:Choice>
              <mc:Fallback>
                <p:oleObj name="Visio" r:id="rId9" imgW="233320" imgH="315574" progId="Visio.Drawing.11">
                  <p:embed/>
                  <p:pic>
                    <p:nvPicPr>
                      <p:cNvPr id="19"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051" y="5321618"/>
                        <a:ext cx="4429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6637"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5154" y="5308919"/>
            <a:ext cx="605631" cy="60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6353" y="5352972"/>
            <a:ext cx="605631" cy="60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2953" y="5352972"/>
            <a:ext cx="605631" cy="60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4154" y="5352971"/>
            <a:ext cx="605631" cy="60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7982891" y="5421431"/>
            <a:ext cx="471781" cy="468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607072" y="5420904"/>
            <a:ext cx="471781" cy="468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265591" y="5430449"/>
            <a:ext cx="471781" cy="468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2311400" y="4157980"/>
            <a:ext cx="0" cy="1497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768600" y="4182390"/>
            <a:ext cx="0" cy="1497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302000" y="4182390"/>
            <a:ext cx="0" cy="1497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771900" y="4194294"/>
            <a:ext cx="0" cy="1497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216400" y="4182390"/>
            <a:ext cx="0" cy="1497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686300" y="4157980"/>
            <a:ext cx="0" cy="1497804"/>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812123" y="5992614"/>
            <a:ext cx="899605" cy="369332"/>
          </a:xfrm>
          <a:prstGeom prst="rect">
            <a:avLst/>
          </a:prstGeom>
          <a:noFill/>
        </p:spPr>
        <p:txBody>
          <a:bodyPr wrap="none" rtlCol="0">
            <a:spAutoFit/>
          </a:bodyPr>
          <a:lstStyle/>
          <a:p>
            <a:r>
              <a:rPr lang="en-US" dirty="0"/>
              <a:t>Servers</a:t>
            </a:r>
          </a:p>
        </p:txBody>
      </p:sp>
      <p:sp>
        <p:nvSpPr>
          <p:cNvPr id="39" name="TextBox 38"/>
          <p:cNvSpPr txBox="1"/>
          <p:nvPr/>
        </p:nvSpPr>
        <p:spPr>
          <a:xfrm>
            <a:off x="5949113" y="5989835"/>
            <a:ext cx="992579" cy="369332"/>
          </a:xfrm>
          <a:prstGeom prst="rect">
            <a:avLst/>
          </a:prstGeom>
          <a:noFill/>
        </p:spPr>
        <p:txBody>
          <a:bodyPr wrap="none" rtlCol="0">
            <a:spAutoFit/>
          </a:bodyPr>
          <a:lstStyle/>
          <a:p>
            <a:r>
              <a:rPr lang="en-US" dirty="0"/>
              <a:t>Storage</a:t>
            </a:r>
          </a:p>
        </p:txBody>
      </p:sp>
      <p:sp>
        <p:nvSpPr>
          <p:cNvPr id="40" name="TextBox 39"/>
          <p:cNvSpPr txBox="1"/>
          <p:nvPr/>
        </p:nvSpPr>
        <p:spPr>
          <a:xfrm>
            <a:off x="7982890" y="5995669"/>
            <a:ext cx="1766830" cy="369332"/>
          </a:xfrm>
          <a:prstGeom prst="rect">
            <a:avLst/>
          </a:prstGeom>
          <a:noFill/>
        </p:spPr>
        <p:txBody>
          <a:bodyPr wrap="none" rtlCol="0">
            <a:spAutoFit/>
          </a:bodyPr>
          <a:lstStyle/>
          <a:p>
            <a:r>
              <a:rPr lang="en-US" dirty="0"/>
              <a:t>Other resources</a:t>
            </a:r>
          </a:p>
        </p:txBody>
      </p:sp>
      <p:cxnSp>
        <p:nvCxnSpPr>
          <p:cNvPr id="41" name="Straight Connector 40"/>
          <p:cNvCxnSpPr/>
          <p:nvPr/>
        </p:nvCxnSpPr>
        <p:spPr>
          <a:xfrm flipV="1">
            <a:off x="5337968" y="4194294"/>
            <a:ext cx="0" cy="1497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049167" y="4194294"/>
            <a:ext cx="0" cy="1497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785767" y="4194294"/>
            <a:ext cx="0" cy="1497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7496968" y="4194294"/>
            <a:ext cx="0" cy="1497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222748" y="4194294"/>
            <a:ext cx="0" cy="1497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834229" y="4157982"/>
            <a:ext cx="0" cy="1497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9480048" y="4157982"/>
            <a:ext cx="0" cy="1497804"/>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14132" y="1814314"/>
            <a:ext cx="3153427" cy="369332"/>
          </a:xfrm>
          <a:prstGeom prst="rect">
            <a:avLst/>
          </a:prstGeom>
          <a:noFill/>
        </p:spPr>
        <p:txBody>
          <a:bodyPr wrap="none" rtlCol="0">
            <a:spAutoFit/>
          </a:bodyPr>
          <a:lstStyle/>
          <a:p>
            <a:r>
              <a:rPr lang="en-US" b="1" dirty="0"/>
              <a:t>Data Center Interconnection</a:t>
            </a:r>
          </a:p>
        </p:txBody>
      </p:sp>
      <p:cxnSp>
        <p:nvCxnSpPr>
          <p:cNvPr id="48" name="Straight Connector 47"/>
          <p:cNvCxnSpPr/>
          <p:nvPr/>
        </p:nvCxnSpPr>
        <p:spPr>
          <a:xfrm flipV="1">
            <a:off x="2305050" y="4157982"/>
            <a:ext cx="0" cy="149780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311400" y="3122931"/>
            <a:ext cx="323850" cy="105946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2625726" y="2665731"/>
            <a:ext cx="784225" cy="47258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3409950" y="1954530"/>
            <a:ext cx="501650" cy="70169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911600" y="1954530"/>
            <a:ext cx="297732" cy="7112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208612" y="2656228"/>
            <a:ext cx="0" cy="73340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4208612" y="3389630"/>
            <a:ext cx="7788" cy="792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4208612" y="4182392"/>
            <a:ext cx="7788" cy="150970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2080499" y="3047297"/>
            <a:ext cx="2954655" cy="369332"/>
          </a:xfrm>
          <a:prstGeom prst="rect">
            <a:avLst/>
          </a:prstGeom>
          <a:noFill/>
        </p:spPr>
        <p:txBody>
          <a:bodyPr wrap="none" rtlCol="0">
            <a:spAutoFit/>
          </a:bodyPr>
          <a:lstStyle/>
          <a:p>
            <a:r>
              <a:rPr lang="en-US" dirty="0"/>
              <a:t>Routing Inside the Network</a:t>
            </a:r>
          </a:p>
        </p:txBody>
      </p:sp>
      <p:cxnSp>
        <p:nvCxnSpPr>
          <p:cNvPr id="84" name="Straight Connector 83"/>
          <p:cNvCxnSpPr/>
          <p:nvPr/>
        </p:nvCxnSpPr>
        <p:spPr>
          <a:xfrm flipV="1">
            <a:off x="2781299" y="4157982"/>
            <a:ext cx="0" cy="149780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2768600" y="3389630"/>
            <a:ext cx="533398" cy="77590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3301998" y="2665730"/>
            <a:ext cx="107952" cy="7239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9" name="Explosion 1 88"/>
          <p:cNvSpPr/>
          <p:nvPr/>
        </p:nvSpPr>
        <p:spPr>
          <a:xfrm>
            <a:off x="3007194" y="2469961"/>
            <a:ext cx="764706" cy="583943"/>
          </a:xfrm>
          <a:prstGeom prst="irregularSeal1">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2288761" y="2187391"/>
            <a:ext cx="2159566" cy="369332"/>
          </a:xfrm>
          <a:prstGeom prst="rect">
            <a:avLst/>
          </a:prstGeom>
          <a:noFill/>
        </p:spPr>
        <p:txBody>
          <a:bodyPr wrap="none" rtlCol="0">
            <a:spAutoFit/>
          </a:bodyPr>
          <a:lstStyle/>
          <a:p>
            <a:r>
              <a:rPr lang="en-US" dirty="0"/>
              <a:t>Congestion Control</a:t>
            </a:r>
          </a:p>
        </p:txBody>
      </p:sp>
      <p:sp>
        <p:nvSpPr>
          <p:cNvPr id="91" name="Rectangle 90"/>
          <p:cNvSpPr/>
          <p:nvPr/>
        </p:nvSpPr>
        <p:spPr>
          <a:xfrm>
            <a:off x="2080498" y="4640580"/>
            <a:ext cx="144542" cy="6683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562979" y="4640580"/>
            <a:ext cx="144542" cy="6683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Left Brace 91"/>
          <p:cNvSpPr/>
          <p:nvPr/>
        </p:nvSpPr>
        <p:spPr>
          <a:xfrm>
            <a:off x="1935480" y="4640580"/>
            <a:ext cx="145018" cy="5715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Left Brace 97"/>
          <p:cNvSpPr/>
          <p:nvPr/>
        </p:nvSpPr>
        <p:spPr>
          <a:xfrm>
            <a:off x="2417961" y="4640580"/>
            <a:ext cx="145018" cy="5715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p:cNvSpPr txBox="1"/>
          <p:nvPr/>
        </p:nvSpPr>
        <p:spPr>
          <a:xfrm>
            <a:off x="1595268" y="4200128"/>
            <a:ext cx="2651110" cy="369332"/>
          </a:xfrm>
          <a:prstGeom prst="rect">
            <a:avLst/>
          </a:prstGeom>
          <a:noFill/>
        </p:spPr>
        <p:txBody>
          <a:bodyPr wrap="none" rtlCol="0">
            <a:spAutoFit/>
          </a:bodyPr>
          <a:lstStyle/>
          <a:p>
            <a:r>
              <a:rPr lang="en-US" dirty="0"/>
              <a:t>Transport-layer Protocol</a:t>
            </a:r>
          </a:p>
        </p:txBody>
      </p:sp>
      <p:sp>
        <p:nvSpPr>
          <p:cNvPr id="95" name="Rectangle 94"/>
          <p:cNvSpPr/>
          <p:nvPr/>
        </p:nvSpPr>
        <p:spPr>
          <a:xfrm>
            <a:off x="3498851" y="5308918"/>
            <a:ext cx="1449388" cy="649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5692132" y="5332266"/>
            <a:ext cx="1449388" cy="649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882378" y="5320206"/>
            <a:ext cx="1294961" cy="649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5154022" y="4794242"/>
            <a:ext cx="2476960" cy="369332"/>
          </a:xfrm>
          <a:prstGeom prst="rect">
            <a:avLst/>
          </a:prstGeom>
          <a:noFill/>
        </p:spPr>
        <p:txBody>
          <a:bodyPr wrap="none" rtlCol="0">
            <a:spAutoFit/>
          </a:bodyPr>
          <a:lstStyle/>
          <a:p>
            <a:r>
              <a:rPr lang="en-US" dirty="0"/>
              <a:t>Resource Management</a:t>
            </a:r>
          </a:p>
        </p:txBody>
      </p:sp>
      <p:pic>
        <p:nvPicPr>
          <p:cNvPr id="106" name="Picture 153" descr="https://encrypted-tbn0.gstatic.com/images?q=tbn:ANd9GcSqbud18hQl1fRn_XHgYKFS4p2O5Zk0apb5CWe9FMOyWpG1h6zN5w">
            <a:hlinkClick r:id="rId11"/>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07555" y="522914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53" descr="https://encrypted-tbn0.gstatic.com/images?q=tbn:ANd9GcSqbud18hQl1fRn_XHgYKFS4p2O5Zk0apb5CWe9FMOyWpG1h6zN5w">
            <a:hlinkClick r:id="rId11"/>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983" y="521208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53" descr="https://encrypted-tbn0.gstatic.com/images?q=tbn:ANd9GcSqbud18hQl1fRn_XHgYKFS4p2O5Zk0apb5CWe9FMOyWpG1h6zN5w">
            <a:hlinkClick r:id="rId11"/>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34059" y="527928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53" descr="https://encrypted-tbn0.gstatic.com/images?q=tbn:ANd9GcSqbud18hQl1fRn_XHgYKFS4p2O5Zk0apb5CWe9FMOyWpG1h6zN5w">
            <a:hlinkClick r:id="rId11"/>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1866" y="5290044"/>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p:cNvSpPr/>
          <p:nvPr/>
        </p:nvSpPr>
        <p:spPr>
          <a:xfrm>
            <a:off x="4514132" y="1579880"/>
            <a:ext cx="5223240" cy="25781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777" name="Picture 153" descr="https://encrypted-tbn0.gstatic.com/images?q=tbn:ANd9GcSqbud18hQl1fRn_XHgYKFS4p2O5Zk0apb5CWe9FMOyWpG1h6zN5w"/>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03787" y="1089794"/>
            <a:ext cx="864736" cy="864736"/>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6251106" y="2581228"/>
            <a:ext cx="1779654" cy="369332"/>
          </a:xfrm>
          <a:prstGeom prst="rect">
            <a:avLst/>
          </a:prstGeom>
          <a:noFill/>
        </p:spPr>
        <p:txBody>
          <a:bodyPr wrap="none" rtlCol="0">
            <a:spAutoFit/>
          </a:bodyPr>
          <a:lstStyle/>
          <a:p>
            <a:r>
              <a:rPr lang="en-US" dirty="0"/>
              <a:t>Power Efficiency</a:t>
            </a:r>
          </a:p>
        </p:txBody>
      </p:sp>
      <p:sp>
        <p:nvSpPr>
          <p:cNvPr id="66" name="矩形 65">
            <a:extLst>
              <a:ext uri="{FF2B5EF4-FFF2-40B4-BE49-F238E27FC236}">
                <a16:creationId xmlns:a16="http://schemas.microsoft.com/office/drawing/2014/main" id="{FDBA553B-3C1F-46E8-A3C8-D8C0F394D644}"/>
              </a:ext>
            </a:extLst>
          </p:cNvPr>
          <p:cNvSpPr/>
          <p:nvPr/>
        </p:nvSpPr>
        <p:spPr>
          <a:xfrm>
            <a:off x="301659" y="276094"/>
            <a:ext cx="9050621" cy="523220"/>
          </a:xfrm>
          <a:prstGeom prst="rect">
            <a:avLst/>
          </a:prstGeom>
          <a:no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数据中心的构成</a:t>
            </a:r>
          </a:p>
        </p:txBody>
      </p:sp>
    </p:spTree>
    <p:extLst>
      <p:ext uri="{BB962C8B-B14F-4D97-AF65-F5344CB8AC3E}">
        <p14:creationId xmlns:p14="http://schemas.microsoft.com/office/powerpoint/2010/main" val="214112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637"/>
                                        </p:tgtEl>
                                        <p:attrNameLst>
                                          <p:attrName>style.visibility</p:attrName>
                                        </p:attrNameLst>
                                      </p:cBhvr>
                                      <p:to>
                                        <p:strVal val="visible"/>
                                      </p:to>
                                    </p:set>
                                    <p:animEffect transition="in" filter="fade">
                                      <p:cBhvr>
                                        <p:cTn id="30" dur="500"/>
                                        <p:tgtEl>
                                          <p:spTgt spid="2663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par>
                                <p:cTn id="62" presetID="22" presetClass="entr" presetSubtype="4"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down)">
                                      <p:cBhvr>
                                        <p:cTn id="64" dur="500"/>
                                        <p:tgtEl>
                                          <p:spTgt spid="33"/>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par>
                                <p:cTn id="68" presetID="22" presetClass="entr" presetSubtype="4"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down)">
                                      <p:cBhvr>
                                        <p:cTn id="70" dur="500"/>
                                        <p:tgtEl>
                                          <p:spTgt spid="35"/>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par>
                                <p:cTn id="74" presetID="22" presetClass="entr" presetSubtype="4"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down)">
                                      <p:cBhvr>
                                        <p:cTn id="76" dur="500"/>
                                        <p:tgtEl>
                                          <p:spTgt spid="37"/>
                                        </p:tgtEl>
                                      </p:cBhvr>
                                    </p:animEffect>
                                  </p:childTnLst>
                                </p:cTn>
                              </p:par>
                              <p:par>
                                <p:cTn id="77" presetID="22" presetClass="entr" presetSubtype="4"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par>
                                <p:cTn id="80" presetID="22" presetClass="entr" presetSubtype="4" fill="hold"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down)">
                                      <p:cBhvr>
                                        <p:cTn id="82" dur="500"/>
                                        <p:tgtEl>
                                          <p:spTgt spid="42"/>
                                        </p:tgtEl>
                                      </p:cBhvr>
                                    </p:animEffect>
                                  </p:childTnLst>
                                </p:cTn>
                              </p:par>
                              <p:par>
                                <p:cTn id="83" presetID="22" presetClass="entr" presetSubtype="4"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down)">
                                      <p:cBhvr>
                                        <p:cTn id="85" dur="500"/>
                                        <p:tgtEl>
                                          <p:spTgt spid="43"/>
                                        </p:tgtEl>
                                      </p:cBhvr>
                                    </p:animEffect>
                                  </p:childTnLst>
                                </p:cTn>
                              </p:par>
                              <p:par>
                                <p:cTn id="86" presetID="22" presetClass="entr" presetSubtype="4"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down)">
                                      <p:cBhvr>
                                        <p:cTn id="88" dur="500"/>
                                        <p:tgtEl>
                                          <p:spTgt spid="44"/>
                                        </p:tgtEl>
                                      </p:cBhvr>
                                    </p:animEffect>
                                  </p:childTnLst>
                                </p:cTn>
                              </p:par>
                              <p:par>
                                <p:cTn id="89" presetID="22" presetClass="entr" presetSubtype="4" fill="hold"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wipe(down)">
                                      <p:cBhvr>
                                        <p:cTn id="91" dur="500"/>
                                        <p:tgtEl>
                                          <p:spTgt spid="45"/>
                                        </p:tgtEl>
                                      </p:cBhvr>
                                    </p:animEffect>
                                  </p:childTnLst>
                                </p:cTn>
                              </p:par>
                              <p:par>
                                <p:cTn id="92" presetID="22" presetClass="entr" presetSubtype="4" fill="hold"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wipe(down)">
                                      <p:cBhvr>
                                        <p:cTn id="94" dur="500"/>
                                        <p:tgtEl>
                                          <p:spTgt spid="46"/>
                                        </p:tgtEl>
                                      </p:cBhvr>
                                    </p:animEffect>
                                  </p:childTnLst>
                                </p:cTn>
                              </p:par>
                              <p:par>
                                <p:cTn id="95" presetID="22" presetClass="entr" presetSubtype="4"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wipe(down)">
                                      <p:cBhvr>
                                        <p:cTn id="97" dur="500"/>
                                        <p:tgtEl>
                                          <p:spTgt spid="47"/>
                                        </p:tgtEl>
                                      </p:cBhvr>
                                    </p:animEffect>
                                  </p:childTnLst>
                                </p:cTn>
                              </p:par>
                            </p:childTnLst>
                          </p:cTn>
                        </p:par>
                        <p:par>
                          <p:cTn id="98" fill="hold">
                            <p:stCondLst>
                              <p:cond delay="500"/>
                            </p:stCondLst>
                            <p:childTnLst>
                              <p:par>
                                <p:cTn id="99" presetID="22" presetClass="entr" presetSubtype="4" fill="hold" grpId="0" nodeType="after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down)">
                                      <p:cBhvr>
                                        <p:cTn id="101" dur="500"/>
                                        <p:tgtEl>
                                          <p:spTgt spid="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500"/>
                                        <p:tgtEl>
                                          <p:spTgt spid="32"/>
                                        </p:tgtEl>
                                      </p:cBhvr>
                                    </p:animEffect>
                                  </p:childTnLst>
                                </p:cTn>
                              </p:par>
                            </p:childTnLst>
                          </p:cTn>
                        </p:par>
                        <p:par>
                          <p:cTn id="105" fill="hold">
                            <p:stCondLst>
                              <p:cond delay="1000"/>
                            </p:stCondLst>
                            <p:childTnLst>
                              <p:par>
                                <p:cTn id="106" presetID="3" presetClass="emph" presetSubtype="2" fill="hold" grpId="1" nodeType="afterEffect">
                                  <p:stCondLst>
                                    <p:cond delay="0"/>
                                  </p:stCondLst>
                                  <p:childTnLst>
                                    <p:animClr clrSpc="rgb" dir="cw">
                                      <p:cBhvr override="childStyle">
                                        <p:cTn id="107" dur="500" fill="hold"/>
                                        <p:tgtEl>
                                          <p:spTgt spid="32"/>
                                        </p:tgtEl>
                                        <p:attrNameLst>
                                          <p:attrName>style.color</p:attrName>
                                        </p:attrNameLst>
                                      </p:cBhvr>
                                      <p:to>
                                        <a:srgbClr val="FF0000"/>
                                      </p:to>
                                    </p:animClr>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childTnLst>
                          </p:cTn>
                        </p:par>
                        <p:par>
                          <p:cTn id="113" fill="hold">
                            <p:stCondLst>
                              <p:cond delay="500"/>
                            </p:stCondLst>
                            <p:childTnLst>
                              <p:par>
                                <p:cTn id="114" presetID="22" presetClass="entr" presetSubtype="4"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down)">
                                      <p:cBhvr>
                                        <p:cTn id="116" dur="500"/>
                                        <p:tgtEl>
                                          <p:spTgt spid="51"/>
                                        </p:tgtEl>
                                      </p:cBhvr>
                                    </p:animEffect>
                                  </p:childTnLst>
                                </p:cTn>
                              </p:par>
                            </p:childTnLst>
                          </p:cTn>
                        </p:par>
                        <p:par>
                          <p:cTn id="117" fill="hold">
                            <p:stCondLst>
                              <p:cond delay="1000"/>
                            </p:stCondLst>
                            <p:childTnLst>
                              <p:par>
                                <p:cTn id="118" presetID="22" presetClass="entr" presetSubtype="4" fill="hold" nodeType="after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wipe(down)">
                                      <p:cBhvr>
                                        <p:cTn id="120" dur="500"/>
                                        <p:tgtEl>
                                          <p:spTgt spid="54"/>
                                        </p:tgtEl>
                                      </p:cBhvr>
                                    </p:animEffect>
                                  </p:childTnLst>
                                </p:cTn>
                              </p:par>
                            </p:childTnLst>
                          </p:cTn>
                        </p:par>
                        <p:par>
                          <p:cTn id="121" fill="hold">
                            <p:stCondLst>
                              <p:cond delay="1500"/>
                            </p:stCondLst>
                            <p:childTnLst>
                              <p:par>
                                <p:cTn id="122" presetID="22" presetClass="entr" presetSubtype="4" fill="hold" nodeType="after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wipe(down)">
                                      <p:cBhvr>
                                        <p:cTn id="124" dur="500"/>
                                        <p:tgtEl>
                                          <p:spTgt spid="56"/>
                                        </p:tgtEl>
                                      </p:cBhvr>
                                    </p:animEffect>
                                  </p:childTnLst>
                                </p:cTn>
                              </p:par>
                            </p:childTnLst>
                          </p:cTn>
                        </p:par>
                        <p:par>
                          <p:cTn id="125" fill="hold">
                            <p:stCondLst>
                              <p:cond delay="2000"/>
                            </p:stCondLst>
                            <p:childTnLst>
                              <p:par>
                                <p:cTn id="126" presetID="22" presetClass="entr" presetSubtype="1" fill="hold" nodeType="afterEffect">
                                  <p:stCondLst>
                                    <p:cond delay="0"/>
                                  </p:stCondLst>
                                  <p:childTnLst>
                                    <p:set>
                                      <p:cBhvr>
                                        <p:cTn id="127" dur="1" fill="hold">
                                          <p:stCondLst>
                                            <p:cond delay="0"/>
                                          </p:stCondLst>
                                        </p:cTn>
                                        <p:tgtEl>
                                          <p:spTgt spid="58"/>
                                        </p:tgtEl>
                                        <p:attrNameLst>
                                          <p:attrName>style.visibility</p:attrName>
                                        </p:attrNameLst>
                                      </p:cBhvr>
                                      <p:to>
                                        <p:strVal val="visible"/>
                                      </p:to>
                                    </p:set>
                                    <p:animEffect transition="in" filter="wipe(up)">
                                      <p:cBhvr>
                                        <p:cTn id="128" dur="500"/>
                                        <p:tgtEl>
                                          <p:spTgt spid="58"/>
                                        </p:tgtEl>
                                      </p:cBhvr>
                                    </p:animEffect>
                                  </p:childTnLst>
                                </p:cTn>
                              </p:par>
                            </p:childTnLst>
                          </p:cTn>
                        </p:par>
                        <p:par>
                          <p:cTn id="129" fill="hold">
                            <p:stCondLst>
                              <p:cond delay="2500"/>
                            </p:stCondLst>
                            <p:childTnLst>
                              <p:par>
                                <p:cTn id="130" presetID="22" presetClass="entr" presetSubtype="1" fill="hold" nodeType="after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wipe(up)">
                                      <p:cBhvr>
                                        <p:cTn id="132" dur="500"/>
                                        <p:tgtEl>
                                          <p:spTgt spid="62"/>
                                        </p:tgtEl>
                                      </p:cBhvr>
                                    </p:animEffect>
                                  </p:childTnLst>
                                </p:cTn>
                              </p:par>
                            </p:childTnLst>
                          </p:cTn>
                        </p:par>
                        <p:par>
                          <p:cTn id="133" fill="hold">
                            <p:stCondLst>
                              <p:cond delay="3000"/>
                            </p:stCondLst>
                            <p:childTnLst>
                              <p:par>
                                <p:cTn id="134" presetID="22" presetClass="entr" presetSubtype="1" fill="hold" nodeType="afterEffect">
                                  <p:stCondLst>
                                    <p:cond delay="0"/>
                                  </p:stCondLst>
                                  <p:childTnLst>
                                    <p:set>
                                      <p:cBhvr>
                                        <p:cTn id="135" dur="1" fill="hold">
                                          <p:stCondLst>
                                            <p:cond delay="0"/>
                                          </p:stCondLst>
                                        </p:cTn>
                                        <p:tgtEl>
                                          <p:spTgt spid="65"/>
                                        </p:tgtEl>
                                        <p:attrNameLst>
                                          <p:attrName>style.visibility</p:attrName>
                                        </p:attrNameLst>
                                      </p:cBhvr>
                                      <p:to>
                                        <p:strVal val="visible"/>
                                      </p:to>
                                    </p:set>
                                    <p:animEffect transition="in" filter="wipe(up)">
                                      <p:cBhvr>
                                        <p:cTn id="136" dur="500"/>
                                        <p:tgtEl>
                                          <p:spTgt spid="65"/>
                                        </p:tgtEl>
                                      </p:cBhvr>
                                    </p:animEffect>
                                  </p:childTnLst>
                                </p:cTn>
                              </p:par>
                            </p:childTnLst>
                          </p:cTn>
                        </p:par>
                        <p:par>
                          <p:cTn id="137" fill="hold">
                            <p:stCondLst>
                              <p:cond delay="3500"/>
                            </p:stCondLst>
                            <p:childTnLst>
                              <p:par>
                                <p:cTn id="138" presetID="22" presetClass="entr" presetSubtype="1" fill="hold" nodeType="afterEffect">
                                  <p:stCondLst>
                                    <p:cond delay="0"/>
                                  </p:stCondLst>
                                  <p:childTnLst>
                                    <p:set>
                                      <p:cBhvr>
                                        <p:cTn id="139" dur="1" fill="hold">
                                          <p:stCondLst>
                                            <p:cond delay="0"/>
                                          </p:stCondLst>
                                        </p:cTn>
                                        <p:tgtEl>
                                          <p:spTgt spid="67"/>
                                        </p:tgtEl>
                                        <p:attrNameLst>
                                          <p:attrName>style.visibility</p:attrName>
                                        </p:attrNameLst>
                                      </p:cBhvr>
                                      <p:to>
                                        <p:strVal val="visible"/>
                                      </p:to>
                                    </p:set>
                                    <p:animEffect transition="in" filter="wipe(up)">
                                      <p:cBhvr>
                                        <p:cTn id="140" dur="500"/>
                                        <p:tgtEl>
                                          <p:spTgt spid="6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2"/>
                                        </p:tgtEl>
                                        <p:attrNameLst>
                                          <p:attrName>style.visibility</p:attrName>
                                        </p:attrNameLst>
                                      </p:cBhvr>
                                      <p:to>
                                        <p:strVal val="visible"/>
                                      </p:to>
                                    </p:set>
                                    <p:animEffect transition="in" filter="fade">
                                      <p:cBhvr>
                                        <p:cTn id="143" dur="500"/>
                                        <p:tgtEl>
                                          <p:spTgt spid="82"/>
                                        </p:tgtEl>
                                      </p:cBhvr>
                                    </p:animEffect>
                                  </p:childTnLst>
                                </p:cTn>
                              </p:par>
                            </p:childTnLst>
                          </p:cTn>
                        </p:par>
                        <p:par>
                          <p:cTn id="144" fill="hold">
                            <p:stCondLst>
                              <p:cond delay="4000"/>
                            </p:stCondLst>
                            <p:childTnLst>
                              <p:par>
                                <p:cTn id="145" presetID="3" presetClass="emph" presetSubtype="2" fill="hold" grpId="1" nodeType="afterEffect">
                                  <p:stCondLst>
                                    <p:cond delay="0"/>
                                  </p:stCondLst>
                                  <p:childTnLst>
                                    <p:animClr clrSpc="rgb" dir="cw">
                                      <p:cBhvr override="childStyle">
                                        <p:cTn id="146" dur="500" fill="hold"/>
                                        <p:tgtEl>
                                          <p:spTgt spid="82"/>
                                        </p:tgtEl>
                                        <p:attrNameLst>
                                          <p:attrName>style.color</p:attrName>
                                        </p:attrNameLst>
                                      </p:cBhvr>
                                      <p:to>
                                        <a:srgbClr val="FF0000"/>
                                      </p:to>
                                    </p:animClr>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84"/>
                                        </p:tgtEl>
                                        <p:attrNameLst>
                                          <p:attrName>style.visibility</p:attrName>
                                        </p:attrNameLst>
                                      </p:cBhvr>
                                      <p:to>
                                        <p:strVal val="visible"/>
                                      </p:to>
                                    </p:set>
                                    <p:animEffect transition="in" filter="wipe(down)">
                                      <p:cBhvr>
                                        <p:cTn id="151" dur="500"/>
                                        <p:tgtEl>
                                          <p:spTgt spid="84"/>
                                        </p:tgtEl>
                                      </p:cBhvr>
                                    </p:animEffect>
                                  </p:childTnLst>
                                </p:cTn>
                              </p:par>
                            </p:childTnLst>
                          </p:cTn>
                        </p:par>
                        <p:par>
                          <p:cTn id="152" fill="hold">
                            <p:stCondLst>
                              <p:cond delay="500"/>
                            </p:stCondLst>
                            <p:childTnLst>
                              <p:par>
                                <p:cTn id="153" presetID="22" presetClass="entr" presetSubtype="4" fill="hold" nodeType="afterEffect">
                                  <p:stCondLst>
                                    <p:cond delay="0"/>
                                  </p:stCondLst>
                                  <p:childTnLst>
                                    <p:set>
                                      <p:cBhvr>
                                        <p:cTn id="154" dur="1" fill="hold">
                                          <p:stCondLst>
                                            <p:cond delay="0"/>
                                          </p:stCondLst>
                                        </p:cTn>
                                        <p:tgtEl>
                                          <p:spTgt spid="85"/>
                                        </p:tgtEl>
                                        <p:attrNameLst>
                                          <p:attrName>style.visibility</p:attrName>
                                        </p:attrNameLst>
                                      </p:cBhvr>
                                      <p:to>
                                        <p:strVal val="visible"/>
                                      </p:to>
                                    </p:set>
                                    <p:animEffect transition="in" filter="wipe(down)">
                                      <p:cBhvr>
                                        <p:cTn id="155" dur="500"/>
                                        <p:tgtEl>
                                          <p:spTgt spid="85"/>
                                        </p:tgtEl>
                                      </p:cBhvr>
                                    </p:animEffect>
                                  </p:childTnLst>
                                </p:cTn>
                              </p:par>
                            </p:childTnLst>
                          </p:cTn>
                        </p:par>
                        <p:par>
                          <p:cTn id="156" fill="hold">
                            <p:stCondLst>
                              <p:cond delay="1000"/>
                            </p:stCondLst>
                            <p:childTnLst>
                              <p:par>
                                <p:cTn id="157" presetID="22" presetClass="entr" presetSubtype="4" fill="hold"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wipe(down)">
                                      <p:cBhvr>
                                        <p:cTn id="159" dur="500"/>
                                        <p:tgtEl>
                                          <p:spTgt spid="88"/>
                                        </p:tgtEl>
                                      </p:cBhvr>
                                    </p:animEffect>
                                  </p:childTnLst>
                                </p:cTn>
                              </p:par>
                            </p:childTnLst>
                          </p:cTn>
                        </p:par>
                        <p:par>
                          <p:cTn id="160" fill="hold">
                            <p:stCondLst>
                              <p:cond delay="1500"/>
                            </p:stCondLst>
                            <p:childTnLst>
                              <p:par>
                                <p:cTn id="161" presetID="1" presetClass="entr" presetSubtype="0" fill="hold" grpId="1" nodeType="afterEffect">
                                  <p:stCondLst>
                                    <p:cond delay="0"/>
                                  </p:stCondLst>
                                  <p:childTnLst>
                                    <p:set>
                                      <p:cBhvr>
                                        <p:cTn id="162" dur="1" fill="hold">
                                          <p:stCondLst>
                                            <p:cond delay="0"/>
                                          </p:stCondLst>
                                        </p:cTn>
                                        <p:tgtEl>
                                          <p:spTgt spid="89"/>
                                        </p:tgtEl>
                                        <p:attrNameLst>
                                          <p:attrName>style.visibility</p:attrName>
                                        </p:attrNameLst>
                                      </p:cBhvr>
                                      <p:to>
                                        <p:strVal val="visible"/>
                                      </p:to>
                                    </p:set>
                                  </p:childTnLst>
                                </p:cTn>
                              </p:par>
                            </p:childTnLst>
                          </p:cTn>
                        </p:par>
                        <p:par>
                          <p:cTn id="163" fill="hold">
                            <p:stCondLst>
                              <p:cond delay="1500"/>
                            </p:stCondLst>
                            <p:childTnLst>
                              <p:par>
                                <p:cTn id="164" presetID="6" presetClass="emph" presetSubtype="0" fill="hold" grpId="0" nodeType="afterEffect">
                                  <p:stCondLst>
                                    <p:cond delay="0"/>
                                  </p:stCondLst>
                                  <p:childTnLst>
                                    <p:animScale>
                                      <p:cBhvr>
                                        <p:cTn id="165" dur="1000" fill="hold"/>
                                        <p:tgtEl>
                                          <p:spTgt spid="89"/>
                                        </p:tgtEl>
                                      </p:cBhvr>
                                      <p:by x="50000" y="50000"/>
                                    </p:animScale>
                                  </p:childTnLst>
                                </p:cTn>
                              </p:par>
                              <p:par>
                                <p:cTn id="166" presetID="10" presetClass="entr" presetSubtype="0" fill="hold" grpId="0" nodeType="withEffect">
                                  <p:stCondLst>
                                    <p:cond delay="0"/>
                                  </p:stCondLst>
                                  <p:childTnLst>
                                    <p:set>
                                      <p:cBhvr>
                                        <p:cTn id="167" dur="1" fill="hold">
                                          <p:stCondLst>
                                            <p:cond delay="0"/>
                                          </p:stCondLst>
                                        </p:cTn>
                                        <p:tgtEl>
                                          <p:spTgt spid="93"/>
                                        </p:tgtEl>
                                        <p:attrNameLst>
                                          <p:attrName>style.visibility</p:attrName>
                                        </p:attrNameLst>
                                      </p:cBhvr>
                                      <p:to>
                                        <p:strVal val="visible"/>
                                      </p:to>
                                    </p:set>
                                    <p:animEffect transition="in" filter="fade">
                                      <p:cBhvr>
                                        <p:cTn id="168" dur="500"/>
                                        <p:tgtEl>
                                          <p:spTgt spid="93"/>
                                        </p:tgtEl>
                                      </p:cBhvr>
                                    </p:animEffect>
                                  </p:childTnLst>
                                </p:cTn>
                              </p:par>
                            </p:childTnLst>
                          </p:cTn>
                        </p:par>
                        <p:par>
                          <p:cTn id="169" fill="hold">
                            <p:stCondLst>
                              <p:cond delay="2500"/>
                            </p:stCondLst>
                            <p:childTnLst>
                              <p:par>
                                <p:cTn id="170" presetID="3" presetClass="emph" presetSubtype="2" fill="hold" grpId="1" nodeType="afterEffect">
                                  <p:stCondLst>
                                    <p:cond delay="0"/>
                                  </p:stCondLst>
                                  <p:childTnLst>
                                    <p:animClr clrSpc="rgb" dir="cw">
                                      <p:cBhvr override="childStyle">
                                        <p:cTn id="171" dur="500" fill="hold"/>
                                        <p:tgtEl>
                                          <p:spTgt spid="93"/>
                                        </p:tgtEl>
                                        <p:attrNameLst>
                                          <p:attrName>style.color</p:attrName>
                                        </p:attrNameLst>
                                      </p:cBhvr>
                                      <p:to>
                                        <a:srgbClr val="FF0000"/>
                                      </p:to>
                                    </p:animClr>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1" nodeType="clickEffect">
                                  <p:stCondLst>
                                    <p:cond delay="0"/>
                                  </p:stCondLst>
                                  <p:childTnLst>
                                    <p:set>
                                      <p:cBhvr>
                                        <p:cTn id="175" dur="1" fill="hold">
                                          <p:stCondLst>
                                            <p:cond delay="0"/>
                                          </p:stCondLst>
                                        </p:cTn>
                                        <p:tgtEl>
                                          <p:spTgt spid="92"/>
                                        </p:tgtEl>
                                        <p:attrNameLst>
                                          <p:attrName>style.visibility</p:attrName>
                                        </p:attrNameLst>
                                      </p:cBhvr>
                                      <p:to>
                                        <p:strVal val="visible"/>
                                      </p:to>
                                    </p:set>
                                  </p:childTnLst>
                                </p:cTn>
                              </p:par>
                              <p:par>
                                <p:cTn id="176" presetID="1" presetClass="entr" presetSubtype="0" fill="hold" grpId="1" nodeType="withEffect">
                                  <p:stCondLst>
                                    <p:cond delay="0"/>
                                  </p:stCondLst>
                                  <p:childTnLst>
                                    <p:set>
                                      <p:cBhvr>
                                        <p:cTn id="177" dur="1" fill="hold">
                                          <p:stCondLst>
                                            <p:cond delay="0"/>
                                          </p:stCondLst>
                                        </p:cTn>
                                        <p:tgtEl>
                                          <p:spTgt spid="98"/>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91"/>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96"/>
                                        </p:tgtEl>
                                        <p:attrNameLst>
                                          <p:attrName>style.visibility</p:attrName>
                                        </p:attrNameLst>
                                      </p:cBhvr>
                                      <p:to>
                                        <p:strVal val="visible"/>
                                      </p:to>
                                    </p:set>
                                  </p:childTnLst>
                                </p:cTn>
                              </p:par>
                            </p:childTnLst>
                          </p:cTn>
                        </p:par>
                        <p:par>
                          <p:cTn id="182" fill="hold">
                            <p:stCondLst>
                              <p:cond delay="0"/>
                            </p:stCondLst>
                            <p:childTnLst>
                              <p:par>
                                <p:cTn id="183" presetID="6" presetClass="emph" presetSubtype="0" fill="hold" grpId="0" nodeType="afterEffect">
                                  <p:stCondLst>
                                    <p:cond delay="0"/>
                                  </p:stCondLst>
                                  <p:childTnLst>
                                    <p:animScale>
                                      <p:cBhvr>
                                        <p:cTn id="184" dur="1000" fill="hold"/>
                                        <p:tgtEl>
                                          <p:spTgt spid="92"/>
                                        </p:tgtEl>
                                      </p:cBhvr>
                                      <p:by x="100000" y="50000"/>
                                    </p:animScale>
                                  </p:childTnLst>
                                </p:cTn>
                              </p:par>
                              <p:par>
                                <p:cTn id="185" presetID="6" presetClass="emph" presetSubtype="0" fill="hold" grpId="0" nodeType="withEffect">
                                  <p:stCondLst>
                                    <p:cond delay="0"/>
                                  </p:stCondLst>
                                  <p:childTnLst>
                                    <p:animScale>
                                      <p:cBhvr>
                                        <p:cTn id="186" dur="1000" fill="hold"/>
                                        <p:tgtEl>
                                          <p:spTgt spid="98"/>
                                        </p:tgtEl>
                                      </p:cBhvr>
                                      <p:by x="100000" y="50000"/>
                                    </p:animScale>
                                  </p:childTnLst>
                                </p:cTn>
                              </p:par>
                              <p:par>
                                <p:cTn id="187" presetID="42" presetClass="path" presetSubtype="0" accel="50000" decel="50000" fill="hold" grpId="2" nodeType="withEffect">
                                  <p:stCondLst>
                                    <p:cond delay="0"/>
                                  </p:stCondLst>
                                  <p:childTnLst>
                                    <p:animMotion origin="layout" path="M -3.54167E-6 2.96296E-6 L 0.00052 -0.02107 " pathEditMode="relative" rAng="0" ptsTypes="AA">
                                      <p:cBhvr>
                                        <p:cTn id="188" dur="1000" fill="hold"/>
                                        <p:tgtEl>
                                          <p:spTgt spid="92"/>
                                        </p:tgtEl>
                                        <p:attrNameLst>
                                          <p:attrName>ppt_x</p:attrName>
                                          <p:attrName>ppt_y</p:attrName>
                                        </p:attrNameLst>
                                      </p:cBhvr>
                                      <p:rCtr x="26" y="-1065"/>
                                    </p:animMotion>
                                  </p:childTnLst>
                                </p:cTn>
                              </p:par>
                              <p:par>
                                <p:cTn id="189" presetID="42" presetClass="path" presetSubtype="0" accel="50000" decel="50000" fill="hold" grpId="2" nodeType="withEffect">
                                  <p:stCondLst>
                                    <p:cond delay="0"/>
                                  </p:stCondLst>
                                  <p:childTnLst>
                                    <p:animMotion origin="layout" path="M 3.33333E-6 2.96296E-6 L 0.00052 -0.02107 " pathEditMode="relative" rAng="0" ptsTypes="AA">
                                      <p:cBhvr>
                                        <p:cTn id="190" dur="1000" fill="hold"/>
                                        <p:tgtEl>
                                          <p:spTgt spid="98"/>
                                        </p:tgtEl>
                                        <p:attrNameLst>
                                          <p:attrName>ppt_x</p:attrName>
                                          <p:attrName>ppt_y</p:attrName>
                                        </p:attrNameLst>
                                      </p:cBhvr>
                                      <p:rCtr x="26" y="-1065"/>
                                    </p:animMotion>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99"/>
                                        </p:tgtEl>
                                        <p:attrNameLst>
                                          <p:attrName>style.visibility</p:attrName>
                                        </p:attrNameLst>
                                      </p:cBhvr>
                                      <p:to>
                                        <p:strVal val="visible"/>
                                      </p:to>
                                    </p:set>
                                    <p:animEffect transition="in" filter="fade">
                                      <p:cBhvr>
                                        <p:cTn id="195" dur="500"/>
                                        <p:tgtEl>
                                          <p:spTgt spid="99"/>
                                        </p:tgtEl>
                                      </p:cBhvr>
                                    </p:animEffect>
                                  </p:childTnLst>
                                </p:cTn>
                              </p:par>
                            </p:childTnLst>
                          </p:cTn>
                        </p:par>
                        <p:par>
                          <p:cTn id="196" fill="hold">
                            <p:stCondLst>
                              <p:cond delay="500"/>
                            </p:stCondLst>
                            <p:childTnLst>
                              <p:par>
                                <p:cTn id="197" presetID="3" presetClass="emph" presetSubtype="2" fill="hold" grpId="1" nodeType="afterEffect">
                                  <p:stCondLst>
                                    <p:cond delay="0"/>
                                  </p:stCondLst>
                                  <p:childTnLst>
                                    <p:animClr clrSpc="rgb" dir="cw">
                                      <p:cBhvr override="childStyle">
                                        <p:cTn id="198" dur="500" fill="hold"/>
                                        <p:tgtEl>
                                          <p:spTgt spid="99"/>
                                        </p:tgtEl>
                                        <p:attrNameLst>
                                          <p:attrName>style.color</p:attrName>
                                        </p:attrNameLst>
                                      </p:cBhvr>
                                      <p:to>
                                        <a:srgbClr val="FF0000"/>
                                      </p:to>
                                    </p:animClr>
                                  </p:childTnLst>
                                </p:cTn>
                              </p:par>
                            </p:childTnLst>
                          </p:cTn>
                        </p:par>
                      </p:childTnLst>
                    </p:cTn>
                  </p:par>
                  <p:par>
                    <p:cTn id="199" fill="hold">
                      <p:stCondLst>
                        <p:cond delay="indefinite"/>
                      </p:stCondLst>
                      <p:childTnLst>
                        <p:par>
                          <p:cTn id="200" fill="hold">
                            <p:stCondLst>
                              <p:cond delay="0"/>
                            </p:stCondLst>
                            <p:childTnLst>
                              <p:par>
                                <p:cTn id="201" presetID="21" presetClass="entr" presetSubtype="1" fill="hold" grpId="0" nodeType="clickEffect">
                                  <p:stCondLst>
                                    <p:cond delay="0"/>
                                  </p:stCondLst>
                                  <p:childTnLst>
                                    <p:set>
                                      <p:cBhvr>
                                        <p:cTn id="202" dur="1" fill="hold">
                                          <p:stCondLst>
                                            <p:cond delay="0"/>
                                          </p:stCondLst>
                                        </p:cTn>
                                        <p:tgtEl>
                                          <p:spTgt spid="95"/>
                                        </p:tgtEl>
                                        <p:attrNameLst>
                                          <p:attrName>style.visibility</p:attrName>
                                        </p:attrNameLst>
                                      </p:cBhvr>
                                      <p:to>
                                        <p:strVal val="visible"/>
                                      </p:to>
                                    </p:set>
                                    <p:animEffect transition="in" filter="wheel(1)">
                                      <p:cBhvr>
                                        <p:cTn id="203" dur="1000"/>
                                        <p:tgtEl>
                                          <p:spTgt spid="95"/>
                                        </p:tgtEl>
                                      </p:cBhvr>
                                    </p:animEffect>
                                  </p:childTnLst>
                                </p:cTn>
                              </p:par>
                              <p:par>
                                <p:cTn id="204" presetID="21" presetClass="entr" presetSubtype="1" fill="hold" grpId="0" nodeType="withEffect">
                                  <p:stCondLst>
                                    <p:cond delay="0"/>
                                  </p:stCondLst>
                                  <p:childTnLst>
                                    <p:set>
                                      <p:cBhvr>
                                        <p:cTn id="205" dur="1" fill="hold">
                                          <p:stCondLst>
                                            <p:cond delay="0"/>
                                          </p:stCondLst>
                                        </p:cTn>
                                        <p:tgtEl>
                                          <p:spTgt spid="101"/>
                                        </p:tgtEl>
                                        <p:attrNameLst>
                                          <p:attrName>style.visibility</p:attrName>
                                        </p:attrNameLst>
                                      </p:cBhvr>
                                      <p:to>
                                        <p:strVal val="visible"/>
                                      </p:to>
                                    </p:set>
                                    <p:animEffect transition="in" filter="wheel(1)">
                                      <p:cBhvr>
                                        <p:cTn id="206" dur="1000"/>
                                        <p:tgtEl>
                                          <p:spTgt spid="101"/>
                                        </p:tgtEl>
                                      </p:cBhvr>
                                    </p:animEffect>
                                  </p:childTnLst>
                                </p:cTn>
                              </p:par>
                              <p:par>
                                <p:cTn id="207" presetID="21" presetClass="entr" presetSubtype="1" fill="hold" grpId="0" nodeType="withEffect">
                                  <p:stCondLst>
                                    <p:cond delay="0"/>
                                  </p:stCondLst>
                                  <p:childTnLst>
                                    <p:set>
                                      <p:cBhvr>
                                        <p:cTn id="208" dur="1" fill="hold">
                                          <p:stCondLst>
                                            <p:cond delay="0"/>
                                          </p:stCondLst>
                                        </p:cTn>
                                        <p:tgtEl>
                                          <p:spTgt spid="102"/>
                                        </p:tgtEl>
                                        <p:attrNameLst>
                                          <p:attrName>style.visibility</p:attrName>
                                        </p:attrNameLst>
                                      </p:cBhvr>
                                      <p:to>
                                        <p:strVal val="visible"/>
                                      </p:to>
                                    </p:set>
                                    <p:animEffect transition="in" filter="wheel(1)">
                                      <p:cBhvr>
                                        <p:cTn id="209" dur="1000"/>
                                        <p:tgtEl>
                                          <p:spTgt spid="102"/>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103"/>
                                        </p:tgtEl>
                                        <p:attrNameLst>
                                          <p:attrName>style.visibility</p:attrName>
                                        </p:attrNameLst>
                                      </p:cBhvr>
                                      <p:to>
                                        <p:strVal val="visible"/>
                                      </p:to>
                                    </p:set>
                                    <p:animEffect transition="in" filter="fade">
                                      <p:cBhvr>
                                        <p:cTn id="214" dur="500"/>
                                        <p:tgtEl>
                                          <p:spTgt spid="103"/>
                                        </p:tgtEl>
                                      </p:cBhvr>
                                    </p:animEffect>
                                  </p:childTnLst>
                                </p:cTn>
                              </p:par>
                            </p:childTnLst>
                          </p:cTn>
                        </p:par>
                        <p:par>
                          <p:cTn id="215" fill="hold">
                            <p:stCondLst>
                              <p:cond delay="500"/>
                            </p:stCondLst>
                            <p:childTnLst>
                              <p:par>
                                <p:cTn id="216" presetID="3" presetClass="emph" presetSubtype="2" fill="hold" grpId="1" nodeType="afterEffect">
                                  <p:stCondLst>
                                    <p:cond delay="0"/>
                                  </p:stCondLst>
                                  <p:childTnLst>
                                    <p:animClr clrSpc="rgb" dir="cw">
                                      <p:cBhvr override="childStyle">
                                        <p:cTn id="217" dur="500" fill="hold"/>
                                        <p:tgtEl>
                                          <p:spTgt spid="103"/>
                                        </p:tgtEl>
                                        <p:attrNameLst>
                                          <p:attrName>style.color</p:attrName>
                                        </p:attrNameLst>
                                      </p:cBhvr>
                                      <p:to>
                                        <a:srgbClr val="FF0000"/>
                                      </p:to>
                                    </p:animClr>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nodeType="clickEffect">
                                  <p:stCondLst>
                                    <p:cond delay="0"/>
                                  </p:stCondLst>
                                  <p:childTnLst>
                                    <p:set>
                                      <p:cBhvr>
                                        <p:cTn id="221" dur="1" fill="hold">
                                          <p:stCondLst>
                                            <p:cond delay="0"/>
                                          </p:stCondLst>
                                        </p:cTn>
                                        <p:tgtEl>
                                          <p:spTgt spid="106"/>
                                        </p:tgtEl>
                                        <p:attrNameLst>
                                          <p:attrName>style.visibility</p:attrName>
                                        </p:attrNameLst>
                                      </p:cBhvr>
                                      <p:to>
                                        <p:strVal val="visible"/>
                                      </p:to>
                                    </p:set>
                                    <p:animEffect transition="in" filter="wipe(down)">
                                      <p:cBhvr>
                                        <p:cTn id="222" dur="500"/>
                                        <p:tgtEl>
                                          <p:spTgt spid="106"/>
                                        </p:tgtEl>
                                      </p:cBhvr>
                                    </p:animEffect>
                                  </p:childTnLst>
                                </p:cTn>
                              </p:par>
                              <p:par>
                                <p:cTn id="223" presetID="22" presetClass="entr" presetSubtype="4" fill="hold" nodeType="withEffect">
                                  <p:stCondLst>
                                    <p:cond delay="0"/>
                                  </p:stCondLst>
                                  <p:childTnLst>
                                    <p:set>
                                      <p:cBhvr>
                                        <p:cTn id="224" dur="1" fill="hold">
                                          <p:stCondLst>
                                            <p:cond delay="0"/>
                                          </p:stCondLst>
                                        </p:cTn>
                                        <p:tgtEl>
                                          <p:spTgt spid="107"/>
                                        </p:tgtEl>
                                        <p:attrNameLst>
                                          <p:attrName>style.visibility</p:attrName>
                                        </p:attrNameLst>
                                      </p:cBhvr>
                                      <p:to>
                                        <p:strVal val="visible"/>
                                      </p:to>
                                    </p:set>
                                    <p:animEffect transition="in" filter="wipe(down)">
                                      <p:cBhvr>
                                        <p:cTn id="225" dur="500"/>
                                        <p:tgtEl>
                                          <p:spTgt spid="107"/>
                                        </p:tgtEl>
                                      </p:cBhvr>
                                    </p:animEffect>
                                  </p:childTnLst>
                                </p:cTn>
                              </p:par>
                              <p:par>
                                <p:cTn id="226" presetID="22" presetClass="entr" presetSubtype="4" fill="hold" nodeType="withEffect">
                                  <p:stCondLst>
                                    <p:cond delay="0"/>
                                  </p:stCondLst>
                                  <p:childTnLst>
                                    <p:set>
                                      <p:cBhvr>
                                        <p:cTn id="227" dur="1" fill="hold">
                                          <p:stCondLst>
                                            <p:cond delay="0"/>
                                          </p:stCondLst>
                                        </p:cTn>
                                        <p:tgtEl>
                                          <p:spTgt spid="108"/>
                                        </p:tgtEl>
                                        <p:attrNameLst>
                                          <p:attrName>style.visibility</p:attrName>
                                        </p:attrNameLst>
                                      </p:cBhvr>
                                      <p:to>
                                        <p:strVal val="visible"/>
                                      </p:to>
                                    </p:set>
                                    <p:animEffect transition="in" filter="wipe(down)">
                                      <p:cBhvr>
                                        <p:cTn id="228" dur="500"/>
                                        <p:tgtEl>
                                          <p:spTgt spid="108"/>
                                        </p:tgtEl>
                                      </p:cBhvr>
                                    </p:animEffect>
                                  </p:childTnLst>
                                </p:cTn>
                              </p:par>
                              <p:par>
                                <p:cTn id="229" presetID="22" presetClass="entr" presetSubtype="4" fill="hold" nodeType="withEffect">
                                  <p:stCondLst>
                                    <p:cond delay="0"/>
                                  </p:stCondLst>
                                  <p:childTnLst>
                                    <p:set>
                                      <p:cBhvr>
                                        <p:cTn id="230" dur="1" fill="hold">
                                          <p:stCondLst>
                                            <p:cond delay="0"/>
                                          </p:stCondLst>
                                        </p:cTn>
                                        <p:tgtEl>
                                          <p:spTgt spid="109"/>
                                        </p:tgtEl>
                                        <p:attrNameLst>
                                          <p:attrName>style.visibility</p:attrName>
                                        </p:attrNameLst>
                                      </p:cBhvr>
                                      <p:to>
                                        <p:strVal val="visible"/>
                                      </p:to>
                                    </p:set>
                                    <p:animEffect transition="in" filter="wipe(down)">
                                      <p:cBhvr>
                                        <p:cTn id="231" dur="500"/>
                                        <p:tgtEl>
                                          <p:spTgt spid="109"/>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2" fill="hold" grpId="0" nodeType="clickEffect">
                                  <p:stCondLst>
                                    <p:cond delay="0"/>
                                  </p:stCondLst>
                                  <p:childTnLst>
                                    <p:set>
                                      <p:cBhvr>
                                        <p:cTn id="235" dur="1" fill="hold">
                                          <p:stCondLst>
                                            <p:cond delay="0"/>
                                          </p:stCondLst>
                                        </p:cTn>
                                        <p:tgtEl>
                                          <p:spTgt spid="100"/>
                                        </p:tgtEl>
                                        <p:attrNameLst>
                                          <p:attrName>style.visibility</p:attrName>
                                        </p:attrNameLst>
                                      </p:cBhvr>
                                      <p:to>
                                        <p:strVal val="visible"/>
                                      </p:to>
                                    </p:set>
                                    <p:animEffect transition="in" filter="wipe(right)">
                                      <p:cBhvr>
                                        <p:cTn id="236" dur="500"/>
                                        <p:tgtEl>
                                          <p:spTgt spid="100"/>
                                        </p:tgtEl>
                                      </p:cBhvr>
                                    </p:animEffect>
                                  </p:childTnLst>
                                </p:cTn>
                              </p:par>
                            </p:childTnLst>
                          </p:cTn>
                        </p:par>
                        <p:par>
                          <p:cTn id="237" fill="hold">
                            <p:stCondLst>
                              <p:cond delay="500"/>
                            </p:stCondLst>
                            <p:childTnLst>
                              <p:par>
                                <p:cTn id="238" presetID="22" presetClass="entr" presetSubtype="4" fill="hold" nodeType="afterEffect">
                                  <p:stCondLst>
                                    <p:cond delay="0"/>
                                  </p:stCondLst>
                                  <p:childTnLst>
                                    <p:set>
                                      <p:cBhvr>
                                        <p:cTn id="239" dur="1" fill="hold">
                                          <p:stCondLst>
                                            <p:cond delay="0"/>
                                          </p:stCondLst>
                                        </p:cTn>
                                        <p:tgtEl>
                                          <p:spTgt spid="26777"/>
                                        </p:tgtEl>
                                        <p:attrNameLst>
                                          <p:attrName>style.visibility</p:attrName>
                                        </p:attrNameLst>
                                      </p:cBhvr>
                                      <p:to>
                                        <p:strVal val="visible"/>
                                      </p:to>
                                    </p:set>
                                    <p:animEffect transition="in" filter="wipe(down)">
                                      <p:cBhvr>
                                        <p:cTn id="240" dur="500"/>
                                        <p:tgtEl>
                                          <p:spTgt spid="26777"/>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ntr" presetSubtype="0" fill="hold" grpId="0" nodeType="clickEffect">
                                  <p:stCondLst>
                                    <p:cond delay="0"/>
                                  </p:stCondLst>
                                  <p:childTnLst>
                                    <p:set>
                                      <p:cBhvr>
                                        <p:cTn id="244" dur="1" fill="hold">
                                          <p:stCondLst>
                                            <p:cond delay="0"/>
                                          </p:stCondLst>
                                        </p:cTn>
                                        <p:tgtEl>
                                          <p:spTgt spid="111"/>
                                        </p:tgtEl>
                                        <p:attrNameLst>
                                          <p:attrName>style.visibility</p:attrName>
                                        </p:attrNameLst>
                                      </p:cBhvr>
                                      <p:to>
                                        <p:strVal val="visible"/>
                                      </p:to>
                                    </p:set>
                                    <p:animEffect transition="in" filter="fade">
                                      <p:cBhvr>
                                        <p:cTn id="245" dur="500"/>
                                        <p:tgtEl>
                                          <p:spTgt spid="111"/>
                                        </p:tgtEl>
                                      </p:cBhvr>
                                    </p:animEffect>
                                  </p:childTnLst>
                                </p:cTn>
                              </p:par>
                            </p:childTnLst>
                          </p:cTn>
                        </p:par>
                        <p:par>
                          <p:cTn id="246" fill="hold">
                            <p:stCondLst>
                              <p:cond delay="500"/>
                            </p:stCondLst>
                            <p:childTnLst>
                              <p:par>
                                <p:cTn id="247" presetID="3" presetClass="emph" presetSubtype="2" fill="hold" grpId="1" nodeType="afterEffect">
                                  <p:stCondLst>
                                    <p:cond delay="0"/>
                                  </p:stCondLst>
                                  <p:childTnLst>
                                    <p:animClr clrSpc="rgb" dir="cw">
                                      <p:cBhvr override="childStyle">
                                        <p:cTn id="248" dur="500" fill="hold"/>
                                        <p:tgtEl>
                                          <p:spTgt spid="111"/>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28" grpId="0" animBg="1"/>
      <p:bldP spid="29" grpId="0" animBg="1"/>
      <p:bldP spid="31" grpId="0"/>
      <p:bldP spid="39" grpId="0"/>
      <p:bldP spid="40" grpId="0"/>
      <p:bldP spid="32" grpId="0"/>
      <p:bldP spid="32" grpId="1"/>
      <p:bldP spid="82" grpId="0"/>
      <p:bldP spid="82" grpId="1"/>
      <p:bldP spid="89" grpId="0" animBg="1"/>
      <p:bldP spid="89" grpId="1" animBg="1"/>
      <p:bldP spid="93" grpId="0"/>
      <p:bldP spid="93" grpId="1"/>
      <p:bldP spid="91" grpId="0" animBg="1"/>
      <p:bldP spid="96" grpId="0" animBg="1"/>
      <p:bldP spid="92" grpId="0" animBg="1"/>
      <p:bldP spid="92" grpId="1" animBg="1"/>
      <p:bldP spid="92" grpId="2" animBg="1"/>
      <p:bldP spid="98" grpId="0" animBg="1"/>
      <p:bldP spid="98" grpId="1" animBg="1"/>
      <p:bldP spid="98" grpId="2" animBg="1"/>
      <p:bldP spid="99" grpId="0"/>
      <p:bldP spid="99" grpId="1"/>
      <p:bldP spid="95" grpId="0" animBg="1"/>
      <p:bldP spid="101" grpId="0" animBg="1"/>
      <p:bldP spid="102" grpId="0" animBg="1"/>
      <p:bldP spid="103" grpId="0"/>
      <p:bldP spid="103" grpId="1"/>
      <p:bldP spid="100" grpId="0" animBg="1"/>
      <p:bldP spid="111" grpId="0"/>
      <p:bldP spid="111"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7EFBFF7-33FC-4360-86A2-6C8D825D2480}"/>
              </a:ext>
            </a:extLst>
          </p:cNvPr>
          <p:cNvSpPr/>
          <p:nvPr/>
        </p:nvSpPr>
        <p:spPr>
          <a:xfrm>
            <a:off x="301659" y="276094"/>
            <a:ext cx="11293441" cy="523220"/>
          </a:xfrm>
          <a:prstGeom prst="rect">
            <a:avLst/>
          </a:prstGeom>
          <a:no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数据中心的定义</a:t>
            </a:r>
          </a:p>
        </p:txBody>
      </p:sp>
      <p:pic>
        <p:nvPicPr>
          <p:cNvPr id="30722" name="Picture 2">
            <a:extLst>
              <a:ext uri="{FF2B5EF4-FFF2-40B4-BE49-F238E27FC236}">
                <a16:creationId xmlns:a16="http://schemas.microsoft.com/office/drawing/2014/main" id="{2F83DD67-4EA6-4491-86AA-47F11EB85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59" y="2435679"/>
            <a:ext cx="4375116" cy="238306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6512617-7644-4429-9A76-A1B9E0A06B3A}"/>
              </a:ext>
            </a:extLst>
          </p:cNvPr>
          <p:cNvSpPr txBox="1"/>
          <p:nvPr/>
        </p:nvSpPr>
        <p:spPr>
          <a:xfrm>
            <a:off x="4736681" y="1786988"/>
            <a:ext cx="7092497" cy="3830985"/>
          </a:xfrm>
          <a:prstGeom prst="rect">
            <a:avLst/>
          </a:prstGeom>
          <a:noFill/>
        </p:spPr>
        <p:txBody>
          <a:bodyPr wrap="square">
            <a:spAutoFit/>
          </a:bodyPr>
          <a:lstStyle/>
          <a:p>
            <a:pPr marL="285750" indent="-285750" algn="l">
              <a:lnSpc>
                <a:spcPct val="125000"/>
              </a:lnSpc>
              <a:spcBef>
                <a:spcPts val="1200"/>
              </a:spcBef>
              <a:buFont typeface="Arial" panose="020B0604020202020204" pitchFamily="34" charset="0"/>
              <a:buChar char="•"/>
            </a:pPr>
            <a:r>
              <a:rPr lang="zh-CN" altLang="en-US" b="1" i="0" dirty="0">
                <a:solidFill>
                  <a:srgbClr val="4D4D4D"/>
                </a:solidFill>
                <a:effectLst/>
                <a:latin typeface="微软雅黑" panose="020B0503020204020204" pitchFamily="34" charset="-122"/>
                <a:ea typeface="微软雅黑" panose="020B0503020204020204" pitchFamily="34" charset="-122"/>
              </a:rPr>
              <a:t>维基百科定义：</a:t>
            </a:r>
            <a:r>
              <a:rPr lang="zh-CN" altLang="en-US" b="0" i="0" dirty="0">
                <a:solidFill>
                  <a:srgbClr val="4D4D4D"/>
                </a:solidFill>
                <a:effectLst/>
                <a:latin typeface="微软雅黑" panose="020B0503020204020204" pitchFamily="34" charset="-122"/>
                <a:ea typeface="微软雅黑" panose="020B0503020204020204" pitchFamily="34" charset="-122"/>
              </a:rPr>
              <a:t>数据中心是一整套复杂的设施。它不仅仅包括计算机系统和其它与之配套的设备（例如通信和存储系统），还包含冗余的数据通信连接、环境控制设备、监控设备以及各种安全装置。</a:t>
            </a:r>
          </a:p>
          <a:p>
            <a:pPr marL="285750" indent="-285750" algn="l">
              <a:lnSpc>
                <a:spcPct val="125000"/>
              </a:lnSpc>
              <a:spcBef>
                <a:spcPts val="1200"/>
              </a:spcBef>
              <a:buFont typeface="Arial" panose="020B0604020202020204" pitchFamily="34" charset="0"/>
              <a:buChar char="•"/>
            </a:pPr>
            <a:r>
              <a:rPr lang="en-US" altLang="zh-CN" b="1" i="0" dirty="0">
                <a:solidFill>
                  <a:srgbClr val="4D4D4D"/>
                </a:solidFill>
                <a:effectLst/>
                <a:latin typeface="微软雅黑" panose="020B0503020204020204" pitchFamily="34" charset="-122"/>
                <a:ea typeface="微软雅黑" panose="020B0503020204020204" pitchFamily="34" charset="-122"/>
              </a:rPr>
              <a:t>Google</a:t>
            </a:r>
            <a:r>
              <a:rPr lang="zh-CN" altLang="en-US" b="1" i="0" dirty="0">
                <a:solidFill>
                  <a:srgbClr val="4D4D4D"/>
                </a:solidFill>
                <a:effectLst/>
                <a:latin typeface="微软雅黑" panose="020B0503020204020204" pitchFamily="34" charset="-122"/>
                <a:ea typeface="微软雅黑" panose="020B0503020204020204" pitchFamily="34" charset="-122"/>
              </a:rPr>
              <a:t>定义：</a:t>
            </a:r>
            <a:r>
              <a:rPr lang="zh-CN" altLang="en-US" b="0" i="0" dirty="0">
                <a:solidFill>
                  <a:srgbClr val="4D4D4D"/>
                </a:solidFill>
                <a:effectLst/>
                <a:latin typeface="微软雅黑" panose="020B0503020204020204" pitchFamily="34" charset="-122"/>
                <a:ea typeface="微软雅黑" panose="020B0503020204020204" pitchFamily="34" charset="-122"/>
              </a:rPr>
              <a:t>数据中心是多功能的建筑物，能容纳多个服务器 以及通信设备。这些设备被放置在一起是因为它们具有相同的对环境的要求以及物理安全上的需求，并且这样放置便于维护”，而“并不仅仅是一些服务器的集合”。</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pPr marL="285750" indent="-285750" algn="l">
              <a:lnSpc>
                <a:spcPct val="125000"/>
              </a:lnSpc>
              <a:spcBef>
                <a:spcPts val="1200"/>
              </a:spcBef>
              <a:buFont typeface="Arial" panose="020B0604020202020204" pitchFamily="34" charset="0"/>
              <a:buChar char="•"/>
            </a:pPr>
            <a:r>
              <a:rPr lang="zh-CN" altLang="en-US" b="1" dirty="0">
                <a:solidFill>
                  <a:srgbClr val="4D4D4D"/>
                </a:solidFill>
                <a:latin typeface="微软雅黑" panose="020B0503020204020204" pitchFamily="34" charset="-122"/>
                <a:ea typeface="微软雅黑" panose="020B0503020204020204" pitchFamily="34" charset="-122"/>
              </a:rPr>
              <a:t>百度百科定义：</a:t>
            </a:r>
            <a:r>
              <a:rPr lang="zh-CN" altLang="en-US" b="0" i="0" dirty="0">
                <a:solidFill>
                  <a:srgbClr val="333333"/>
                </a:solidFill>
                <a:effectLst/>
                <a:latin typeface="微软雅黑" panose="020B0503020204020204" pitchFamily="34" charset="-122"/>
                <a:ea typeface="微软雅黑" panose="020B0503020204020204" pitchFamily="34" charset="-122"/>
              </a:rPr>
              <a:t>数据中心</a:t>
            </a:r>
            <a:r>
              <a:rPr lang="zh-CN" altLang="en-US" dirty="0">
                <a:solidFill>
                  <a:srgbClr val="4D4D4D"/>
                </a:solidFill>
                <a:latin typeface="微软雅黑" panose="020B0503020204020204" pitchFamily="34" charset="-122"/>
                <a:ea typeface="微软雅黑" panose="020B0503020204020204" pitchFamily="34" charset="-122"/>
              </a:rPr>
              <a:t>是全球协作的特定设备网络，用来在</a:t>
            </a:r>
            <a:r>
              <a:rPr lang="en-US" altLang="zh-CN" dirty="0">
                <a:solidFill>
                  <a:srgbClr val="4D4D4D"/>
                </a:solidFill>
                <a:latin typeface="微软雅黑" panose="020B0503020204020204" pitchFamily="34" charset="-122"/>
                <a:ea typeface="微软雅黑" panose="020B0503020204020204" pitchFamily="34" charset="-122"/>
              </a:rPr>
              <a:t>internet</a:t>
            </a:r>
            <a:r>
              <a:rPr lang="zh-CN" altLang="en-US" dirty="0">
                <a:solidFill>
                  <a:srgbClr val="4D4D4D"/>
                </a:solidFill>
                <a:latin typeface="微软雅黑" panose="020B0503020204020204" pitchFamily="34" charset="-122"/>
                <a:ea typeface="微软雅黑" panose="020B0503020204020204" pitchFamily="34" charset="-122"/>
              </a:rPr>
              <a:t>网络基础设施上</a:t>
            </a:r>
            <a:r>
              <a:rPr lang="zh-CN" altLang="en-US" b="0" i="0" dirty="0">
                <a:solidFill>
                  <a:srgbClr val="333333"/>
                </a:solidFill>
                <a:effectLst/>
                <a:latin typeface="微软雅黑" panose="020B0503020204020204" pitchFamily="34" charset="-122"/>
                <a:ea typeface="微软雅黑" panose="020B0503020204020204" pitchFamily="34" charset="-122"/>
              </a:rPr>
              <a:t>传递、加速、展示、计算、存储数据信息</a:t>
            </a:r>
            <a:endParaRPr lang="zh-CN" altLang="en-US" b="0" i="0" dirty="0">
              <a:solidFill>
                <a:srgbClr val="4D4D4D"/>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41645"/>
      </p:ext>
    </p:extLst>
  </p:cSld>
  <p:clrMapOvr>
    <a:masterClrMapping/>
  </p:clrMapOvr>
  <p:transition advClick="0" advTm="8000">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数据中心长什么样？</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3">
            <a:extLst>
              <a:ext uri="{FF2B5EF4-FFF2-40B4-BE49-F238E27FC236}">
                <a16:creationId xmlns:a16="http://schemas.microsoft.com/office/drawing/2014/main" id="{3E20879C-57AA-4E35-9C2F-48D25FF676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2469" y="3737846"/>
            <a:ext cx="3742755" cy="258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4">
            <a:extLst>
              <a:ext uri="{FF2B5EF4-FFF2-40B4-BE49-F238E27FC236}">
                <a16:creationId xmlns:a16="http://schemas.microsoft.com/office/drawing/2014/main" id="{217C5FFA-C0E6-4A2D-AE86-A02FA8E768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9071" y="1096930"/>
            <a:ext cx="3595960" cy="233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Picture 5">
            <a:extLst>
              <a:ext uri="{FF2B5EF4-FFF2-40B4-BE49-F238E27FC236}">
                <a16:creationId xmlns:a16="http://schemas.microsoft.com/office/drawing/2014/main" id="{30C0ADEA-E0D2-437B-96A0-BFD8F6DD2B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32410" y="3737846"/>
            <a:ext cx="3892621" cy="258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2" descr="E:\云创存储图片\google1.jpg">
            <a:extLst>
              <a:ext uri="{FF2B5EF4-FFF2-40B4-BE49-F238E27FC236}">
                <a16:creationId xmlns:a16="http://schemas.microsoft.com/office/drawing/2014/main" id="{DC463163-DA1B-4898-983E-31A028CB2EC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025" y="1107929"/>
            <a:ext cx="3467496" cy="232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图片 2" descr="532_1218_303518.jpg">
            <a:extLst>
              <a:ext uri="{FF2B5EF4-FFF2-40B4-BE49-F238E27FC236}">
                <a16:creationId xmlns:a16="http://schemas.microsoft.com/office/drawing/2014/main" id="{DC66F1B7-5792-48A7-83AF-7B816CDC060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1128" y="3729877"/>
            <a:ext cx="3456393" cy="259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图片 3" descr="f4.jpg">
            <a:extLst>
              <a:ext uri="{FF2B5EF4-FFF2-40B4-BE49-F238E27FC236}">
                <a16:creationId xmlns:a16="http://schemas.microsoft.com/office/drawing/2014/main" id="{84CE601D-5430-439B-B74D-444A6B27F6F1}"/>
              </a:ext>
            </a:extLst>
          </p:cNvPr>
          <p:cNvPicPr>
            <a:picLocks noChangeAspect="1"/>
          </p:cNvPicPr>
          <p:nvPr/>
        </p:nvPicPr>
        <p:blipFill rotWithShape="1">
          <a:blip r:embed="rId9">
            <a:extLst>
              <a:ext uri="{28A0092B-C50C-407E-A947-70E740481C1C}">
                <a14:useLocalDpi xmlns:a14="http://schemas.microsoft.com/office/drawing/2010/main" val="0"/>
              </a:ext>
            </a:extLst>
          </a:blip>
          <a:srcRect b="23255"/>
          <a:stretch/>
        </p:blipFill>
        <p:spPr bwMode="auto">
          <a:xfrm>
            <a:off x="3772470" y="1096930"/>
            <a:ext cx="4051652" cy="233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95614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数据中心基础设施：计算设备</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F829B80-0B70-4F04-9821-138F7DA1D9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440" y="1158297"/>
            <a:ext cx="1575184" cy="16729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7A89E74-C915-48C4-9BA6-E42C6138F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8650" y="1059363"/>
            <a:ext cx="1736045" cy="1870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43282E2-46F2-4133-B279-EA8CE7C85E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04" r="11073"/>
          <a:stretch/>
        </p:blipFill>
        <p:spPr bwMode="auto">
          <a:xfrm>
            <a:off x="4470549" y="1600995"/>
            <a:ext cx="3659935" cy="10246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750E49CE-24E4-42F2-9189-FBBD238722DF}"/>
              </a:ext>
            </a:extLst>
          </p:cNvPr>
          <p:cNvPicPr>
            <a:picLocks noChangeAspect="1"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405230" y="913289"/>
            <a:ext cx="1923060" cy="216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C2223F66-F08B-401E-904C-9206A6858572}"/>
              </a:ext>
            </a:extLst>
          </p:cNvPr>
          <p:cNvSpPr txBox="1"/>
          <p:nvPr/>
        </p:nvSpPr>
        <p:spPr>
          <a:xfrm>
            <a:off x="1566126" y="3040728"/>
            <a:ext cx="1225047" cy="29223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塔式服务器</a:t>
            </a:r>
          </a:p>
        </p:txBody>
      </p:sp>
      <p:sp>
        <p:nvSpPr>
          <p:cNvPr id="15" name="文本框 14">
            <a:extLst>
              <a:ext uri="{FF2B5EF4-FFF2-40B4-BE49-F238E27FC236}">
                <a16:creationId xmlns:a16="http://schemas.microsoft.com/office/drawing/2014/main" id="{4CFD339A-AE05-480F-B6F3-A265686C5320}"/>
              </a:ext>
            </a:extLst>
          </p:cNvPr>
          <p:cNvSpPr txBox="1"/>
          <p:nvPr/>
        </p:nvSpPr>
        <p:spPr>
          <a:xfrm>
            <a:off x="5533834" y="3040728"/>
            <a:ext cx="1225047" cy="29223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机架服务器</a:t>
            </a:r>
          </a:p>
        </p:txBody>
      </p:sp>
      <p:sp>
        <p:nvSpPr>
          <p:cNvPr id="16" name="文本框 15">
            <a:extLst>
              <a:ext uri="{FF2B5EF4-FFF2-40B4-BE49-F238E27FC236}">
                <a16:creationId xmlns:a16="http://schemas.microsoft.com/office/drawing/2014/main" id="{50A11F3B-FB1A-4423-8876-969C8AF6B1BF}"/>
              </a:ext>
            </a:extLst>
          </p:cNvPr>
          <p:cNvSpPr txBox="1"/>
          <p:nvPr/>
        </p:nvSpPr>
        <p:spPr>
          <a:xfrm>
            <a:off x="9716137" y="3040728"/>
            <a:ext cx="1225047" cy="29223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刀片服务器</a:t>
            </a:r>
          </a:p>
        </p:txBody>
      </p:sp>
      <p:sp>
        <p:nvSpPr>
          <p:cNvPr id="14" name="内容占位符 2">
            <a:extLst>
              <a:ext uri="{FF2B5EF4-FFF2-40B4-BE49-F238E27FC236}">
                <a16:creationId xmlns:a16="http://schemas.microsoft.com/office/drawing/2014/main" id="{95E5BC0F-CD02-4FE1-8275-3FBFF9A7A259}"/>
              </a:ext>
            </a:extLst>
          </p:cNvPr>
          <p:cNvSpPr txBox="1">
            <a:spLocks/>
          </p:cNvSpPr>
          <p:nvPr/>
        </p:nvSpPr>
        <p:spPr>
          <a:xfrm>
            <a:off x="306887" y="3539862"/>
            <a:ext cx="3515813" cy="26856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600" dirty="0">
                <a:latin typeface="微软雅黑" panose="020B0503020204020204" pitchFamily="34" charset="-122"/>
                <a:ea typeface="微软雅黑" panose="020B0503020204020204" pitchFamily="34" charset="-122"/>
              </a:rPr>
              <a:t>塔式服务器（</a:t>
            </a:r>
            <a:r>
              <a:rPr lang="en-US" altLang="zh-CN" sz="1600" dirty="0">
                <a:latin typeface="微软雅黑" panose="020B0503020204020204" pitchFamily="34" charset="-122"/>
                <a:ea typeface="微软雅黑" panose="020B0503020204020204" pitchFamily="34" charset="-122"/>
              </a:rPr>
              <a:t>Tower Server</a:t>
            </a:r>
            <a:r>
              <a:rPr lang="zh-CN" altLang="en-US" sz="1600" dirty="0">
                <a:latin typeface="微软雅黑" panose="020B0503020204020204" pitchFamily="34" charset="-122"/>
                <a:ea typeface="微软雅黑" panose="020B0503020204020204" pitchFamily="34" charset="-122"/>
              </a:rPr>
              <a:t>）是最常见的一种服务器结构类型，它的外形以及结构都跟立式</a:t>
            </a:r>
            <a:r>
              <a:rPr lang="en-US" altLang="zh-CN" sz="1600" dirty="0">
                <a:latin typeface="微软雅黑" panose="020B0503020204020204" pitchFamily="34" charset="-122"/>
                <a:ea typeface="微软雅黑" panose="020B0503020204020204" pitchFamily="34" charset="-122"/>
              </a:rPr>
              <a:t>PC</a:t>
            </a:r>
            <a:r>
              <a:rPr lang="zh-CN" altLang="en-US" sz="1600" dirty="0">
                <a:latin typeface="微软雅黑" panose="020B0503020204020204" pitchFamily="34" charset="-122"/>
                <a:ea typeface="微软雅黑" panose="020B0503020204020204" pitchFamily="34" charset="-122"/>
              </a:rPr>
              <a:t>差不多，服务器的主板扩展性较强、插槽也多，个头比普通主板大一些。塔式服务器的主机机箱也比标准的</a:t>
            </a:r>
            <a:r>
              <a:rPr lang="en-US" altLang="zh-CN" sz="1600" dirty="0">
                <a:latin typeface="微软雅黑" panose="020B0503020204020204" pitchFamily="34" charset="-122"/>
                <a:ea typeface="微软雅黑" panose="020B0503020204020204" pitchFamily="34" charset="-122"/>
              </a:rPr>
              <a:t>ATX</a:t>
            </a:r>
            <a:r>
              <a:rPr lang="zh-CN" altLang="en-US" sz="1600" dirty="0">
                <a:latin typeface="微软雅黑" panose="020B0503020204020204" pitchFamily="34" charset="-122"/>
                <a:ea typeface="微软雅黑" panose="020B0503020204020204" pitchFamily="34" charset="-122"/>
              </a:rPr>
              <a:t>机箱要大，一般都会预留足够的内部空间以便日后进行硬盘和电源的冗余扩展。</a:t>
            </a:r>
          </a:p>
        </p:txBody>
      </p:sp>
      <p:sp>
        <p:nvSpPr>
          <p:cNvPr id="22" name="内容占位符 2">
            <a:extLst>
              <a:ext uri="{FF2B5EF4-FFF2-40B4-BE49-F238E27FC236}">
                <a16:creationId xmlns:a16="http://schemas.microsoft.com/office/drawing/2014/main" id="{C71C24D6-A453-4DF4-B557-36FBF6C887DE}"/>
              </a:ext>
            </a:extLst>
          </p:cNvPr>
          <p:cNvSpPr txBox="1">
            <a:spLocks/>
          </p:cNvSpPr>
          <p:nvPr/>
        </p:nvSpPr>
        <p:spPr>
          <a:xfrm>
            <a:off x="4316171" y="3539862"/>
            <a:ext cx="3814313" cy="2866916"/>
          </a:xfrm>
          <a:prstGeom prst="rect">
            <a:avLst/>
          </a:prstGeom>
        </p:spPr>
        <p:txBody>
          <a:bodyPr/>
          <a:lstStyle>
            <a:defPPr>
              <a:defRPr lang="zh-CN"/>
            </a:defPPr>
            <a:lvl1pPr marL="228600" indent="-228600">
              <a:lnSpc>
                <a:spcPct val="100000"/>
              </a:lnSpc>
              <a:spcBef>
                <a:spcPts val="1000"/>
              </a:spcBef>
              <a:buFont typeface="Arial" panose="020B0604020202020204" pitchFamily="34" charset="0"/>
              <a:buChar char="•"/>
              <a:defRPr>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600" dirty="0"/>
              <a:t>机架式服务器是为满足企业的密集部署，形成的以</a:t>
            </a:r>
            <a:r>
              <a:rPr lang="en-US" altLang="zh-CN" sz="1600" dirty="0"/>
              <a:t>19</a:t>
            </a:r>
            <a:r>
              <a:rPr lang="zh-CN" altLang="en-US" sz="1600" dirty="0"/>
              <a:t>英寸机架作为标准宽度的服务器类型，高度则从</a:t>
            </a:r>
            <a:r>
              <a:rPr lang="en-US" altLang="zh-CN" sz="1600" dirty="0"/>
              <a:t>1U</a:t>
            </a:r>
            <a:r>
              <a:rPr lang="zh-CN" altLang="en-US" sz="1600" dirty="0"/>
              <a:t>到数</a:t>
            </a:r>
            <a:r>
              <a:rPr lang="en-US" altLang="zh-CN" sz="1600" dirty="0"/>
              <a:t>U</a:t>
            </a:r>
            <a:r>
              <a:rPr lang="zh-CN" altLang="en-US" sz="1600" dirty="0"/>
              <a:t>。</a:t>
            </a:r>
            <a:endParaRPr lang="en-US" altLang="zh-CN" sz="1600" dirty="0"/>
          </a:p>
          <a:p>
            <a:r>
              <a:rPr lang="zh-CN" altLang="en-US" sz="1600" dirty="0"/>
              <a:t>将服务器放置到机架上，不仅有利于日常的维护及治理，也可避免意想不到的故障。机架服务器整洁地排放在机架中，不会浪费空间。</a:t>
            </a:r>
            <a:endParaRPr lang="en-US" altLang="zh-CN" sz="1600" dirty="0"/>
          </a:p>
          <a:p>
            <a:r>
              <a:rPr lang="zh-CN" altLang="en-US" sz="1600" dirty="0"/>
              <a:t>机架式服务器的外形看来不像计算机，而像交换机。</a:t>
            </a:r>
          </a:p>
        </p:txBody>
      </p:sp>
      <p:sp>
        <p:nvSpPr>
          <p:cNvPr id="23" name="内容占位符 2">
            <a:extLst>
              <a:ext uri="{FF2B5EF4-FFF2-40B4-BE49-F238E27FC236}">
                <a16:creationId xmlns:a16="http://schemas.microsoft.com/office/drawing/2014/main" id="{3E2DB7C7-154F-41D4-88E4-952A39C2C8BA}"/>
              </a:ext>
            </a:extLst>
          </p:cNvPr>
          <p:cNvSpPr txBox="1">
            <a:spLocks/>
          </p:cNvSpPr>
          <p:nvPr/>
        </p:nvSpPr>
        <p:spPr>
          <a:xfrm>
            <a:off x="8591551" y="3539862"/>
            <a:ext cx="3327280" cy="3210188"/>
          </a:xfrm>
          <a:prstGeom prst="rect">
            <a:avLst/>
          </a:prstGeom>
        </p:spPr>
        <p:txBody>
          <a:bodyPr/>
          <a:lstStyle>
            <a:defPPr>
              <a:defRPr lang="zh-CN"/>
            </a:defPPr>
            <a:lvl1pPr marL="228600" indent="-228600">
              <a:lnSpc>
                <a:spcPct val="100000"/>
              </a:lnSpc>
              <a:spcBef>
                <a:spcPts val="1000"/>
              </a:spcBef>
              <a:buFont typeface="Arial" panose="020B0604020202020204" pitchFamily="34" charset="0"/>
              <a:buChar char="•"/>
              <a:defRPr>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600" dirty="0"/>
              <a:t>刀片服务器是一种</a:t>
            </a:r>
            <a:r>
              <a:rPr lang="en-US" altLang="zh-CN" sz="1600" dirty="0"/>
              <a:t>HAHD(</a:t>
            </a:r>
            <a:r>
              <a:rPr lang="zh-CN" altLang="en-US" sz="1600" dirty="0"/>
              <a:t>高可用高密度</a:t>
            </a:r>
            <a:r>
              <a:rPr lang="en-US" altLang="zh-CN" sz="1600" dirty="0"/>
              <a:t>)</a:t>
            </a:r>
            <a:r>
              <a:rPr lang="zh-CN" altLang="en-US" sz="1600" dirty="0"/>
              <a:t>的低成本服务器，是专门为特殊应用行业和高密度计算机环境设计的。</a:t>
            </a:r>
            <a:endParaRPr lang="en-US" altLang="zh-CN" sz="1600" dirty="0"/>
          </a:p>
          <a:p>
            <a:r>
              <a:rPr lang="zh-CN" altLang="en-US" sz="1600" dirty="0"/>
              <a:t>每一块“刀片”实际上就是一块系统母板，类似于一个个独立的服务器。每一个母板运行自己的系统，服务于指定的不同用户群，相互之间没有关联。不过可以使用系统软件将这些母板集合成一个服务器集群。</a:t>
            </a:r>
          </a:p>
        </p:txBody>
      </p:sp>
    </p:spTree>
    <p:extLst>
      <p:ext uri="{BB962C8B-B14F-4D97-AF65-F5344CB8AC3E}">
        <p14:creationId xmlns:p14="http://schemas.microsoft.com/office/powerpoint/2010/main" val="222567992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数据中心基础设施：存储设备</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华为OceanStor S5500图片">
            <a:extLst>
              <a:ext uri="{FF2B5EF4-FFF2-40B4-BE49-F238E27FC236}">
                <a16:creationId xmlns:a16="http://schemas.microsoft.com/office/drawing/2014/main" id="{225606AC-9164-44CA-81AD-2273A358E7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481" t="8191" r="25286" b="6646"/>
          <a:stretch/>
        </p:blipFill>
        <p:spPr bwMode="auto">
          <a:xfrm>
            <a:off x="1551122" y="1507102"/>
            <a:ext cx="2296160" cy="3312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61FE294-EA0F-490B-91FB-3388377331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67" t="29480" r="5200" b="22253"/>
          <a:stretch/>
        </p:blipFill>
        <p:spPr bwMode="auto">
          <a:xfrm>
            <a:off x="5384800" y="2402840"/>
            <a:ext cx="4460240" cy="179933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E98D1F4-1731-4439-AEE8-774CF3C0416C}"/>
              </a:ext>
            </a:extLst>
          </p:cNvPr>
          <p:cNvSpPr txBox="1"/>
          <p:nvPr/>
        </p:nvSpPr>
        <p:spPr>
          <a:xfrm>
            <a:off x="1551122" y="4981566"/>
            <a:ext cx="206338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集中式存储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磁阵</a:t>
            </a:r>
          </a:p>
        </p:txBody>
      </p:sp>
      <p:sp>
        <p:nvSpPr>
          <p:cNvPr id="36" name="文本框 35">
            <a:extLst>
              <a:ext uri="{FF2B5EF4-FFF2-40B4-BE49-F238E27FC236}">
                <a16:creationId xmlns:a16="http://schemas.microsoft.com/office/drawing/2014/main" id="{6F607773-BE51-4CCB-AB73-CCDB9945E108}"/>
              </a:ext>
            </a:extLst>
          </p:cNvPr>
          <p:cNvSpPr txBox="1"/>
          <p:nvPr/>
        </p:nvSpPr>
        <p:spPr>
          <a:xfrm>
            <a:off x="6416040" y="4981566"/>
            <a:ext cx="273344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分布式存储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机架服务器</a:t>
            </a:r>
          </a:p>
        </p:txBody>
      </p:sp>
    </p:spTree>
    <p:extLst>
      <p:ext uri="{BB962C8B-B14F-4D97-AF65-F5344CB8AC3E}">
        <p14:creationId xmlns:p14="http://schemas.microsoft.com/office/powerpoint/2010/main" val="21167952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数据中心基础设施：网络设备</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E98D1F4-1731-4439-AEE8-774CF3C0416C}"/>
              </a:ext>
            </a:extLst>
          </p:cNvPr>
          <p:cNvSpPr txBox="1"/>
          <p:nvPr/>
        </p:nvSpPr>
        <p:spPr>
          <a:xfrm>
            <a:off x="825682" y="2902229"/>
            <a:ext cx="3523657"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ToR</a:t>
            </a:r>
            <a:r>
              <a:rPr lang="zh-CN" altLang="en-US" dirty="0">
                <a:latin typeface="微软雅黑" panose="020B0503020204020204" pitchFamily="34" charset="-122"/>
                <a:ea typeface="微软雅黑" panose="020B0503020204020204" pitchFamily="34" charset="-122"/>
              </a:rPr>
              <a:t>盒式交换机</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1U~2U</a:t>
            </a:r>
            <a:r>
              <a:rPr lang="zh-CN" altLang="en-US" dirty="0">
                <a:latin typeface="微软雅黑" panose="020B0503020204020204" pitchFamily="34" charset="-122"/>
                <a:ea typeface="微软雅黑" panose="020B0503020204020204" pitchFamily="34" charset="-122"/>
              </a:rPr>
              <a:t>高度）</a:t>
            </a:r>
          </a:p>
        </p:txBody>
      </p:sp>
      <p:pic>
        <p:nvPicPr>
          <p:cNvPr id="6146" name="Picture 2">
            <a:extLst>
              <a:ext uri="{FF2B5EF4-FFF2-40B4-BE49-F238E27FC236}">
                <a16:creationId xmlns:a16="http://schemas.microsoft.com/office/drawing/2014/main" id="{58282D20-9EA3-4E94-8805-32CEE18A30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7" t="31222" r="1750" b="38555"/>
          <a:stretch/>
        </p:blipFill>
        <p:spPr bwMode="auto">
          <a:xfrm>
            <a:off x="368299" y="1717674"/>
            <a:ext cx="4306366" cy="101854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C04A10A-A088-4B13-AD09-661929A5F7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299" y="3965584"/>
            <a:ext cx="4064001" cy="140335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21B9A5F2-71B4-4647-8490-211EBA619399}"/>
              </a:ext>
            </a:extLst>
          </p:cNvPr>
          <p:cNvSpPr txBox="1"/>
          <p:nvPr/>
        </p:nvSpPr>
        <p:spPr>
          <a:xfrm>
            <a:off x="535505" y="5680633"/>
            <a:ext cx="4104009"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EoR</a:t>
            </a:r>
            <a:r>
              <a:rPr lang="zh-CN" altLang="en-US" dirty="0">
                <a:latin typeface="微软雅黑" panose="020B0503020204020204" pitchFamily="34" charset="-122"/>
                <a:ea typeface="微软雅黑" panose="020B0503020204020204" pitchFamily="34" charset="-122"/>
              </a:rPr>
              <a:t>盒式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框式交换机</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2U~4U</a:t>
            </a:r>
            <a:r>
              <a:rPr lang="zh-CN" altLang="en-US" dirty="0">
                <a:latin typeface="微软雅黑" panose="020B0503020204020204" pitchFamily="34" charset="-122"/>
                <a:ea typeface="微软雅黑" panose="020B0503020204020204" pitchFamily="34" charset="-122"/>
              </a:rPr>
              <a:t>高度）</a:t>
            </a:r>
          </a:p>
        </p:txBody>
      </p:sp>
      <p:pic>
        <p:nvPicPr>
          <p:cNvPr id="6150" name="Picture 6">
            <a:extLst>
              <a:ext uri="{FF2B5EF4-FFF2-40B4-BE49-F238E27FC236}">
                <a16:creationId xmlns:a16="http://schemas.microsoft.com/office/drawing/2014/main" id="{1D702222-F205-4F2D-80DC-03C6DF261F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8618" y="1435100"/>
            <a:ext cx="3019353" cy="438440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5EF77D7E-C8A2-4123-8FAB-E5C123ADA65D}"/>
              </a:ext>
            </a:extLst>
          </p:cNvPr>
          <p:cNvSpPr txBox="1"/>
          <p:nvPr/>
        </p:nvSpPr>
        <p:spPr>
          <a:xfrm>
            <a:off x="4870862" y="5974541"/>
            <a:ext cx="369684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框式核心交换机</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10U</a:t>
            </a:r>
            <a:r>
              <a:rPr lang="zh-CN" altLang="en-US" dirty="0">
                <a:latin typeface="微软雅黑" panose="020B0503020204020204" pitchFamily="34" charset="-122"/>
                <a:ea typeface="微软雅黑" panose="020B0503020204020204" pitchFamily="34" charset="-122"/>
              </a:rPr>
              <a:t>以上高度）</a:t>
            </a:r>
          </a:p>
        </p:txBody>
      </p:sp>
      <p:pic>
        <p:nvPicPr>
          <p:cNvPr id="6152" name="Picture 8">
            <a:extLst>
              <a:ext uri="{FF2B5EF4-FFF2-40B4-BE49-F238E27FC236}">
                <a16:creationId xmlns:a16="http://schemas.microsoft.com/office/drawing/2014/main" id="{15DB43C3-3203-4E40-9161-AB157B5F301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686" r="25686"/>
          <a:stretch/>
        </p:blipFill>
        <p:spPr bwMode="auto">
          <a:xfrm>
            <a:off x="9122597" y="2902229"/>
            <a:ext cx="1955230" cy="301559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7A8FA4EC-125E-429F-988B-0403635DFD12}"/>
              </a:ext>
            </a:extLst>
          </p:cNvPr>
          <p:cNvSpPr txBox="1"/>
          <p:nvPr/>
        </p:nvSpPr>
        <p:spPr>
          <a:xfrm>
            <a:off x="8756981" y="6015662"/>
            <a:ext cx="316625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框式路由器（</a:t>
            </a:r>
            <a:r>
              <a:rPr lang="en-US" altLang="zh-CN" dirty="0">
                <a:latin typeface="微软雅黑" panose="020B0503020204020204" pitchFamily="34" charset="-122"/>
                <a:ea typeface="微软雅黑" panose="020B0503020204020204" pitchFamily="34" charset="-122"/>
              </a:rPr>
              <a:t>10U</a:t>
            </a:r>
            <a:r>
              <a:rPr lang="zh-CN" altLang="en-US" dirty="0">
                <a:latin typeface="微软雅黑" panose="020B0503020204020204" pitchFamily="34" charset="-122"/>
                <a:ea typeface="微软雅黑" panose="020B0503020204020204" pitchFamily="34" charset="-122"/>
              </a:rPr>
              <a:t>以上高度）</a:t>
            </a:r>
          </a:p>
        </p:txBody>
      </p:sp>
      <p:sp>
        <p:nvSpPr>
          <p:cNvPr id="16" name="文本框 15">
            <a:extLst>
              <a:ext uri="{FF2B5EF4-FFF2-40B4-BE49-F238E27FC236}">
                <a16:creationId xmlns:a16="http://schemas.microsoft.com/office/drawing/2014/main" id="{5069DDB6-AFF1-43B5-91C6-BF0EE28C4BB5}"/>
              </a:ext>
            </a:extLst>
          </p:cNvPr>
          <p:cNvSpPr txBox="1"/>
          <p:nvPr/>
        </p:nvSpPr>
        <p:spPr>
          <a:xfrm>
            <a:off x="9318877" y="6482833"/>
            <a:ext cx="175895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NE40E-X8A</a:t>
            </a:r>
            <a:endParaRPr lang="zh-CN" altLang="en-US" dirty="0"/>
          </a:p>
        </p:txBody>
      </p:sp>
      <p:sp>
        <p:nvSpPr>
          <p:cNvPr id="17" name="文本框 16">
            <a:extLst>
              <a:ext uri="{FF2B5EF4-FFF2-40B4-BE49-F238E27FC236}">
                <a16:creationId xmlns:a16="http://schemas.microsoft.com/office/drawing/2014/main" id="{80BF67E3-8BBB-4E80-8922-A5EDDFAB5DDD}"/>
              </a:ext>
            </a:extLst>
          </p:cNvPr>
          <p:cNvSpPr txBox="1"/>
          <p:nvPr/>
        </p:nvSpPr>
        <p:spPr>
          <a:xfrm>
            <a:off x="5911849" y="6428921"/>
            <a:ext cx="1614873"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CE12808S</a:t>
            </a:r>
            <a:endParaRPr lang="zh-CN" altLang="en-US" dirty="0"/>
          </a:p>
        </p:txBody>
      </p:sp>
      <p:sp>
        <p:nvSpPr>
          <p:cNvPr id="18" name="文本框 17">
            <a:extLst>
              <a:ext uri="{FF2B5EF4-FFF2-40B4-BE49-F238E27FC236}">
                <a16:creationId xmlns:a16="http://schemas.microsoft.com/office/drawing/2014/main" id="{F498DB04-AD75-4F27-A167-F625DD52B5D7}"/>
              </a:ext>
            </a:extLst>
          </p:cNvPr>
          <p:cNvSpPr txBox="1"/>
          <p:nvPr/>
        </p:nvSpPr>
        <p:spPr>
          <a:xfrm>
            <a:off x="1180831" y="6298167"/>
            <a:ext cx="2178209"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CE8861</a:t>
            </a:r>
            <a:r>
              <a:rPr lang="zh-CN" altLang="en-US" dirty="0">
                <a:latin typeface="微软雅黑" panose="020B0503020204020204" pitchFamily="34" charset="-122"/>
                <a:ea typeface="微软雅黑" panose="020B0503020204020204" pitchFamily="34" charset="-122"/>
              </a:rPr>
              <a:t>，插卡式</a:t>
            </a:r>
            <a:endParaRPr lang="zh-CN" altLang="en-US" dirty="0"/>
          </a:p>
        </p:txBody>
      </p:sp>
      <p:sp>
        <p:nvSpPr>
          <p:cNvPr id="19" name="文本框 18">
            <a:extLst>
              <a:ext uri="{FF2B5EF4-FFF2-40B4-BE49-F238E27FC236}">
                <a16:creationId xmlns:a16="http://schemas.microsoft.com/office/drawing/2014/main" id="{8CC23791-CE0C-4965-8E34-3748EA969804}"/>
              </a:ext>
            </a:extLst>
          </p:cNvPr>
          <p:cNvSpPr txBox="1"/>
          <p:nvPr/>
        </p:nvSpPr>
        <p:spPr>
          <a:xfrm>
            <a:off x="1273903" y="3352800"/>
            <a:ext cx="2178209"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CE6800</a:t>
            </a:r>
            <a:r>
              <a:rPr lang="zh-CN" altLang="en-US" dirty="0">
                <a:latin typeface="微软雅黑" panose="020B0503020204020204" pitchFamily="34" charset="-122"/>
                <a:ea typeface="微软雅黑" panose="020B0503020204020204" pitchFamily="34" charset="-122"/>
              </a:rPr>
              <a:t>系列，盒式</a:t>
            </a:r>
            <a:endParaRPr lang="zh-CN" altLang="en-US" dirty="0"/>
          </a:p>
        </p:txBody>
      </p:sp>
      <p:pic>
        <p:nvPicPr>
          <p:cNvPr id="6154" name="Picture 10">
            <a:extLst>
              <a:ext uri="{FF2B5EF4-FFF2-40B4-BE49-F238E27FC236}">
                <a16:creationId xmlns:a16="http://schemas.microsoft.com/office/drawing/2014/main" id="{DFDD2384-D87D-441D-936F-3DF6CD1E1A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50813" y="1153879"/>
            <a:ext cx="3172888" cy="91630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706E3A46-D9BF-4D3A-A589-ABBD46A125A9}"/>
              </a:ext>
            </a:extLst>
          </p:cNvPr>
          <p:cNvSpPr txBox="1"/>
          <p:nvPr/>
        </p:nvSpPr>
        <p:spPr>
          <a:xfrm>
            <a:off x="9424165" y="2299311"/>
            <a:ext cx="175895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盒式路由器</a:t>
            </a:r>
            <a:endParaRPr lang="zh-CN" altLang="en-US" dirty="0"/>
          </a:p>
        </p:txBody>
      </p:sp>
    </p:spTree>
    <p:extLst>
      <p:ext uri="{BB962C8B-B14F-4D97-AF65-F5344CB8AC3E}">
        <p14:creationId xmlns:p14="http://schemas.microsoft.com/office/powerpoint/2010/main" val="208281326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rPr>
              <a:t>Solution</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Cloud Computing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CD5C246-0AEA-44A2-94A5-7331C94B83A7}"/>
              </a:ext>
            </a:extLst>
          </p:cNvPr>
          <p:cNvSpPr txBox="1"/>
          <p:nvPr/>
        </p:nvSpPr>
        <p:spPr>
          <a:xfrm>
            <a:off x="420860" y="1130321"/>
            <a:ext cx="6767867" cy="5324535"/>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Could Computing</a:t>
            </a:r>
          </a:p>
          <a:p>
            <a:pPr marL="800100" lvl="1"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Abstracted resources and services</a:t>
            </a:r>
          </a:p>
          <a:p>
            <a:pPr marL="800100" lvl="1"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Abstraction on different levels: IaaS, PaaS, SaaS</a:t>
            </a:r>
          </a:p>
          <a:p>
            <a:pPr marL="800100" lvl="1"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“on-demand” and “at scale”.</a:t>
            </a:r>
          </a:p>
          <a:p>
            <a:pPr marL="342900" indent="-342900">
              <a:lnSpc>
                <a:spcPct val="170000"/>
              </a:lnSpc>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Virtualization enables cloud’s many properties:</a:t>
            </a:r>
          </a:p>
          <a:p>
            <a:pPr marL="800100" lvl="1"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Elastic resource allocation</a:t>
            </a:r>
          </a:p>
          <a:p>
            <a:pPr marL="1257300" lvl="2"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Of course limited by number of physical servers.</a:t>
            </a:r>
          </a:p>
          <a:p>
            <a:pPr marL="1257300" lvl="2"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One user’s resources limited by SLA,  not by single piece of hardware</a:t>
            </a:r>
          </a:p>
          <a:p>
            <a:pPr marL="800100" lvl="1"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Efficient use of resources</a:t>
            </a:r>
          </a:p>
          <a:p>
            <a:pPr marL="1257300" lvl="2"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Don’t need to run all servers full speed at all time</a:t>
            </a:r>
          </a:p>
          <a:p>
            <a:pPr marL="1257300" lvl="2"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Client’s VMs can run on any physical server </a:t>
            </a:r>
          </a:p>
          <a:p>
            <a:pPr marL="342900" indent="-342900">
              <a:lnSpc>
                <a:spcPct val="170000"/>
              </a:lnSpc>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Users’ perspective:</a:t>
            </a:r>
          </a:p>
          <a:p>
            <a:pPr marL="800100" lvl="1"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IT resources become a commodity like electricity</a:t>
            </a:r>
          </a:p>
          <a:p>
            <a:pPr marL="800100" lvl="1"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Users can image that the resources are infinite on the Internet</a:t>
            </a:r>
          </a:p>
          <a:p>
            <a:pPr marL="800100" lvl="1"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They can buy more when they needed them</a:t>
            </a:r>
          </a:p>
        </p:txBody>
      </p:sp>
      <p:pic>
        <p:nvPicPr>
          <p:cNvPr id="8" name="Picture 12" descr="http://imgs.ebrun.com/resources/2016_04/2016_04_20/201604207491461128990828.jpg">
            <a:extLst>
              <a:ext uri="{FF2B5EF4-FFF2-40B4-BE49-F238E27FC236}">
                <a16:creationId xmlns:a16="http://schemas.microsoft.com/office/drawing/2014/main" id="{5BB5CB2A-4BAE-49BB-B614-6DBDED323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332" y="1605756"/>
            <a:ext cx="4633214"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11306A5B-A4B3-4B0C-8C71-A495C2E9C2A0}"/>
              </a:ext>
            </a:extLst>
          </p:cNvPr>
          <p:cNvSpPr txBox="1"/>
          <p:nvPr/>
        </p:nvSpPr>
        <p:spPr>
          <a:xfrm>
            <a:off x="7369387" y="5169635"/>
            <a:ext cx="4535104" cy="1061381"/>
          </a:xfrm>
          <a:prstGeom prst="rect">
            <a:avLst/>
          </a:prstGeom>
          <a:noFill/>
        </p:spPr>
        <p:txBody>
          <a:bodyPr wrap="square">
            <a:spAutoFit/>
          </a:bodyPr>
          <a:lstStyle/>
          <a:p>
            <a:pPr>
              <a:lnSpc>
                <a:spcPct val="120000"/>
              </a:lnSpc>
            </a:pPr>
            <a:r>
              <a:rPr lang="zh-CN" altLang="en-US" dirty="0">
                <a:latin typeface="微软雅黑" panose="020B0503020204020204" pitchFamily="34" charset="-122"/>
                <a:ea typeface="微软雅黑" panose="020B0503020204020204" pitchFamily="34" charset="-122"/>
              </a:rPr>
              <a:t>用户</a:t>
            </a:r>
            <a:r>
              <a:rPr lang="zh-CN" altLang="en-US" dirty="0">
                <a:solidFill>
                  <a:srgbClr val="FF0000"/>
                </a:solidFill>
                <a:latin typeface="微软雅黑" panose="020B0503020204020204" pitchFamily="34" charset="-122"/>
                <a:ea typeface="微软雅黑" panose="020B0503020204020204" pitchFamily="34" charset="-122"/>
              </a:rPr>
              <a:t>无需管理数据中心和网络</a:t>
            </a:r>
            <a:r>
              <a:rPr lang="zh-CN" altLang="en-US" dirty="0">
                <a:latin typeface="微软雅黑" panose="020B0503020204020204" pitchFamily="34" charset="-122"/>
                <a:ea typeface="微软雅黑" panose="020B0503020204020204" pitchFamily="34" charset="-122"/>
              </a:rPr>
              <a:t>，也</a:t>
            </a:r>
            <a:r>
              <a:rPr lang="zh-CN" altLang="en-US" dirty="0">
                <a:solidFill>
                  <a:srgbClr val="FF0000"/>
                </a:solidFill>
                <a:latin typeface="微软雅黑" panose="020B0503020204020204" pitchFamily="34" charset="-122"/>
                <a:ea typeface="微软雅黑" panose="020B0503020204020204" pitchFamily="34" charset="-122"/>
              </a:rPr>
              <a:t>无需采购、安装、管理</a:t>
            </a:r>
            <a:r>
              <a:rPr lang="zh-CN" altLang="en-US" dirty="0">
                <a:latin typeface="微软雅黑" panose="020B0503020204020204" pitchFamily="34" charset="-122"/>
                <a:ea typeface="微软雅黑" panose="020B0503020204020204" pitchFamily="34" charset="-122"/>
              </a:rPr>
              <a:t>硬件，只要专注于</a:t>
            </a:r>
            <a:r>
              <a:rPr lang="zh-CN" altLang="en-US" dirty="0">
                <a:solidFill>
                  <a:srgbClr val="00B0F0"/>
                </a:solidFill>
                <a:latin typeface="微软雅黑" panose="020B0503020204020204" pitchFamily="34" charset="-122"/>
                <a:ea typeface="微软雅黑" panose="020B0503020204020204" pitchFamily="34" charset="-122"/>
              </a:rPr>
              <a:t>应用架构</a:t>
            </a:r>
            <a:r>
              <a:rPr lang="zh-CN" altLang="en-US" dirty="0">
                <a:latin typeface="微软雅黑" panose="020B0503020204020204" pitchFamily="34" charset="-122"/>
                <a:ea typeface="微软雅黑" panose="020B0503020204020204" pitchFamily="34" charset="-122"/>
              </a:rPr>
              <a:t>和</a:t>
            </a:r>
            <a:r>
              <a:rPr lang="zh-CN" altLang="en-US" dirty="0">
                <a:solidFill>
                  <a:srgbClr val="00B0F0"/>
                </a:solidFill>
                <a:latin typeface="微软雅黑" panose="020B0503020204020204" pitchFamily="34" charset="-122"/>
                <a:ea typeface="微软雅黑" panose="020B0503020204020204" pitchFamily="34" charset="-122"/>
              </a:rPr>
              <a:t>用户体验</a:t>
            </a:r>
            <a:r>
              <a:rPr lang="zh-CN" altLang="en-US" dirty="0">
                <a:latin typeface="微软雅黑" panose="020B0503020204020204" pitchFamily="34" charset="-122"/>
                <a:ea typeface="微软雅黑" panose="020B0503020204020204" pitchFamily="34" charset="-122"/>
              </a:rPr>
              <a:t>这两项他们所擅长的事情即可！</a:t>
            </a:r>
          </a:p>
        </p:txBody>
      </p:sp>
    </p:spTree>
    <p:extLst>
      <p:ext uri="{BB962C8B-B14F-4D97-AF65-F5344CB8AC3E}">
        <p14:creationId xmlns:p14="http://schemas.microsoft.com/office/powerpoint/2010/main" val="1548390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硬件设备尺寸度量单位：</a:t>
            </a:r>
            <a:r>
              <a:rPr lang="en-US" altLang="zh-CN" sz="2800" b="1" kern="0" dirty="0">
                <a:solidFill>
                  <a:srgbClr val="C00000"/>
                </a:solidFill>
                <a:latin typeface="微软雅黑" panose="020B0503020204020204" pitchFamily="34" charset="-122"/>
                <a:ea typeface="微软雅黑" panose="020B0503020204020204" pitchFamily="34" charset="-122"/>
              </a:rPr>
              <a:t>U</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23" name="内容占位符 2">
            <a:extLst>
              <a:ext uri="{FF2B5EF4-FFF2-40B4-BE49-F238E27FC236}">
                <a16:creationId xmlns:a16="http://schemas.microsoft.com/office/drawing/2014/main" id="{C825A36D-0FDE-4795-8F21-5C81EEFC7972}"/>
              </a:ext>
            </a:extLst>
          </p:cNvPr>
          <p:cNvSpPr txBox="1">
            <a:spLocks/>
          </p:cNvSpPr>
          <p:nvPr/>
        </p:nvSpPr>
        <p:spPr>
          <a:xfrm>
            <a:off x="391645" y="1075407"/>
            <a:ext cx="11280741" cy="32710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400"/>
              </a:spcBef>
            </a:pPr>
            <a:r>
              <a:rPr lang="en-US" altLang="zh-CN" sz="1800" dirty="0">
                <a:latin typeface="微软雅黑" panose="020B0503020204020204" pitchFamily="34" charset="-122"/>
                <a:ea typeface="微软雅黑" panose="020B0503020204020204" pitchFamily="34" charset="-122"/>
              </a:rPr>
              <a:t>U</a:t>
            </a:r>
            <a:r>
              <a:rPr lang="zh-CN" altLang="en-US" sz="1800" dirty="0">
                <a:latin typeface="微软雅黑" panose="020B0503020204020204" pitchFamily="34" charset="-122"/>
                <a:ea typeface="微软雅黑" panose="020B0503020204020204" pitchFamily="34" charset="-122"/>
              </a:rPr>
              <a:t>在服务器领域中特指机架式服务器厚度，是一种表示服务器外部尺寸的单位，是</a:t>
            </a:r>
            <a:r>
              <a:rPr lang="en-US" altLang="zh-CN" sz="1800" dirty="0">
                <a:latin typeface="微软雅黑" panose="020B0503020204020204" pitchFamily="34" charset="-122"/>
                <a:ea typeface="微软雅黑" panose="020B0503020204020204" pitchFamily="34" charset="-122"/>
              </a:rPr>
              <a:t>unit</a:t>
            </a:r>
            <a:r>
              <a:rPr lang="zh-CN" altLang="en-US" sz="1800" dirty="0">
                <a:latin typeface="微软雅黑" panose="020B0503020204020204" pitchFamily="34" charset="-122"/>
                <a:ea typeface="微软雅黑" panose="020B0503020204020204" pitchFamily="34" charset="-122"/>
              </a:rPr>
              <a:t>的缩略语，具体尺寸由美国电子工业协会</a:t>
            </a:r>
            <a:r>
              <a:rPr lang="en-US" altLang="zh-CN" sz="1800" dirty="0">
                <a:latin typeface="微软雅黑" panose="020B0503020204020204" pitchFamily="34" charset="-122"/>
                <a:ea typeface="微软雅黑" panose="020B0503020204020204" pitchFamily="34" charset="-122"/>
              </a:rPr>
              <a:t>(EIA)</a:t>
            </a:r>
            <a:r>
              <a:rPr lang="zh-CN" altLang="en-US" sz="1800" dirty="0">
                <a:latin typeface="微软雅黑" panose="020B0503020204020204" pitchFamily="34" charset="-122"/>
                <a:ea typeface="微软雅黑" panose="020B0503020204020204" pitchFamily="34" charset="-122"/>
              </a:rPr>
              <a:t>决定。</a:t>
            </a:r>
          </a:p>
          <a:p>
            <a:pPr>
              <a:lnSpc>
                <a:spcPct val="100000"/>
              </a:lnSpc>
              <a:spcBef>
                <a:spcPts val="2400"/>
              </a:spcBef>
            </a:pPr>
            <a:r>
              <a:rPr lang="zh-CN" altLang="en-US" sz="1800" dirty="0">
                <a:latin typeface="微软雅黑" panose="020B0503020204020204" pitchFamily="34" charset="-122"/>
                <a:ea typeface="微软雅黑" panose="020B0503020204020204" pitchFamily="34" charset="-122"/>
              </a:rPr>
              <a:t>规定服务器的尺寸，是为了使服务器保持适当的尺寸以便放在铁质或铝质机架上。机架上有固定服务器的螺孔，将它与服务器的螺孔对好，用螺丝加以固定。</a:t>
            </a:r>
          </a:p>
          <a:p>
            <a:pPr>
              <a:lnSpc>
                <a:spcPct val="100000"/>
              </a:lnSpc>
              <a:spcBef>
                <a:spcPts val="2400"/>
              </a:spcBef>
            </a:pPr>
            <a:r>
              <a:rPr lang="zh-CN" altLang="en-US" sz="1800" dirty="0">
                <a:latin typeface="微软雅黑" panose="020B0503020204020204" pitchFamily="34" charset="-122"/>
                <a:ea typeface="微软雅黑" panose="020B0503020204020204" pitchFamily="34" charset="-122"/>
              </a:rPr>
              <a:t>厚度以</a:t>
            </a:r>
            <a:r>
              <a:rPr lang="en-US" altLang="zh-CN" sz="1800" dirty="0">
                <a:latin typeface="微软雅黑" panose="020B0503020204020204" pitchFamily="34" charset="-122"/>
                <a:ea typeface="微软雅黑" panose="020B0503020204020204" pitchFamily="34" charset="-122"/>
              </a:rPr>
              <a:t>44.45mm</a:t>
            </a:r>
            <a:r>
              <a:rPr lang="zh-CN" altLang="en-US" sz="1800" dirty="0">
                <a:latin typeface="微软雅黑" panose="020B0503020204020204" pitchFamily="34" charset="-122"/>
                <a:ea typeface="微软雅黑" panose="020B0503020204020204" pitchFamily="34" charset="-122"/>
              </a:rPr>
              <a:t>为基本单位。</a:t>
            </a:r>
            <a:r>
              <a:rPr lang="en-US" altLang="zh-CN" sz="1800" dirty="0">
                <a:latin typeface="微软雅黑" panose="020B0503020204020204" pitchFamily="34" charset="-122"/>
                <a:ea typeface="微软雅黑" panose="020B0503020204020204" pitchFamily="34" charset="-122"/>
              </a:rPr>
              <a:t>1U</a:t>
            </a:r>
            <a:r>
              <a:rPr lang="zh-CN" altLang="en-US" sz="1800" dirty="0">
                <a:latin typeface="微软雅黑" panose="020B0503020204020204" pitchFamily="34" charset="-122"/>
                <a:ea typeface="微软雅黑" panose="020B0503020204020204" pitchFamily="34" charset="-122"/>
              </a:rPr>
              <a:t>就是</a:t>
            </a:r>
            <a:r>
              <a:rPr lang="en-US" altLang="zh-CN" sz="1800" dirty="0">
                <a:latin typeface="微软雅黑" panose="020B0503020204020204" pitchFamily="34" charset="-122"/>
                <a:ea typeface="微软雅黑" panose="020B0503020204020204" pitchFamily="34" charset="-122"/>
              </a:rPr>
              <a:t>44.45mm </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2U</a:t>
            </a:r>
            <a:r>
              <a:rPr lang="zh-CN" altLang="en-US" sz="1800" dirty="0">
                <a:latin typeface="微软雅黑" panose="020B0503020204020204" pitchFamily="34" charset="-122"/>
                <a:ea typeface="微软雅黑" panose="020B0503020204020204" pitchFamily="34" charset="-122"/>
              </a:rPr>
              <a:t>则是</a:t>
            </a:r>
            <a:r>
              <a:rPr lang="en-US" altLang="zh-CN" sz="1800" dirty="0">
                <a:latin typeface="微软雅黑" panose="020B0503020204020204" pitchFamily="34" charset="-122"/>
                <a:ea typeface="微软雅黑" panose="020B0503020204020204" pitchFamily="34" charset="-122"/>
              </a:rPr>
              <a:t>1U</a:t>
            </a:r>
            <a:r>
              <a:rPr lang="zh-CN" altLang="en-US" sz="1800" dirty="0">
                <a:latin typeface="微软雅黑" panose="020B0503020204020204" pitchFamily="34" charset="-122"/>
                <a:ea typeface="微软雅黑" panose="020B0503020204020204" pitchFamily="34" charset="-122"/>
              </a:rPr>
              <a:t>的</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倍为</a:t>
            </a:r>
            <a:r>
              <a:rPr lang="en-US" altLang="zh-CN" sz="1800" dirty="0">
                <a:latin typeface="微软雅黑" panose="020B0503020204020204" pitchFamily="34" charset="-122"/>
                <a:ea typeface="微软雅黑" panose="020B0503020204020204" pitchFamily="34" charset="-122"/>
              </a:rPr>
              <a:t>88.9mm</a:t>
            </a:r>
            <a:r>
              <a:rPr lang="zh-CN" altLang="en-US" sz="1800" dirty="0">
                <a:latin typeface="微软雅黑" panose="020B0503020204020204" pitchFamily="34" charset="-122"/>
                <a:ea typeface="微软雅黑" panose="020B0503020204020204" pitchFamily="34" charset="-122"/>
              </a:rPr>
              <a:t>。也就是说，所谓“</a:t>
            </a:r>
            <a:r>
              <a:rPr lang="en-US" altLang="zh-CN" sz="1800" dirty="0">
                <a:latin typeface="微软雅黑" panose="020B0503020204020204" pitchFamily="34" charset="-122"/>
                <a:ea typeface="微软雅黑" panose="020B0503020204020204" pitchFamily="34" charset="-122"/>
              </a:rPr>
              <a:t>1U</a:t>
            </a:r>
            <a:r>
              <a:rPr lang="zh-CN" altLang="en-US" sz="1800" dirty="0">
                <a:latin typeface="微软雅黑" panose="020B0503020204020204" pitchFamily="34" charset="-122"/>
                <a:ea typeface="微软雅黑" panose="020B0503020204020204" pitchFamily="34" charset="-122"/>
              </a:rPr>
              <a:t>的机架式服务器”，就是外形满足</a:t>
            </a:r>
            <a:r>
              <a:rPr lang="en-US" altLang="zh-CN" sz="1800" dirty="0">
                <a:latin typeface="微软雅黑" panose="020B0503020204020204" pitchFamily="34" charset="-122"/>
                <a:ea typeface="微软雅黑" panose="020B0503020204020204" pitchFamily="34" charset="-122"/>
              </a:rPr>
              <a:t>EIA</a:t>
            </a:r>
            <a:r>
              <a:rPr lang="zh-CN" altLang="en-US" sz="1800" dirty="0">
                <a:latin typeface="微软雅黑" panose="020B0503020204020204" pitchFamily="34" charset="-122"/>
                <a:ea typeface="微软雅黑" panose="020B0503020204020204" pitchFamily="34" charset="-122"/>
              </a:rPr>
              <a:t>规格、厚度为</a:t>
            </a:r>
            <a:r>
              <a:rPr lang="en-US" altLang="zh-CN" sz="1800" dirty="0">
                <a:latin typeface="微软雅黑" panose="020B0503020204020204" pitchFamily="34" charset="-122"/>
                <a:ea typeface="微软雅黑" panose="020B0503020204020204" pitchFamily="34" charset="-122"/>
              </a:rPr>
              <a:t>44.45mm</a:t>
            </a:r>
            <a:r>
              <a:rPr lang="zh-CN" altLang="en-US" sz="1800" dirty="0">
                <a:latin typeface="微软雅黑" panose="020B0503020204020204" pitchFamily="34" charset="-122"/>
                <a:ea typeface="微软雅黑" panose="020B0503020204020204" pitchFamily="34" charset="-122"/>
              </a:rPr>
              <a:t>的产品。</a:t>
            </a:r>
            <a:endParaRPr lang="en-US" altLang="zh-CN" sz="1800" dirty="0">
              <a:latin typeface="微软雅黑" panose="020B0503020204020204" pitchFamily="34" charset="-122"/>
              <a:ea typeface="微软雅黑" panose="020B0503020204020204" pitchFamily="34" charset="-122"/>
            </a:endParaRPr>
          </a:p>
          <a:p>
            <a:pPr>
              <a:lnSpc>
                <a:spcPct val="100000"/>
              </a:lnSpc>
              <a:spcBef>
                <a:spcPts val="2400"/>
              </a:spcBef>
            </a:pPr>
            <a:r>
              <a:rPr lang="zh-CN" altLang="en-US" sz="1800" dirty="0">
                <a:latin typeface="微软雅黑" panose="020B0503020204020204" pitchFamily="34" charset="-122"/>
                <a:ea typeface="微软雅黑" panose="020B0503020204020204" pitchFamily="34" charset="-122"/>
              </a:rPr>
              <a:t>适用于服务器、存储设备、网络设备等尺寸度量。</a:t>
            </a:r>
          </a:p>
        </p:txBody>
      </p:sp>
      <p:pic>
        <p:nvPicPr>
          <p:cNvPr id="1026" name="Picture 2">
            <a:extLst>
              <a:ext uri="{FF2B5EF4-FFF2-40B4-BE49-F238E27FC236}">
                <a16:creationId xmlns:a16="http://schemas.microsoft.com/office/drawing/2014/main" id="{770B7087-BD85-4081-B42B-2C3B29A18790}"/>
              </a:ext>
            </a:extLst>
          </p:cNvPr>
          <p:cNvPicPr>
            <a:picLocks noChangeAspect="1" noChangeArrowheads="1"/>
          </p:cNvPicPr>
          <p:nvPr/>
        </p:nvPicPr>
        <p:blipFill>
          <a:blip r:embed="rId4"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rot="18864847">
            <a:off x="4128869" y="4425560"/>
            <a:ext cx="1786430" cy="178643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a:extLst>
              <a:ext uri="{FF2B5EF4-FFF2-40B4-BE49-F238E27FC236}">
                <a16:creationId xmlns:a16="http://schemas.microsoft.com/office/drawing/2014/main" id="{7903545B-7955-480B-836F-25D7486DA7D5}"/>
              </a:ext>
            </a:extLst>
          </p:cNvPr>
          <p:cNvCxnSpPr>
            <a:cxnSpLocks/>
          </p:cNvCxnSpPr>
          <p:nvPr/>
        </p:nvCxnSpPr>
        <p:spPr>
          <a:xfrm>
            <a:off x="5578748" y="4328314"/>
            <a:ext cx="1034503"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箭头: 右 3">
            <a:extLst>
              <a:ext uri="{FF2B5EF4-FFF2-40B4-BE49-F238E27FC236}">
                <a16:creationId xmlns:a16="http://schemas.microsoft.com/office/drawing/2014/main" id="{81498B78-6A6F-47D3-AE34-3F72F456EFE2}"/>
              </a:ext>
            </a:extLst>
          </p:cNvPr>
          <p:cNvSpPr/>
          <p:nvPr/>
        </p:nvSpPr>
        <p:spPr>
          <a:xfrm rot="16200000">
            <a:off x="5741633" y="4613876"/>
            <a:ext cx="684000" cy="197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E35BEF0A-BBDD-4BEA-A0B3-F359E8416FC7}"/>
              </a:ext>
            </a:extLst>
          </p:cNvPr>
          <p:cNvCxnSpPr>
            <a:cxnSpLocks/>
          </p:cNvCxnSpPr>
          <p:nvPr/>
        </p:nvCxnSpPr>
        <p:spPr>
          <a:xfrm>
            <a:off x="5578748" y="6293085"/>
            <a:ext cx="1034503" cy="0"/>
          </a:xfrm>
          <a:prstGeom prst="line">
            <a:avLst/>
          </a:prstGeom>
          <a:ln w="76200"/>
        </p:spPr>
        <p:style>
          <a:lnRef idx="1">
            <a:schemeClr val="dk1"/>
          </a:lnRef>
          <a:fillRef idx="0">
            <a:schemeClr val="dk1"/>
          </a:fillRef>
          <a:effectRef idx="0">
            <a:schemeClr val="dk1"/>
          </a:effectRef>
          <a:fontRef idx="minor">
            <a:schemeClr val="tx1"/>
          </a:fontRef>
        </p:style>
      </p:cxnSp>
      <p:sp>
        <p:nvSpPr>
          <p:cNvPr id="10" name="箭头: 右 9">
            <a:extLst>
              <a:ext uri="{FF2B5EF4-FFF2-40B4-BE49-F238E27FC236}">
                <a16:creationId xmlns:a16="http://schemas.microsoft.com/office/drawing/2014/main" id="{7B705C62-0A02-4676-9990-7D905302AD89}"/>
              </a:ext>
            </a:extLst>
          </p:cNvPr>
          <p:cNvSpPr/>
          <p:nvPr/>
        </p:nvSpPr>
        <p:spPr>
          <a:xfrm rot="5400000">
            <a:off x="5741633" y="5810984"/>
            <a:ext cx="684000" cy="197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5ED5551-4141-41C7-A79C-DFF9DF57E4F0}"/>
              </a:ext>
            </a:extLst>
          </p:cNvPr>
          <p:cNvSpPr txBox="1"/>
          <p:nvPr/>
        </p:nvSpPr>
        <p:spPr>
          <a:xfrm>
            <a:off x="5333929" y="5119977"/>
            <a:ext cx="1743146"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1U = 44.45mm</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0125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云数据中心的特征</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83A5F10-B12A-480E-8067-48A125548E4C}"/>
              </a:ext>
            </a:extLst>
          </p:cNvPr>
          <p:cNvSpPr/>
          <p:nvPr/>
        </p:nvSpPr>
        <p:spPr>
          <a:xfrm>
            <a:off x="1290044" y="1556128"/>
            <a:ext cx="1723549" cy="400110"/>
          </a:xfrm>
          <a:prstGeom prst="rect">
            <a:avLst/>
          </a:prstGeom>
        </p:spPr>
        <p:txBody>
          <a:bodyPr wrap="none">
            <a:spAutoFit/>
          </a:bodyPr>
          <a:lstStyle/>
          <a:p>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rPr>
              <a:t>高设备利用率</a:t>
            </a:r>
          </a:p>
        </p:txBody>
      </p:sp>
      <p:sp>
        <p:nvSpPr>
          <p:cNvPr id="11" name="矩形 10">
            <a:extLst>
              <a:ext uri="{FF2B5EF4-FFF2-40B4-BE49-F238E27FC236}">
                <a16:creationId xmlns:a16="http://schemas.microsoft.com/office/drawing/2014/main" id="{CD98B546-A557-45B8-92E8-FA74EB0434D3}"/>
              </a:ext>
            </a:extLst>
          </p:cNvPr>
          <p:cNvSpPr/>
          <p:nvPr/>
        </p:nvSpPr>
        <p:spPr>
          <a:xfrm>
            <a:off x="8039693" y="1556128"/>
            <a:ext cx="1210588" cy="400110"/>
          </a:xfrm>
          <a:prstGeom prst="rect">
            <a:avLst/>
          </a:prstGeom>
        </p:spPr>
        <p:txBody>
          <a:bodyPr wrap="none">
            <a:spAutoFit/>
          </a:bodyPr>
          <a:lstStyle/>
          <a:p>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rPr>
              <a:t>绿色节能</a:t>
            </a:r>
          </a:p>
        </p:txBody>
      </p:sp>
      <p:sp>
        <p:nvSpPr>
          <p:cNvPr id="12" name="矩形 11">
            <a:extLst>
              <a:ext uri="{FF2B5EF4-FFF2-40B4-BE49-F238E27FC236}">
                <a16:creationId xmlns:a16="http://schemas.microsoft.com/office/drawing/2014/main" id="{134A441F-46B7-4F9A-B25A-E7797C2F0FC3}"/>
              </a:ext>
            </a:extLst>
          </p:cNvPr>
          <p:cNvSpPr/>
          <p:nvPr/>
        </p:nvSpPr>
        <p:spPr>
          <a:xfrm>
            <a:off x="1283696" y="4364477"/>
            <a:ext cx="1210588" cy="400110"/>
          </a:xfrm>
          <a:prstGeom prst="rect">
            <a:avLst/>
          </a:prstGeom>
        </p:spPr>
        <p:txBody>
          <a:bodyPr wrap="none">
            <a:spAutoFit/>
          </a:bodyPr>
          <a:lstStyle/>
          <a:p>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rPr>
              <a:t>高可用性</a:t>
            </a:r>
          </a:p>
        </p:txBody>
      </p:sp>
      <p:sp>
        <p:nvSpPr>
          <p:cNvPr id="13" name="矩形 12">
            <a:extLst>
              <a:ext uri="{FF2B5EF4-FFF2-40B4-BE49-F238E27FC236}">
                <a16:creationId xmlns:a16="http://schemas.microsoft.com/office/drawing/2014/main" id="{7B67C97F-618E-4A26-A99E-3A814FA1335F}"/>
              </a:ext>
            </a:extLst>
          </p:cNvPr>
          <p:cNvSpPr/>
          <p:nvPr/>
        </p:nvSpPr>
        <p:spPr>
          <a:xfrm>
            <a:off x="7989317" y="4364477"/>
            <a:ext cx="1467068" cy="400110"/>
          </a:xfrm>
          <a:prstGeom prst="rect">
            <a:avLst/>
          </a:prstGeom>
        </p:spPr>
        <p:txBody>
          <a:bodyPr wrap="none">
            <a:spAutoFit/>
          </a:bodyPr>
          <a:lstStyle/>
          <a:p>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rPr>
              <a:t>自动化管理</a:t>
            </a:r>
          </a:p>
        </p:txBody>
      </p:sp>
      <p:grpSp>
        <p:nvGrpSpPr>
          <p:cNvPr id="14" name="组合 13">
            <a:extLst>
              <a:ext uri="{FF2B5EF4-FFF2-40B4-BE49-F238E27FC236}">
                <a16:creationId xmlns:a16="http://schemas.microsoft.com/office/drawing/2014/main" id="{71AFDFD9-8FE2-4160-8601-45BB68133EFF}"/>
              </a:ext>
            </a:extLst>
          </p:cNvPr>
          <p:cNvGrpSpPr/>
          <p:nvPr/>
        </p:nvGrpSpPr>
        <p:grpSpPr>
          <a:xfrm>
            <a:off x="4083270" y="1554370"/>
            <a:ext cx="3953908" cy="3614668"/>
            <a:chOff x="3068638" y="1957343"/>
            <a:chExt cx="3006725" cy="3013075"/>
          </a:xfrm>
        </p:grpSpPr>
        <p:sp>
          <p:nvSpPr>
            <p:cNvPr id="15" name="Freeform 5">
              <a:extLst>
                <a:ext uri="{FF2B5EF4-FFF2-40B4-BE49-F238E27FC236}">
                  <a16:creationId xmlns:a16="http://schemas.microsoft.com/office/drawing/2014/main" id="{8A9FC964-A606-4212-BB79-769244DC162E}"/>
                </a:ext>
              </a:extLst>
            </p:cNvPr>
            <p:cNvSpPr>
              <a:spLocks/>
            </p:cNvSpPr>
            <p:nvPr/>
          </p:nvSpPr>
          <p:spPr bwMode="auto">
            <a:xfrm>
              <a:off x="3068638" y="1960518"/>
              <a:ext cx="1790700" cy="1512888"/>
            </a:xfrm>
            <a:custGeom>
              <a:avLst/>
              <a:gdLst/>
              <a:ahLst/>
              <a:cxnLst>
                <a:cxn ang="0">
                  <a:pos x="372" y="375"/>
                </a:cxn>
                <a:cxn ang="0">
                  <a:pos x="239" y="375"/>
                </a:cxn>
                <a:cxn ang="0">
                  <a:pos x="248" y="368"/>
                </a:cxn>
                <a:cxn ang="0">
                  <a:pos x="260" y="340"/>
                </a:cxn>
                <a:cxn ang="0">
                  <a:pos x="248" y="311"/>
                </a:cxn>
                <a:cxn ang="0">
                  <a:pos x="220" y="299"/>
                </a:cxn>
                <a:cxn ang="0">
                  <a:pos x="191" y="311"/>
                </a:cxn>
                <a:cxn ang="0">
                  <a:pos x="179" y="340"/>
                </a:cxn>
                <a:cxn ang="0">
                  <a:pos x="191" y="368"/>
                </a:cxn>
                <a:cxn ang="0">
                  <a:pos x="200" y="375"/>
                </a:cxn>
                <a:cxn ang="0">
                  <a:pos x="61" y="375"/>
                </a:cxn>
                <a:cxn ang="0">
                  <a:pos x="61" y="375"/>
                </a:cxn>
                <a:cxn ang="0">
                  <a:pos x="61" y="373"/>
                </a:cxn>
                <a:cxn ang="0">
                  <a:pos x="61" y="367"/>
                </a:cxn>
                <a:cxn ang="0">
                  <a:pos x="62" y="342"/>
                </a:cxn>
                <a:cxn ang="0">
                  <a:pos x="0" y="307"/>
                </a:cxn>
                <a:cxn ang="0">
                  <a:pos x="16" y="243"/>
                </a:cxn>
                <a:cxn ang="0">
                  <a:pos x="86" y="247"/>
                </a:cxn>
                <a:cxn ang="0">
                  <a:pos x="119" y="191"/>
                </a:cxn>
                <a:cxn ang="0">
                  <a:pos x="85" y="127"/>
                </a:cxn>
                <a:cxn ang="0">
                  <a:pos x="92" y="119"/>
                </a:cxn>
                <a:cxn ang="0">
                  <a:pos x="106" y="105"/>
                </a:cxn>
                <a:cxn ang="0">
                  <a:pos x="128" y="84"/>
                </a:cxn>
                <a:cxn ang="0">
                  <a:pos x="188" y="120"/>
                </a:cxn>
                <a:cxn ang="0">
                  <a:pos x="190" y="119"/>
                </a:cxn>
                <a:cxn ang="0">
                  <a:pos x="243" y="88"/>
                </a:cxn>
                <a:cxn ang="0">
                  <a:pos x="243" y="16"/>
                </a:cxn>
                <a:cxn ang="0">
                  <a:pos x="303" y="0"/>
                </a:cxn>
                <a:cxn ang="0">
                  <a:pos x="339" y="62"/>
                </a:cxn>
                <a:cxn ang="0">
                  <a:pos x="372" y="60"/>
                </a:cxn>
                <a:cxn ang="0">
                  <a:pos x="372" y="195"/>
                </a:cxn>
                <a:cxn ang="0">
                  <a:pos x="372" y="199"/>
                </a:cxn>
                <a:cxn ang="0">
                  <a:pos x="375" y="195"/>
                </a:cxn>
                <a:cxn ang="0">
                  <a:pos x="404" y="183"/>
                </a:cxn>
                <a:cxn ang="0">
                  <a:pos x="433" y="195"/>
                </a:cxn>
                <a:cxn ang="0">
                  <a:pos x="445" y="223"/>
                </a:cxn>
                <a:cxn ang="0">
                  <a:pos x="433" y="252"/>
                </a:cxn>
                <a:cxn ang="0">
                  <a:pos x="404" y="264"/>
                </a:cxn>
                <a:cxn ang="0">
                  <a:pos x="375" y="252"/>
                </a:cxn>
                <a:cxn ang="0">
                  <a:pos x="372" y="248"/>
                </a:cxn>
                <a:cxn ang="0">
                  <a:pos x="372" y="252"/>
                </a:cxn>
                <a:cxn ang="0">
                  <a:pos x="372" y="375"/>
                </a:cxn>
              </a:cxnLst>
              <a:rect l="0" t="0" r="r" b="b"/>
              <a:pathLst>
                <a:path w="445" h="375">
                  <a:moveTo>
                    <a:pt x="372" y="375"/>
                  </a:moveTo>
                  <a:cubicBezTo>
                    <a:pt x="239" y="375"/>
                    <a:pt x="239" y="375"/>
                    <a:pt x="239" y="375"/>
                  </a:cubicBezTo>
                  <a:cubicBezTo>
                    <a:pt x="243" y="373"/>
                    <a:pt x="246" y="371"/>
                    <a:pt x="248" y="368"/>
                  </a:cubicBezTo>
                  <a:cubicBezTo>
                    <a:pt x="256" y="360"/>
                    <a:pt x="260" y="351"/>
                    <a:pt x="260" y="340"/>
                  </a:cubicBezTo>
                  <a:cubicBezTo>
                    <a:pt x="260" y="328"/>
                    <a:pt x="256" y="319"/>
                    <a:pt x="248" y="311"/>
                  </a:cubicBezTo>
                  <a:cubicBezTo>
                    <a:pt x="241" y="303"/>
                    <a:pt x="231" y="299"/>
                    <a:pt x="220" y="299"/>
                  </a:cubicBezTo>
                  <a:cubicBezTo>
                    <a:pt x="209" y="299"/>
                    <a:pt x="199" y="303"/>
                    <a:pt x="191" y="311"/>
                  </a:cubicBezTo>
                  <a:cubicBezTo>
                    <a:pt x="183" y="319"/>
                    <a:pt x="179" y="328"/>
                    <a:pt x="179" y="340"/>
                  </a:cubicBezTo>
                  <a:cubicBezTo>
                    <a:pt x="179" y="351"/>
                    <a:pt x="183" y="360"/>
                    <a:pt x="191" y="368"/>
                  </a:cubicBezTo>
                  <a:cubicBezTo>
                    <a:pt x="194" y="371"/>
                    <a:pt x="197" y="373"/>
                    <a:pt x="200" y="375"/>
                  </a:cubicBezTo>
                  <a:cubicBezTo>
                    <a:pt x="61" y="375"/>
                    <a:pt x="61" y="375"/>
                    <a:pt x="61" y="375"/>
                  </a:cubicBezTo>
                  <a:cubicBezTo>
                    <a:pt x="61" y="375"/>
                    <a:pt x="61" y="375"/>
                    <a:pt x="61" y="375"/>
                  </a:cubicBezTo>
                  <a:cubicBezTo>
                    <a:pt x="61" y="374"/>
                    <a:pt x="61" y="374"/>
                    <a:pt x="61" y="373"/>
                  </a:cubicBezTo>
                  <a:cubicBezTo>
                    <a:pt x="61" y="371"/>
                    <a:pt x="61" y="369"/>
                    <a:pt x="61" y="367"/>
                  </a:cubicBezTo>
                  <a:cubicBezTo>
                    <a:pt x="61" y="359"/>
                    <a:pt x="61" y="350"/>
                    <a:pt x="62" y="342"/>
                  </a:cubicBezTo>
                  <a:cubicBezTo>
                    <a:pt x="0" y="307"/>
                    <a:pt x="0" y="307"/>
                    <a:pt x="0" y="307"/>
                  </a:cubicBezTo>
                  <a:cubicBezTo>
                    <a:pt x="4" y="285"/>
                    <a:pt x="9" y="263"/>
                    <a:pt x="16" y="243"/>
                  </a:cubicBezTo>
                  <a:cubicBezTo>
                    <a:pt x="86" y="247"/>
                    <a:pt x="86" y="247"/>
                    <a:pt x="86" y="247"/>
                  </a:cubicBezTo>
                  <a:cubicBezTo>
                    <a:pt x="95" y="227"/>
                    <a:pt x="106" y="209"/>
                    <a:pt x="119" y="191"/>
                  </a:cubicBezTo>
                  <a:cubicBezTo>
                    <a:pt x="85" y="127"/>
                    <a:pt x="85" y="127"/>
                    <a:pt x="85" y="127"/>
                  </a:cubicBezTo>
                  <a:cubicBezTo>
                    <a:pt x="87" y="124"/>
                    <a:pt x="90" y="122"/>
                    <a:pt x="92" y="119"/>
                  </a:cubicBezTo>
                  <a:cubicBezTo>
                    <a:pt x="97" y="114"/>
                    <a:pt x="101" y="110"/>
                    <a:pt x="106" y="105"/>
                  </a:cubicBezTo>
                  <a:cubicBezTo>
                    <a:pt x="113" y="98"/>
                    <a:pt x="120" y="91"/>
                    <a:pt x="128" y="84"/>
                  </a:cubicBezTo>
                  <a:cubicBezTo>
                    <a:pt x="188" y="120"/>
                    <a:pt x="188" y="120"/>
                    <a:pt x="188" y="120"/>
                  </a:cubicBezTo>
                  <a:cubicBezTo>
                    <a:pt x="189" y="120"/>
                    <a:pt x="190" y="119"/>
                    <a:pt x="190" y="119"/>
                  </a:cubicBezTo>
                  <a:cubicBezTo>
                    <a:pt x="207" y="106"/>
                    <a:pt x="225" y="96"/>
                    <a:pt x="243" y="88"/>
                  </a:cubicBezTo>
                  <a:cubicBezTo>
                    <a:pt x="243" y="16"/>
                    <a:pt x="243" y="16"/>
                    <a:pt x="243" y="16"/>
                  </a:cubicBezTo>
                  <a:cubicBezTo>
                    <a:pt x="262" y="9"/>
                    <a:pt x="282" y="4"/>
                    <a:pt x="303" y="0"/>
                  </a:cubicBezTo>
                  <a:cubicBezTo>
                    <a:pt x="339" y="62"/>
                    <a:pt x="339" y="62"/>
                    <a:pt x="339" y="62"/>
                  </a:cubicBezTo>
                  <a:cubicBezTo>
                    <a:pt x="350" y="61"/>
                    <a:pt x="361" y="60"/>
                    <a:pt x="372" y="60"/>
                  </a:cubicBezTo>
                  <a:cubicBezTo>
                    <a:pt x="372" y="195"/>
                    <a:pt x="372" y="195"/>
                    <a:pt x="372" y="195"/>
                  </a:cubicBezTo>
                  <a:cubicBezTo>
                    <a:pt x="372" y="199"/>
                    <a:pt x="372" y="199"/>
                    <a:pt x="372" y="199"/>
                  </a:cubicBezTo>
                  <a:cubicBezTo>
                    <a:pt x="373" y="197"/>
                    <a:pt x="374" y="196"/>
                    <a:pt x="375" y="195"/>
                  </a:cubicBezTo>
                  <a:cubicBezTo>
                    <a:pt x="383" y="187"/>
                    <a:pt x="393" y="183"/>
                    <a:pt x="404" y="183"/>
                  </a:cubicBezTo>
                  <a:cubicBezTo>
                    <a:pt x="415" y="183"/>
                    <a:pt x="425" y="187"/>
                    <a:pt x="433" y="195"/>
                  </a:cubicBezTo>
                  <a:cubicBezTo>
                    <a:pt x="441" y="203"/>
                    <a:pt x="445" y="212"/>
                    <a:pt x="445" y="223"/>
                  </a:cubicBezTo>
                  <a:cubicBezTo>
                    <a:pt x="445" y="235"/>
                    <a:pt x="441" y="244"/>
                    <a:pt x="433" y="252"/>
                  </a:cubicBezTo>
                  <a:cubicBezTo>
                    <a:pt x="425" y="260"/>
                    <a:pt x="415" y="264"/>
                    <a:pt x="404" y="264"/>
                  </a:cubicBezTo>
                  <a:cubicBezTo>
                    <a:pt x="393" y="264"/>
                    <a:pt x="383" y="260"/>
                    <a:pt x="375" y="252"/>
                  </a:cubicBezTo>
                  <a:cubicBezTo>
                    <a:pt x="374" y="251"/>
                    <a:pt x="373" y="250"/>
                    <a:pt x="372" y="248"/>
                  </a:cubicBezTo>
                  <a:cubicBezTo>
                    <a:pt x="372" y="252"/>
                    <a:pt x="372" y="252"/>
                    <a:pt x="372" y="252"/>
                  </a:cubicBezTo>
                  <a:lnTo>
                    <a:pt x="372" y="375"/>
                  </a:lnTo>
                  <a:close/>
                </a:path>
              </a:pathLst>
            </a:custGeom>
            <a:solidFill>
              <a:schemeClr val="tx1">
                <a:lumMod val="75000"/>
                <a:lumOff val="2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16" name="Freeform 6">
              <a:extLst>
                <a:ext uri="{FF2B5EF4-FFF2-40B4-BE49-F238E27FC236}">
                  <a16:creationId xmlns:a16="http://schemas.microsoft.com/office/drawing/2014/main" id="{8D9186D0-CBF9-489D-9CA4-1FBA69D7B12B}"/>
                </a:ext>
              </a:extLst>
            </p:cNvPr>
            <p:cNvSpPr>
              <a:spLocks/>
            </p:cNvSpPr>
            <p:nvPr/>
          </p:nvSpPr>
          <p:spPr bwMode="auto">
            <a:xfrm>
              <a:off x="4565650" y="1957343"/>
              <a:ext cx="1504950" cy="1798638"/>
            </a:xfrm>
            <a:custGeom>
              <a:avLst/>
              <a:gdLst/>
              <a:ahLst/>
              <a:cxnLst>
                <a:cxn ang="0">
                  <a:pos x="0" y="196"/>
                </a:cxn>
                <a:cxn ang="0">
                  <a:pos x="0" y="61"/>
                </a:cxn>
                <a:cxn ang="0">
                  <a:pos x="1" y="61"/>
                </a:cxn>
                <a:cxn ang="0">
                  <a:pos x="32" y="62"/>
                </a:cxn>
                <a:cxn ang="0">
                  <a:pos x="67" y="0"/>
                </a:cxn>
                <a:cxn ang="0">
                  <a:pos x="126" y="15"/>
                </a:cxn>
                <a:cxn ang="0">
                  <a:pos x="126" y="86"/>
                </a:cxn>
                <a:cxn ang="0">
                  <a:pos x="185" y="120"/>
                </a:cxn>
                <a:cxn ang="0">
                  <a:pos x="186" y="120"/>
                </a:cxn>
                <a:cxn ang="0">
                  <a:pos x="246" y="84"/>
                </a:cxn>
                <a:cxn ang="0">
                  <a:pos x="269" y="106"/>
                </a:cxn>
                <a:cxn ang="0">
                  <a:pos x="283" y="120"/>
                </a:cxn>
                <a:cxn ang="0">
                  <a:pos x="288" y="126"/>
                </a:cxn>
                <a:cxn ang="0">
                  <a:pos x="252" y="186"/>
                </a:cxn>
                <a:cxn ang="0">
                  <a:pos x="287" y="244"/>
                </a:cxn>
                <a:cxn ang="0">
                  <a:pos x="359" y="244"/>
                </a:cxn>
                <a:cxn ang="0">
                  <a:pos x="374" y="301"/>
                </a:cxn>
                <a:cxn ang="0">
                  <a:pos x="313" y="341"/>
                </a:cxn>
                <a:cxn ang="0">
                  <a:pos x="314" y="374"/>
                </a:cxn>
                <a:cxn ang="0">
                  <a:pos x="314" y="376"/>
                </a:cxn>
                <a:cxn ang="0">
                  <a:pos x="175" y="376"/>
                </a:cxn>
                <a:cxn ang="0">
                  <a:pos x="174" y="376"/>
                </a:cxn>
                <a:cxn ang="0">
                  <a:pos x="175" y="377"/>
                </a:cxn>
                <a:cxn ang="0">
                  <a:pos x="187" y="406"/>
                </a:cxn>
                <a:cxn ang="0">
                  <a:pos x="175" y="434"/>
                </a:cxn>
                <a:cxn ang="0">
                  <a:pos x="146" y="446"/>
                </a:cxn>
                <a:cxn ang="0">
                  <a:pos x="117" y="434"/>
                </a:cxn>
                <a:cxn ang="0">
                  <a:pos x="106" y="406"/>
                </a:cxn>
                <a:cxn ang="0">
                  <a:pos x="117" y="377"/>
                </a:cxn>
                <a:cxn ang="0">
                  <a:pos x="118" y="376"/>
                </a:cxn>
                <a:cxn ang="0">
                  <a:pos x="117" y="376"/>
                </a:cxn>
                <a:cxn ang="0">
                  <a:pos x="0" y="376"/>
                </a:cxn>
                <a:cxn ang="0">
                  <a:pos x="0" y="253"/>
                </a:cxn>
                <a:cxn ang="0">
                  <a:pos x="3" y="253"/>
                </a:cxn>
                <a:cxn ang="0">
                  <a:pos x="32" y="265"/>
                </a:cxn>
                <a:cxn ang="0">
                  <a:pos x="61" y="253"/>
                </a:cxn>
                <a:cxn ang="0">
                  <a:pos x="73" y="224"/>
                </a:cxn>
                <a:cxn ang="0">
                  <a:pos x="61" y="196"/>
                </a:cxn>
                <a:cxn ang="0">
                  <a:pos x="32" y="184"/>
                </a:cxn>
                <a:cxn ang="0">
                  <a:pos x="3" y="196"/>
                </a:cxn>
                <a:cxn ang="0">
                  <a:pos x="0" y="196"/>
                </a:cxn>
              </a:cxnLst>
              <a:rect l="0" t="0" r="r" b="b"/>
              <a:pathLst>
                <a:path w="374" h="446">
                  <a:moveTo>
                    <a:pt x="0" y="196"/>
                  </a:moveTo>
                  <a:cubicBezTo>
                    <a:pt x="0" y="61"/>
                    <a:pt x="0" y="61"/>
                    <a:pt x="0" y="61"/>
                  </a:cubicBezTo>
                  <a:cubicBezTo>
                    <a:pt x="0" y="61"/>
                    <a:pt x="1" y="61"/>
                    <a:pt x="1" y="61"/>
                  </a:cubicBezTo>
                  <a:cubicBezTo>
                    <a:pt x="12" y="61"/>
                    <a:pt x="22" y="61"/>
                    <a:pt x="32" y="62"/>
                  </a:cubicBezTo>
                  <a:cubicBezTo>
                    <a:pt x="67" y="0"/>
                    <a:pt x="67" y="0"/>
                    <a:pt x="67" y="0"/>
                  </a:cubicBezTo>
                  <a:cubicBezTo>
                    <a:pt x="87" y="4"/>
                    <a:pt x="107" y="8"/>
                    <a:pt x="126" y="15"/>
                  </a:cubicBezTo>
                  <a:cubicBezTo>
                    <a:pt x="126" y="86"/>
                    <a:pt x="126" y="86"/>
                    <a:pt x="126" y="86"/>
                  </a:cubicBezTo>
                  <a:cubicBezTo>
                    <a:pt x="146" y="95"/>
                    <a:pt x="166" y="106"/>
                    <a:pt x="185" y="120"/>
                  </a:cubicBezTo>
                  <a:cubicBezTo>
                    <a:pt x="185" y="120"/>
                    <a:pt x="185" y="120"/>
                    <a:pt x="186" y="120"/>
                  </a:cubicBezTo>
                  <a:cubicBezTo>
                    <a:pt x="246" y="84"/>
                    <a:pt x="246" y="84"/>
                    <a:pt x="246" y="84"/>
                  </a:cubicBezTo>
                  <a:cubicBezTo>
                    <a:pt x="254" y="91"/>
                    <a:pt x="262" y="98"/>
                    <a:pt x="269" y="106"/>
                  </a:cubicBezTo>
                  <a:cubicBezTo>
                    <a:pt x="274" y="111"/>
                    <a:pt x="278" y="115"/>
                    <a:pt x="283" y="120"/>
                  </a:cubicBezTo>
                  <a:cubicBezTo>
                    <a:pt x="284" y="122"/>
                    <a:pt x="286" y="124"/>
                    <a:pt x="288" y="126"/>
                  </a:cubicBezTo>
                  <a:cubicBezTo>
                    <a:pt x="252" y="186"/>
                    <a:pt x="252" y="186"/>
                    <a:pt x="252" y="186"/>
                  </a:cubicBezTo>
                  <a:cubicBezTo>
                    <a:pt x="266" y="204"/>
                    <a:pt x="278" y="224"/>
                    <a:pt x="287"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ubicBezTo>
                    <a:pt x="175" y="376"/>
                    <a:pt x="175" y="376"/>
                    <a:pt x="175" y="376"/>
                  </a:cubicBezTo>
                  <a:cubicBezTo>
                    <a:pt x="174" y="376"/>
                    <a:pt x="174" y="376"/>
                    <a:pt x="174" y="376"/>
                  </a:cubicBezTo>
                  <a:cubicBezTo>
                    <a:pt x="174" y="376"/>
                    <a:pt x="175" y="377"/>
                    <a:pt x="175" y="377"/>
                  </a:cubicBezTo>
                  <a:cubicBezTo>
                    <a:pt x="183" y="385"/>
                    <a:pt x="187" y="395"/>
                    <a:pt x="187" y="406"/>
                  </a:cubicBezTo>
                  <a:cubicBezTo>
                    <a:pt x="187" y="417"/>
                    <a:pt x="183" y="427"/>
                    <a:pt x="175" y="434"/>
                  </a:cubicBezTo>
                  <a:cubicBezTo>
                    <a:pt x="167" y="442"/>
                    <a:pt x="157" y="446"/>
                    <a:pt x="146" y="446"/>
                  </a:cubicBezTo>
                  <a:cubicBezTo>
                    <a:pt x="135" y="446"/>
                    <a:pt x="125" y="442"/>
                    <a:pt x="117" y="434"/>
                  </a:cubicBezTo>
                  <a:cubicBezTo>
                    <a:pt x="110" y="427"/>
                    <a:pt x="106" y="417"/>
                    <a:pt x="106" y="406"/>
                  </a:cubicBezTo>
                  <a:cubicBezTo>
                    <a:pt x="106" y="395"/>
                    <a:pt x="110" y="385"/>
                    <a:pt x="117" y="377"/>
                  </a:cubicBezTo>
                  <a:cubicBezTo>
                    <a:pt x="118" y="377"/>
                    <a:pt x="118" y="376"/>
                    <a:pt x="118" y="376"/>
                  </a:cubicBezTo>
                  <a:cubicBezTo>
                    <a:pt x="117" y="376"/>
                    <a:pt x="117" y="376"/>
                    <a:pt x="117" y="376"/>
                  </a:cubicBezTo>
                  <a:cubicBezTo>
                    <a:pt x="0" y="376"/>
                    <a:pt x="0" y="376"/>
                    <a:pt x="0" y="376"/>
                  </a:cubicBezTo>
                  <a:cubicBezTo>
                    <a:pt x="0" y="253"/>
                    <a:pt x="0" y="253"/>
                    <a:pt x="0" y="253"/>
                  </a:cubicBezTo>
                  <a:cubicBezTo>
                    <a:pt x="3" y="253"/>
                    <a:pt x="3" y="253"/>
                    <a:pt x="3" y="253"/>
                  </a:cubicBezTo>
                  <a:cubicBezTo>
                    <a:pt x="11" y="261"/>
                    <a:pt x="21" y="265"/>
                    <a:pt x="32" y="265"/>
                  </a:cubicBezTo>
                  <a:cubicBezTo>
                    <a:pt x="43" y="265"/>
                    <a:pt x="53" y="261"/>
                    <a:pt x="61" y="253"/>
                  </a:cubicBezTo>
                  <a:cubicBezTo>
                    <a:pt x="69" y="245"/>
                    <a:pt x="73" y="236"/>
                    <a:pt x="73" y="224"/>
                  </a:cubicBezTo>
                  <a:cubicBezTo>
                    <a:pt x="73" y="213"/>
                    <a:pt x="69" y="204"/>
                    <a:pt x="61" y="196"/>
                  </a:cubicBezTo>
                  <a:cubicBezTo>
                    <a:pt x="53" y="188"/>
                    <a:pt x="43" y="184"/>
                    <a:pt x="32" y="184"/>
                  </a:cubicBezTo>
                  <a:cubicBezTo>
                    <a:pt x="21" y="184"/>
                    <a:pt x="11" y="188"/>
                    <a:pt x="3" y="196"/>
                  </a:cubicBezTo>
                  <a:lnTo>
                    <a:pt x="0" y="196"/>
                  </a:lnTo>
                  <a:close/>
                </a:path>
              </a:pathLst>
            </a:custGeom>
            <a:solidFill>
              <a:schemeClr val="accent6">
                <a:lumMod val="60000"/>
                <a:lumOff val="40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17" name="Freeform 7">
              <a:extLst>
                <a:ext uri="{FF2B5EF4-FFF2-40B4-BE49-F238E27FC236}">
                  <a16:creationId xmlns:a16="http://schemas.microsoft.com/office/drawing/2014/main" id="{AEB2C675-69DF-4F03-A070-E85C26889F1D}"/>
                </a:ext>
              </a:extLst>
            </p:cNvPr>
            <p:cNvSpPr>
              <a:spLocks/>
            </p:cNvSpPr>
            <p:nvPr/>
          </p:nvSpPr>
          <p:spPr bwMode="auto">
            <a:xfrm>
              <a:off x="4264025" y="3473405"/>
              <a:ext cx="1811338" cy="1497013"/>
            </a:xfrm>
            <a:custGeom>
              <a:avLst/>
              <a:gdLst/>
              <a:ahLst/>
              <a:cxnLst>
                <a:cxn ang="0">
                  <a:pos x="75" y="311"/>
                </a:cxn>
                <a:cxn ang="0">
                  <a:pos x="75" y="166"/>
                </a:cxn>
                <a:cxn ang="0">
                  <a:pos x="70" y="172"/>
                </a:cxn>
                <a:cxn ang="0">
                  <a:pos x="41" y="184"/>
                </a:cxn>
                <a:cxn ang="0">
                  <a:pos x="12" y="172"/>
                </a:cxn>
                <a:cxn ang="0">
                  <a:pos x="0" y="144"/>
                </a:cxn>
                <a:cxn ang="0">
                  <a:pos x="12" y="115"/>
                </a:cxn>
                <a:cxn ang="0">
                  <a:pos x="41" y="103"/>
                </a:cxn>
                <a:cxn ang="0">
                  <a:pos x="70" y="115"/>
                </a:cxn>
                <a:cxn ang="0">
                  <a:pos x="75" y="121"/>
                </a:cxn>
                <a:cxn ang="0">
                  <a:pos x="75" y="0"/>
                </a:cxn>
                <a:cxn ang="0">
                  <a:pos x="192" y="0"/>
                </a:cxn>
                <a:cxn ang="0">
                  <a:pos x="192" y="1"/>
                </a:cxn>
                <a:cxn ang="0">
                  <a:pos x="181" y="30"/>
                </a:cxn>
                <a:cxn ang="0">
                  <a:pos x="192" y="58"/>
                </a:cxn>
                <a:cxn ang="0">
                  <a:pos x="221" y="70"/>
                </a:cxn>
                <a:cxn ang="0">
                  <a:pos x="250" y="58"/>
                </a:cxn>
                <a:cxn ang="0">
                  <a:pos x="262" y="30"/>
                </a:cxn>
                <a:cxn ang="0">
                  <a:pos x="250" y="1"/>
                </a:cxn>
                <a:cxn ang="0">
                  <a:pos x="250" y="0"/>
                </a:cxn>
                <a:cxn ang="0">
                  <a:pos x="389" y="0"/>
                </a:cxn>
                <a:cxn ang="0">
                  <a:pos x="388" y="32"/>
                </a:cxn>
                <a:cxn ang="0">
                  <a:pos x="450" y="66"/>
                </a:cxn>
                <a:cxn ang="0">
                  <a:pos x="436" y="121"/>
                </a:cxn>
                <a:cxn ang="0">
                  <a:pos x="363" y="125"/>
                </a:cxn>
                <a:cxn ang="0">
                  <a:pos x="329" y="183"/>
                </a:cxn>
                <a:cxn ang="0">
                  <a:pos x="366" y="243"/>
                </a:cxn>
                <a:cxn ang="0">
                  <a:pos x="344" y="266"/>
                </a:cxn>
                <a:cxn ang="0">
                  <a:pos x="322" y="287"/>
                </a:cxn>
                <a:cxn ang="0">
                  <a:pos x="260" y="251"/>
                </a:cxn>
                <a:cxn ang="0">
                  <a:pos x="203" y="285"/>
                </a:cxn>
                <a:cxn ang="0">
                  <a:pos x="203" y="356"/>
                </a:cxn>
                <a:cxn ang="0">
                  <a:pos x="145" y="371"/>
                </a:cxn>
                <a:cxn ang="0">
                  <a:pos x="108" y="309"/>
                </a:cxn>
                <a:cxn ang="0">
                  <a:pos x="76" y="311"/>
                </a:cxn>
                <a:cxn ang="0">
                  <a:pos x="75" y="311"/>
                </a:cxn>
              </a:cxnLst>
              <a:rect l="0" t="0" r="r" b="b"/>
              <a:pathLst>
                <a:path w="450" h="371">
                  <a:moveTo>
                    <a:pt x="75" y="311"/>
                  </a:moveTo>
                  <a:cubicBezTo>
                    <a:pt x="75" y="166"/>
                    <a:pt x="75" y="166"/>
                    <a:pt x="75" y="166"/>
                  </a:cubicBezTo>
                  <a:cubicBezTo>
                    <a:pt x="73" y="168"/>
                    <a:pt x="72" y="170"/>
                    <a:pt x="70" y="172"/>
                  </a:cubicBezTo>
                  <a:cubicBezTo>
                    <a:pt x="62" y="180"/>
                    <a:pt x="52" y="184"/>
                    <a:pt x="41" y="184"/>
                  </a:cubicBezTo>
                  <a:cubicBezTo>
                    <a:pt x="30" y="184"/>
                    <a:pt x="20" y="180"/>
                    <a:pt x="12" y="172"/>
                  </a:cubicBezTo>
                  <a:cubicBezTo>
                    <a:pt x="4" y="165"/>
                    <a:pt x="0" y="155"/>
                    <a:pt x="0" y="144"/>
                  </a:cubicBezTo>
                  <a:cubicBezTo>
                    <a:pt x="0" y="133"/>
                    <a:pt x="4" y="123"/>
                    <a:pt x="12" y="115"/>
                  </a:cubicBezTo>
                  <a:cubicBezTo>
                    <a:pt x="20" y="107"/>
                    <a:pt x="30" y="103"/>
                    <a:pt x="41" y="103"/>
                  </a:cubicBezTo>
                  <a:cubicBezTo>
                    <a:pt x="52" y="103"/>
                    <a:pt x="62" y="107"/>
                    <a:pt x="70" y="115"/>
                  </a:cubicBezTo>
                  <a:cubicBezTo>
                    <a:pt x="72" y="117"/>
                    <a:pt x="73" y="119"/>
                    <a:pt x="75" y="121"/>
                  </a:cubicBezTo>
                  <a:cubicBezTo>
                    <a:pt x="75" y="0"/>
                    <a:pt x="75" y="0"/>
                    <a:pt x="75" y="0"/>
                  </a:cubicBezTo>
                  <a:cubicBezTo>
                    <a:pt x="192" y="0"/>
                    <a:pt x="192" y="0"/>
                    <a:pt x="192" y="0"/>
                  </a:cubicBezTo>
                  <a:cubicBezTo>
                    <a:pt x="192" y="1"/>
                    <a:pt x="192" y="1"/>
                    <a:pt x="192" y="1"/>
                  </a:cubicBezTo>
                  <a:cubicBezTo>
                    <a:pt x="185" y="9"/>
                    <a:pt x="181" y="19"/>
                    <a:pt x="181" y="30"/>
                  </a:cubicBezTo>
                  <a:cubicBezTo>
                    <a:pt x="181" y="41"/>
                    <a:pt x="185" y="51"/>
                    <a:pt x="192" y="58"/>
                  </a:cubicBezTo>
                  <a:cubicBezTo>
                    <a:pt x="200" y="66"/>
                    <a:pt x="210" y="70"/>
                    <a:pt x="221" y="70"/>
                  </a:cubicBezTo>
                  <a:cubicBezTo>
                    <a:pt x="232" y="70"/>
                    <a:pt x="242" y="66"/>
                    <a:pt x="250" y="58"/>
                  </a:cubicBezTo>
                  <a:cubicBezTo>
                    <a:pt x="258" y="51"/>
                    <a:pt x="262" y="41"/>
                    <a:pt x="262" y="30"/>
                  </a:cubicBezTo>
                  <a:cubicBezTo>
                    <a:pt x="262" y="19"/>
                    <a:pt x="258" y="9"/>
                    <a:pt x="250" y="1"/>
                  </a:cubicBezTo>
                  <a:cubicBezTo>
                    <a:pt x="250" y="0"/>
                    <a:pt x="250" y="0"/>
                    <a:pt x="250" y="0"/>
                  </a:cubicBezTo>
                  <a:cubicBezTo>
                    <a:pt x="389" y="0"/>
                    <a:pt x="389" y="0"/>
                    <a:pt x="389" y="0"/>
                  </a:cubicBezTo>
                  <a:cubicBezTo>
                    <a:pt x="389" y="11"/>
                    <a:pt x="389" y="22"/>
                    <a:pt x="388" y="32"/>
                  </a:cubicBezTo>
                  <a:cubicBezTo>
                    <a:pt x="450" y="66"/>
                    <a:pt x="450" y="66"/>
                    <a:pt x="450" y="66"/>
                  </a:cubicBezTo>
                  <a:cubicBezTo>
                    <a:pt x="446" y="85"/>
                    <a:pt x="442" y="103"/>
                    <a:pt x="436" y="121"/>
                  </a:cubicBezTo>
                  <a:cubicBezTo>
                    <a:pt x="363" y="125"/>
                    <a:pt x="363" y="125"/>
                    <a:pt x="363" y="125"/>
                  </a:cubicBezTo>
                  <a:cubicBezTo>
                    <a:pt x="354" y="145"/>
                    <a:pt x="343" y="164"/>
                    <a:pt x="329" y="183"/>
                  </a:cubicBezTo>
                  <a:cubicBezTo>
                    <a:pt x="366" y="243"/>
                    <a:pt x="366" y="243"/>
                    <a:pt x="366" y="243"/>
                  </a:cubicBezTo>
                  <a:cubicBezTo>
                    <a:pt x="359" y="251"/>
                    <a:pt x="352" y="258"/>
                    <a:pt x="344" y="266"/>
                  </a:cubicBezTo>
                  <a:cubicBezTo>
                    <a:pt x="337" y="273"/>
                    <a:pt x="329" y="280"/>
                    <a:pt x="322" y="287"/>
                  </a:cubicBezTo>
                  <a:cubicBezTo>
                    <a:pt x="260" y="251"/>
                    <a:pt x="260" y="251"/>
                    <a:pt x="260" y="251"/>
                  </a:cubicBezTo>
                  <a:cubicBezTo>
                    <a:pt x="242" y="265"/>
                    <a:pt x="223" y="276"/>
                    <a:pt x="203" y="285"/>
                  </a:cubicBezTo>
                  <a:cubicBezTo>
                    <a:pt x="203" y="356"/>
                    <a:pt x="203" y="356"/>
                    <a:pt x="203" y="356"/>
                  </a:cubicBezTo>
                  <a:cubicBezTo>
                    <a:pt x="184" y="363"/>
                    <a:pt x="165" y="368"/>
                    <a:pt x="145" y="371"/>
                  </a:cubicBezTo>
                  <a:cubicBezTo>
                    <a:pt x="108" y="309"/>
                    <a:pt x="108" y="309"/>
                    <a:pt x="108" y="309"/>
                  </a:cubicBezTo>
                  <a:cubicBezTo>
                    <a:pt x="98" y="310"/>
                    <a:pt x="87" y="311"/>
                    <a:pt x="76" y="311"/>
                  </a:cubicBezTo>
                  <a:cubicBezTo>
                    <a:pt x="76" y="311"/>
                    <a:pt x="75" y="311"/>
                    <a:pt x="75" y="311"/>
                  </a:cubicBezTo>
                  <a:close/>
                </a:path>
              </a:pathLst>
            </a:custGeom>
            <a:solidFill>
              <a:schemeClr val="tx1">
                <a:lumMod val="50000"/>
                <a:lumOff val="50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18" name="Freeform 8">
              <a:extLst>
                <a:ext uri="{FF2B5EF4-FFF2-40B4-BE49-F238E27FC236}">
                  <a16:creationId xmlns:a16="http://schemas.microsoft.com/office/drawing/2014/main" id="{274C8949-5F1A-41BF-BFDA-298CA78F8276}"/>
                </a:ext>
              </a:extLst>
            </p:cNvPr>
            <p:cNvSpPr>
              <a:spLocks/>
            </p:cNvSpPr>
            <p:nvPr/>
          </p:nvSpPr>
          <p:spPr bwMode="auto">
            <a:xfrm>
              <a:off x="3068638" y="3167018"/>
              <a:ext cx="1497013" cy="1798638"/>
            </a:xfrm>
            <a:custGeom>
              <a:avLst/>
              <a:gdLst/>
              <a:ahLst/>
              <a:cxnLst>
                <a:cxn ang="0">
                  <a:pos x="61" y="76"/>
                </a:cxn>
                <a:cxn ang="0">
                  <a:pos x="200" y="76"/>
                </a:cxn>
                <a:cxn ang="0">
                  <a:pos x="191" y="69"/>
                </a:cxn>
                <a:cxn ang="0">
                  <a:pos x="179" y="41"/>
                </a:cxn>
                <a:cxn ang="0">
                  <a:pos x="191" y="12"/>
                </a:cxn>
                <a:cxn ang="0">
                  <a:pos x="220" y="0"/>
                </a:cxn>
                <a:cxn ang="0">
                  <a:pos x="248" y="12"/>
                </a:cxn>
                <a:cxn ang="0">
                  <a:pos x="260" y="41"/>
                </a:cxn>
                <a:cxn ang="0">
                  <a:pos x="248" y="69"/>
                </a:cxn>
                <a:cxn ang="0">
                  <a:pos x="239" y="76"/>
                </a:cxn>
                <a:cxn ang="0">
                  <a:pos x="372" y="76"/>
                </a:cxn>
                <a:cxn ang="0">
                  <a:pos x="372" y="197"/>
                </a:cxn>
                <a:cxn ang="0">
                  <a:pos x="367" y="191"/>
                </a:cxn>
                <a:cxn ang="0">
                  <a:pos x="338" y="179"/>
                </a:cxn>
                <a:cxn ang="0">
                  <a:pos x="309" y="191"/>
                </a:cxn>
                <a:cxn ang="0">
                  <a:pos x="297" y="220"/>
                </a:cxn>
                <a:cxn ang="0">
                  <a:pos x="309" y="248"/>
                </a:cxn>
                <a:cxn ang="0">
                  <a:pos x="338" y="260"/>
                </a:cxn>
                <a:cxn ang="0">
                  <a:pos x="367" y="248"/>
                </a:cxn>
                <a:cxn ang="0">
                  <a:pos x="372" y="242"/>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Lst>
              <a:rect l="0" t="0" r="r" b="b"/>
              <a:pathLst>
                <a:path w="372" h="446">
                  <a:moveTo>
                    <a:pt x="61" y="76"/>
                  </a:moveTo>
                  <a:cubicBezTo>
                    <a:pt x="200" y="76"/>
                    <a:pt x="200" y="76"/>
                    <a:pt x="200" y="76"/>
                  </a:cubicBezTo>
                  <a:cubicBezTo>
                    <a:pt x="197" y="74"/>
                    <a:pt x="194" y="72"/>
                    <a:pt x="191" y="69"/>
                  </a:cubicBezTo>
                  <a:cubicBezTo>
                    <a:pt x="183" y="61"/>
                    <a:pt x="179" y="52"/>
                    <a:pt x="179" y="41"/>
                  </a:cubicBezTo>
                  <a:cubicBezTo>
                    <a:pt x="179" y="29"/>
                    <a:pt x="183" y="20"/>
                    <a:pt x="191" y="12"/>
                  </a:cubicBezTo>
                  <a:cubicBezTo>
                    <a:pt x="199" y="4"/>
                    <a:pt x="209" y="0"/>
                    <a:pt x="220" y="0"/>
                  </a:cubicBezTo>
                  <a:cubicBezTo>
                    <a:pt x="231" y="0"/>
                    <a:pt x="241" y="4"/>
                    <a:pt x="248" y="12"/>
                  </a:cubicBezTo>
                  <a:cubicBezTo>
                    <a:pt x="256" y="20"/>
                    <a:pt x="260" y="29"/>
                    <a:pt x="260" y="41"/>
                  </a:cubicBezTo>
                  <a:cubicBezTo>
                    <a:pt x="260" y="52"/>
                    <a:pt x="256" y="61"/>
                    <a:pt x="248" y="69"/>
                  </a:cubicBezTo>
                  <a:cubicBezTo>
                    <a:pt x="246" y="72"/>
                    <a:pt x="243" y="74"/>
                    <a:pt x="239" y="76"/>
                  </a:cubicBezTo>
                  <a:cubicBezTo>
                    <a:pt x="372" y="76"/>
                    <a:pt x="372" y="76"/>
                    <a:pt x="372" y="76"/>
                  </a:cubicBezTo>
                  <a:cubicBezTo>
                    <a:pt x="372" y="197"/>
                    <a:pt x="372" y="197"/>
                    <a:pt x="372" y="197"/>
                  </a:cubicBezTo>
                  <a:cubicBezTo>
                    <a:pt x="370" y="195"/>
                    <a:pt x="369" y="193"/>
                    <a:pt x="367" y="191"/>
                  </a:cubicBezTo>
                  <a:cubicBezTo>
                    <a:pt x="359" y="183"/>
                    <a:pt x="349" y="179"/>
                    <a:pt x="338" y="179"/>
                  </a:cubicBezTo>
                  <a:cubicBezTo>
                    <a:pt x="327" y="179"/>
                    <a:pt x="317" y="183"/>
                    <a:pt x="309" y="191"/>
                  </a:cubicBezTo>
                  <a:cubicBezTo>
                    <a:pt x="301" y="199"/>
                    <a:pt x="297" y="209"/>
                    <a:pt x="297" y="220"/>
                  </a:cubicBezTo>
                  <a:cubicBezTo>
                    <a:pt x="297" y="231"/>
                    <a:pt x="301" y="241"/>
                    <a:pt x="309" y="248"/>
                  </a:cubicBezTo>
                  <a:cubicBezTo>
                    <a:pt x="317" y="256"/>
                    <a:pt x="327" y="260"/>
                    <a:pt x="338" y="260"/>
                  </a:cubicBezTo>
                  <a:cubicBezTo>
                    <a:pt x="349" y="260"/>
                    <a:pt x="359" y="256"/>
                    <a:pt x="367" y="248"/>
                  </a:cubicBezTo>
                  <a:cubicBezTo>
                    <a:pt x="369" y="246"/>
                    <a:pt x="370" y="244"/>
                    <a:pt x="372" y="242"/>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4" y="219"/>
                    <a:pt x="86" y="199"/>
                  </a:cubicBezTo>
                  <a:cubicBezTo>
                    <a:pt x="15" y="199"/>
                    <a:pt x="15" y="199"/>
                    <a:pt x="15" y="199"/>
                  </a:cubicBezTo>
                  <a:cubicBezTo>
                    <a:pt x="8" y="180"/>
                    <a:pt x="3" y="161"/>
                    <a:pt x="0" y="141"/>
                  </a:cubicBezTo>
                  <a:cubicBezTo>
                    <a:pt x="62" y="104"/>
                    <a:pt x="62" y="104"/>
                    <a:pt x="62" y="104"/>
                  </a:cubicBezTo>
                  <a:cubicBezTo>
                    <a:pt x="62" y="98"/>
                    <a:pt x="61" y="91"/>
                    <a:pt x="61" y="84"/>
                  </a:cubicBezTo>
                  <a:lnTo>
                    <a:pt x="61" y="76"/>
                  </a:lnTo>
                  <a:close/>
                </a:path>
              </a:pathLst>
            </a:custGeom>
            <a:solidFill>
              <a:schemeClr val="accent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19" name="Freeform 31">
              <a:extLst>
                <a:ext uri="{FF2B5EF4-FFF2-40B4-BE49-F238E27FC236}">
                  <a16:creationId xmlns:a16="http://schemas.microsoft.com/office/drawing/2014/main" id="{B1E4996E-3532-431B-8D8B-B3B450EC22C4}"/>
                </a:ext>
              </a:extLst>
            </p:cNvPr>
            <p:cNvSpPr/>
            <p:nvPr/>
          </p:nvSpPr>
          <p:spPr>
            <a:xfrm>
              <a:off x="5794317" y="2101914"/>
              <a:ext cx="149224" cy="149224"/>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accent6">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431" tIns="184431" rIns="184431" bIns="184431" numCol="1" spcCol="1270" anchor="ctr" anchorCtr="0">
              <a:noAutofit/>
            </a:bodyPr>
            <a:lstStyle/>
            <a:p>
              <a:pPr lvl="0" algn="ctr" defTabSz="977900">
                <a:lnSpc>
                  <a:spcPct val="90000"/>
                </a:lnSpc>
                <a:spcBef>
                  <a:spcPct val="0"/>
                </a:spcBef>
                <a:spcAft>
                  <a:spcPct val="35000"/>
                </a:spcAft>
              </a:pPr>
              <a:endParaRPr lang="en-US" sz="2200" kern="1200">
                <a:latin typeface="微软雅黑" panose="020B0503020204020204" pitchFamily="34" charset="-122"/>
                <a:ea typeface="微软雅黑" panose="020B0503020204020204" pitchFamily="34" charset="-122"/>
              </a:endParaRPr>
            </a:p>
          </p:txBody>
        </p:sp>
        <p:sp>
          <p:nvSpPr>
            <p:cNvPr id="22" name="Freeform 33">
              <a:extLst>
                <a:ext uri="{FF2B5EF4-FFF2-40B4-BE49-F238E27FC236}">
                  <a16:creationId xmlns:a16="http://schemas.microsoft.com/office/drawing/2014/main" id="{6B4EDD63-A306-403A-8852-705658B190F2}"/>
                </a:ext>
              </a:extLst>
            </p:cNvPr>
            <p:cNvSpPr/>
            <p:nvPr/>
          </p:nvSpPr>
          <p:spPr>
            <a:xfrm>
              <a:off x="5794317" y="4665379"/>
              <a:ext cx="149224" cy="149224"/>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431" tIns="184431" rIns="184431" bIns="184431" numCol="1" spcCol="1270" anchor="ctr" anchorCtr="0">
              <a:noAutofit/>
            </a:bodyPr>
            <a:lstStyle/>
            <a:p>
              <a:pPr lvl="0" algn="ctr" defTabSz="977900">
                <a:lnSpc>
                  <a:spcPct val="90000"/>
                </a:lnSpc>
                <a:spcBef>
                  <a:spcPct val="0"/>
                </a:spcBef>
                <a:spcAft>
                  <a:spcPct val="35000"/>
                </a:spcAft>
              </a:pPr>
              <a:endParaRPr lang="en-US" sz="2200" kern="1200">
                <a:latin typeface="微软雅黑" panose="020B0503020204020204" pitchFamily="34" charset="-122"/>
                <a:ea typeface="微软雅黑" panose="020B0503020204020204" pitchFamily="34" charset="-122"/>
              </a:endParaRPr>
            </a:p>
          </p:txBody>
        </p:sp>
        <p:sp>
          <p:nvSpPr>
            <p:cNvPr id="23" name="Freeform 35">
              <a:extLst>
                <a:ext uri="{FF2B5EF4-FFF2-40B4-BE49-F238E27FC236}">
                  <a16:creationId xmlns:a16="http://schemas.microsoft.com/office/drawing/2014/main" id="{E9B37026-6E33-4AD5-A156-3C54C87926AE}"/>
                </a:ext>
              </a:extLst>
            </p:cNvPr>
            <p:cNvSpPr/>
            <p:nvPr/>
          </p:nvSpPr>
          <p:spPr>
            <a:xfrm>
              <a:off x="3198488" y="4665379"/>
              <a:ext cx="149224" cy="149224"/>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431" tIns="184431" rIns="184431" bIns="184431" numCol="1" spcCol="1270" anchor="ctr" anchorCtr="0">
              <a:noAutofit/>
            </a:bodyPr>
            <a:lstStyle/>
            <a:p>
              <a:pPr lvl="0" algn="ctr" defTabSz="977900">
                <a:lnSpc>
                  <a:spcPct val="90000"/>
                </a:lnSpc>
                <a:spcBef>
                  <a:spcPct val="0"/>
                </a:spcBef>
                <a:spcAft>
                  <a:spcPct val="35000"/>
                </a:spcAft>
              </a:pPr>
              <a:endParaRPr lang="en-US" sz="2200" kern="1200">
                <a:latin typeface="微软雅黑" panose="020B0503020204020204" pitchFamily="34" charset="-122"/>
                <a:ea typeface="微软雅黑" panose="020B0503020204020204" pitchFamily="34" charset="-122"/>
              </a:endParaRPr>
            </a:p>
          </p:txBody>
        </p:sp>
        <p:sp>
          <p:nvSpPr>
            <p:cNvPr id="24" name="Freeform 37">
              <a:extLst>
                <a:ext uri="{FF2B5EF4-FFF2-40B4-BE49-F238E27FC236}">
                  <a16:creationId xmlns:a16="http://schemas.microsoft.com/office/drawing/2014/main" id="{A97CEA3F-DA62-4A67-A953-940ABCA68183}"/>
                </a:ext>
              </a:extLst>
            </p:cNvPr>
            <p:cNvSpPr/>
            <p:nvPr/>
          </p:nvSpPr>
          <p:spPr>
            <a:xfrm>
              <a:off x="3198488" y="2101914"/>
              <a:ext cx="149224" cy="149224"/>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tx1">
                <a:lumMod val="75000"/>
                <a:lumOff val="2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431" tIns="184431" rIns="184431" bIns="184431" numCol="1" spcCol="1270" anchor="ctr" anchorCtr="0">
              <a:noAutofit/>
            </a:bodyPr>
            <a:lstStyle/>
            <a:p>
              <a:pPr lvl="0" algn="ctr" defTabSz="977900">
                <a:lnSpc>
                  <a:spcPct val="90000"/>
                </a:lnSpc>
                <a:spcBef>
                  <a:spcPct val="0"/>
                </a:spcBef>
                <a:spcAft>
                  <a:spcPct val="35000"/>
                </a:spcAft>
              </a:pPr>
              <a:endParaRPr lang="en-US" sz="2200" kern="1200">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4149771D-B23B-4231-8626-A5783A9A4DCF}"/>
                </a:ext>
              </a:extLst>
            </p:cNvPr>
            <p:cNvSpPr/>
            <p:nvPr/>
          </p:nvSpPr>
          <p:spPr>
            <a:xfrm>
              <a:off x="3745785" y="2648552"/>
              <a:ext cx="364275" cy="324686"/>
            </a:xfrm>
            <a:prstGeom prst="ellipse">
              <a:avLst/>
            </a:prstGeom>
            <a:solidFill>
              <a:schemeClr val="bg1"/>
            </a:solidFill>
          </p:spPr>
          <p:txBody>
            <a:bodyPr wrap="square" lIns="0" tIns="0" rIns="0" bIns="0">
              <a:spAutoFit/>
            </a:bodyPr>
            <a:lstStyle/>
            <a:p>
              <a:pPr algn="ct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76DCEDCD-19FD-4876-B2EB-4B401A4531D8}"/>
                </a:ext>
              </a:extLst>
            </p:cNvPr>
            <p:cNvSpPr/>
            <p:nvPr/>
          </p:nvSpPr>
          <p:spPr>
            <a:xfrm>
              <a:off x="4950966" y="2663987"/>
              <a:ext cx="364275" cy="324686"/>
            </a:xfrm>
            <a:prstGeom prst="ellipse">
              <a:avLst/>
            </a:prstGeom>
            <a:solidFill>
              <a:schemeClr val="bg1"/>
            </a:solidFill>
          </p:spPr>
          <p:txBody>
            <a:bodyPr wrap="square" lIns="0" tIns="0" rIns="0" bIns="0">
              <a:spAutoFit/>
            </a:bodyPr>
            <a:lstStyle/>
            <a:p>
              <a:pPr algn="ct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椭圆 26">
              <a:extLst>
                <a:ext uri="{FF2B5EF4-FFF2-40B4-BE49-F238E27FC236}">
                  <a16:creationId xmlns:a16="http://schemas.microsoft.com/office/drawing/2014/main" id="{601AFBA7-FB9F-4544-A4F4-7AEBE025310A}"/>
                </a:ext>
              </a:extLst>
            </p:cNvPr>
            <p:cNvSpPr/>
            <p:nvPr/>
          </p:nvSpPr>
          <p:spPr>
            <a:xfrm>
              <a:off x="3745785" y="3862443"/>
              <a:ext cx="364275" cy="324686"/>
            </a:xfrm>
            <a:prstGeom prst="ellipse">
              <a:avLst/>
            </a:prstGeom>
            <a:solidFill>
              <a:schemeClr val="bg1"/>
            </a:solidFill>
          </p:spPr>
          <p:txBody>
            <a:bodyPr wrap="square" lIns="0" tIns="0" rIns="0" bIns="0">
              <a:spAutoFit/>
            </a:bodyPr>
            <a:lstStyle/>
            <a:p>
              <a:pPr algn="ct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27">
              <a:extLst>
                <a:ext uri="{FF2B5EF4-FFF2-40B4-BE49-F238E27FC236}">
                  <a16:creationId xmlns:a16="http://schemas.microsoft.com/office/drawing/2014/main" id="{4DB547D3-D7DB-4BD9-884B-06F20C479ADF}"/>
                </a:ext>
              </a:extLst>
            </p:cNvPr>
            <p:cNvSpPr/>
            <p:nvPr/>
          </p:nvSpPr>
          <p:spPr>
            <a:xfrm>
              <a:off x="4950966" y="3877878"/>
              <a:ext cx="364275" cy="324686"/>
            </a:xfrm>
            <a:prstGeom prst="ellipse">
              <a:avLst/>
            </a:prstGeom>
            <a:solidFill>
              <a:schemeClr val="bg1"/>
            </a:solidFill>
          </p:spPr>
          <p:txBody>
            <a:bodyPr wrap="square" lIns="0" tIns="0" rIns="0" bIns="0">
              <a:spAutoFit/>
            </a:bodyPr>
            <a:lstStyle/>
            <a:p>
              <a:pPr algn="ct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4</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9" name="矩形 28">
            <a:extLst>
              <a:ext uri="{FF2B5EF4-FFF2-40B4-BE49-F238E27FC236}">
                <a16:creationId xmlns:a16="http://schemas.microsoft.com/office/drawing/2014/main" id="{3629089F-ADD8-4E8E-9FCD-1592665FE428}"/>
              </a:ext>
            </a:extLst>
          </p:cNvPr>
          <p:cNvSpPr/>
          <p:nvPr/>
        </p:nvSpPr>
        <p:spPr>
          <a:xfrm>
            <a:off x="1283696" y="1976166"/>
            <a:ext cx="2970330" cy="1156855"/>
          </a:xfrm>
          <a:prstGeom prst="rect">
            <a:avLst/>
          </a:prstGeom>
        </p:spPr>
        <p:txBody>
          <a:bodyPr wrap="square">
            <a:spAutoFit/>
          </a:bodyPr>
          <a:lstStyle/>
          <a:p>
            <a:pP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采用虚拟化技术进行系统和数据中心整合</a:t>
            </a: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优化资源利用率、简化管理</a:t>
            </a:r>
          </a:p>
        </p:txBody>
      </p:sp>
      <p:sp>
        <p:nvSpPr>
          <p:cNvPr id="30" name="矩形 29">
            <a:extLst>
              <a:ext uri="{FF2B5EF4-FFF2-40B4-BE49-F238E27FC236}">
                <a16:creationId xmlns:a16="http://schemas.microsoft.com/office/drawing/2014/main" id="{2D7DFAF8-4D58-47B3-B829-0BBA0F0B2DED}"/>
              </a:ext>
            </a:extLst>
          </p:cNvPr>
          <p:cNvSpPr/>
          <p:nvPr/>
        </p:nvSpPr>
        <p:spPr>
          <a:xfrm>
            <a:off x="8036140" y="1956875"/>
            <a:ext cx="2936659" cy="787523"/>
          </a:xfrm>
          <a:prstGeom prst="rect">
            <a:avLst/>
          </a:prstGeom>
        </p:spPr>
        <p:txBody>
          <a:bodyPr wrap="square">
            <a:spAutoFit/>
          </a:bodyPr>
          <a:lstStyle/>
          <a:p>
            <a:pP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通过先进的供电和散热技术，降低数据中心的能耗</a:t>
            </a:r>
          </a:p>
        </p:txBody>
      </p:sp>
      <p:sp>
        <p:nvSpPr>
          <p:cNvPr id="31" name="矩形 30">
            <a:extLst>
              <a:ext uri="{FF2B5EF4-FFF2-40B4-BE49-F238E27FC236}">
                <a16:creationId xmlns:a16="http://schemas.microsoft.com/office/drawing/2014/main" id="{BC1A4593-D410-475D-BCB4-7BF81F682709}"/>
              </a:ext>
            </a:extLst>
          </p:cNvPr>
          <p:cNvSpPr/>
          <p:nvPr/>
        </p:nvSpPr>
        <p:spPr>
          <a:xfrm>
            <a:off x="1283696" y="4867608"/>
            <a:ext cx="2904993" cy="1156855"/>
          </a:xfrm>
          <a:prstGeom prst="rect">
            <a:avLst/>
          </a:prstGeom>
        </p:spPr>
        <p:txBody>
          <a:bodyPr wrap="square">
            <a:spAutoFit/>
          </a:bodyPr>
          <a:lstStyle/>
          <a:p>
            <a:pP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当网络扩展或升级时，网络能够正常运行，对网络的性能影响不大。</a:t>
            </a:r>
          </a:p>
        </p:txBody>
      </p:sp>
      <p:sp>
        <p:nvSpPr>
          <p:cNvPr id="32" name="矩形 31">
            <a:extLst>
              <a:ext uri="{FF2B5EF4-FFF2-40B4-BE49-F238E27FC236}">
                <a16:creationId xmlns:a16="http://schemas.microsoft.com/office/drawing/2014/main" id="{6C818669-FABE-4442-B71F-3299C946D818}"/>
              </a:ext>
            </a:extLst>
          </p:cNvPr>
          <p:cNvSpPr/>
          <p:nvPr/>
        </p:nvSpPr>
        <p:spPr>
          <a:xfrm>
            <a:off x="7989317" y="4849131"/>
            <a:ext cx="2983482" cy="787523"/>
          </a:xfrm>
          <a:prstGeom prst="rect">
            <a:avLst/>
          </a:prstGeom>
        </p:spPr>
        <p:txBody>
          <a:bodyPr wrap="square">
            <a:spAutoFit/>
          </a:bodyPr>
          <a:lstStyle/>
          <a:p>
            <a:pP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云数据中心应是</a:t>
            </a: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24×7</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小时无人值守并可远程管理的。</a:t>
            </a:r>
          </a:p>
        </p:txBody>
      </p:sp>
    </p:spTree>
    <p:extLst>
      <p:ext uri="{BB962C8B-B14F-4D97-AF65-F5344CB8AC3E}">
        <p14:creationId xmlns:p14="http://schemas.microsoft.com/office/powerpoint/2010/main" val="384285924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云数据中心网络部署</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2">
            <a:extLst>
              <a:ext uri="{FF2B5EF4-FFF2-40B4-BE49-F238E27FC236}">
                <a16:creationId xmlns:a16="http://schemas.microsoft.com/office/drawing/2014/main" id="{1E3309DE-F53B-47A7-80FE-BC89D22F4752}"/>
              </a:ext>
            </a:extLst>
          </p:cNvPr>
          <p:cNvSpPr txBox="1">
            <a:spLocks noChangeArrowheads="1"/>
          </p:cNvSpPr>
          <p:nvPr/>
        </p:nvSpPr>
        <p:spPr bwMode="auto">
          <a:xfrm>
            <a:off x="6800605" y="3476695"/>
            <a:ext cx="3328971" cy="707886"/>
          </a:xfrm>
          <a:prstGeom prst="rect">
            <a:avLst/>
          </a:prstGeom>
          <a:noFill/>
          <a:ln w="9525">
            <a:noFill/>
            <a:miter lim="800000"/>
            <a:headEnd/>
            <a:tailEnd/>
          </a:ln>
          <a:effectLst/>
        </p:spPr>
        <p:txBody>
          <a:bodyPr wrap="square">
            <a:spAutoFit/>
          </a:bodyPr>
          <a:lstStyle/>
          <a:p>
            <a:pPr eaLnBrk="1" hangingPunct="1"/>
            <a:r>
              <a:rPr lang="en-US" altLang="zh-CN" sz="2000" dirty="0"/>
              <a:t>Aggregation Switches</a:t>
            </a:r>
          </a:p>
          <a:p>
            <a:pPr eaLnBrk="1" hangingPunct="1"/>
            <a:r>
              <a:rPr lang="en-US" altLang="zh-CN" sz="2000" dirty="0"/>
              <a:t>(Enterprise switches)</a:t>
            </a:r>
          </a:p>
        </p:txBody>
      </p:sp>
      <p:sp>
        <p:nvSpPr>
          <p:cNvPr id="88" name="Text Box 37">
            <a:extLst>
              <a:ext uri="{FF2B5EF4-FFF2-40B4-BE49-F238E27FC236}">
                <a16:creationId xmlns:a16="http://schemas.microsoft.com/office/drawing/2014/main" id="{A27D5EBA-079D-4E08-B915-52ECCEEDDBE8}"/>
              </a:ext>
            </a:extLst>
          </p:cNvPr>
          <p:cNvSpPr txBox="1">
            <a:spLocks noChangeArrowheads="1"/>
          </p:cNvSpPr>
          <p:nvPr/>
        </p:nvSpPr>
        <p:spPr bwMode="auto">
          <a:xfrm>
            <a:off x="6173621" y="1642040"/>
            <a:ext cx="2898468" cy="707886"/>
          </a:xfrm>
          <a:prstGeom prst="rect">
            <a:avLst/>
          </a:prstGeom>
          <a:noFill/>
          <a:ln w="9525">
            <a:noFill/>
            <a:miter lim="800000"/>
            <a:headEnd/>
            <a:tailEnd/>
          </a:ln>
          <a:effectLst/>
        </p:spPr>
        <p:txBody>
          <a:bodyPr wrap="square">
            <a:spAutoFit/>
          </a:bodyPr>
          <a:lstStyle/>
          <a:p>
            <a:pPr eaLnBrk="1" hangingPunct="1"/>
            <a:r>
              <a:rPr lang="en-US" altLang="zh-CN" sz="2000" dirty="0"/>
              <a:t>Core switch</a:t>
            </a:r>
          </a:p>
          <a:p>
            <a:pPr eaLnBrk="1" hangingPunct="1"/>
            <a:r>
              <a:rPr lang="en-US" altLang="zh-CN" sz="2000" dirty="0"/>
              <a:t>(high-end switches)</a:t>
            </a:r>
          </a:p>
        </p:txBody>
      </p:sp>
      <p:pic>
        <p:nvPicPr>
          <p:cNvPr id="89" name="Picture 54">
            <a:extLst>
              <a:ext uri="{FF2B5EF4-FFF2-40B4-BE49-F238E27FC236}">
                <a16:creationId xmlns:a16="http://schemas.microsoft.com/office/drawing/2014/main" id="{6B9D02C4-25D1-4A04-A0A9-542DB4681E1B}"/>
              </a:ext>
            </a:extLst>
          </p:cNvPr>
          <p:cNvPicPr>
            <a:picLocks noChangeAspect="1" noChangeArrowheads="1"/>
          </p:cNvPicPr>
          <p:nvPr/>
        </p:nvPicPr>
        <p:blipFill>
          <a:blip r:embed="rId4" cstate="print"/>
          <a:srcRect/>
          <a:stretch>
            <a:fillRect/>
          </a:stretch>
        </p:blipFill>
        <p:spPr bwMode="auto">
          <a:xfrm>
            <a:off x="5184192" y="3581525"/>
            <a:ext cx="611510" cy="280570"/>
          </a:xfrm>
          <a:prstGeom prst="rect">
            <a:avLst/>
          </a:prstGeom>
          <a:noFill/>
          <a:ln w="9525">
            <a:noFill/>
            <a:miter lim="800000"/>
            <a:headEnd/>
            <a:tailEnd/>
          </a:ln>
          <a:effectLst/>
        </p:spPr>
      </p:pic>
      <p:pic>
        <p:nvPicPr>
          <p:cNvPr id="90" name="Picture 56" descr="D:\research\data-center\HotNets\rack.JPG">
            <a:extLst>
              <a:ext uri="{FF2B5EF4-FFF2-40B4-BE49-F238E27FC236}">
                <a16:creationId xmlns:a16="http://schemas.microsoft.com/office/drawing/2014/main" id="{B463CA51-9029-4004-804B-A70442F6FE01}"/>
              </a:ext>
            </a:extLst>
          </p:cNvPr>
          <p:cNvPicPr>
            <a:picLocks noChangeAspect="1" noChangeArrowheads="1"/>
          </p:cNvPicPr>
          <p:nvPr/>
        </p:nvPicPr>
        <p:blipFill>
          <a:blip r:embed="rId5" cstate="print"/>
          <a:srcRect/>
          <a:stretch>
            <a:fillRect/>
          </a:stretch>
        </p:blipFill>
        <p:spPr bwMode="auto">
          <a:xfrm>
            <a:off x="2188312" y="5241603"/>
            <a:ext cx="644499" cy="364130"/>
          </a:xfrm>
          <a:prstGeom prst="rect">
            <a:avLst/>
          </a:prstGeom>
          <a:noFill/>
        </p:spPr>
      </p:pic>
      <p:sp>
        <p:nvSpPr>
          <p:cNvPr id="91" name="Line 63">
            <a:extLst>
              <a:ext uri="{FF2B5EF4-FFF2-40B4-BE49-F238E27FC236}">
                <a16:creationId xmlns:a16="http://schemas.microsoft.com/office/drawing/2014/main" id="{C3733DC6-D075-447F-99DC-FA6273BA9657}"/>
              </a:ext>
            </a:extLst>
          </p:cNvPr>
          <p:cNvSpPr>
            <a:spLocks noChangeShapeType="1"/>
          </p:cNvSpPr>
          <p:nvPr/>
        </p:nvSpPr>
        <p:spPr bwMode="auto">
          <a:xfrm flipH="1">
            <a:off x="2226860" y="4827663"/>
            <a:ext cx="286603" cy="457200"/>
          </a:xfrm>
          <a:prstGeom prst="line">
            <a:avLst/>
          </a:prstGeom>
          <a:noFill/>
          <a:ln w="19050">
            <a:solidFill>
              <a:srgbClr val="002060"/>
            </a:solidFill>
            <a:round/>
            <a:headEnd/>
            <a:tailEnd/>
          </a:ln>
          <a:effectLst/>
        </p:spPr>
        <p:txBody>
          <a:bodyPr wrap="none" anchor="ctr"/>
          <a:lstStyle/>
          <a:p>
            <a:endParaRPr lang="en-US"/>
          </a:p>
        </p:txBody>
      </p:sp>
      <p:sp>
        <p:nvSpPr>
          <p:cNvPr id="92" name="Line 70">
            <a:extLst>
              <a:ext uri="{FF2B5EF4-FFF2-40B4-BE49-F238E27FC236}">
                <a16:creationId xmlns:a16="http://schemas.microsoft.com/office/drawing/2014/main" id="{6BBB821F-5DDF-4731-B406-A9C5DAB443B0}"/>
              </a:ext>
            </a:extLst>
          </p:cNvPr>
          <p:cNvSpPr>
            <a:spLocks noChangeShapeType="1"/>
          </p:cNvSpPr>
          <p:nvPr/>
        </p:nvSpPr>
        <p:spPr bwMode="auto">
          <a:xfrm flipH="1">
            <a:off x="2298511" y="4827663"/>
            <a:ext cx="214952" cy="457200"/>
          </a:xfrm>
          <a:prstGeom prst="line">
            <a:avLst/>
          </a:prstGeom>
          <a:noFill/>
          <a:ln w="19050">
            <a:solidFill>
              <a:srgbClr val="002060"/>
            </a:solidFill>
            <a:round/>
            <a:headEnd/>
            <a:tailEnd/>
          </a:ln>
          <a:effectLst/>
        </p:spPr>
        <p:txBody>
          <a:bodyPr wrap="none" anchor="ctr"/>
          <a:lstStyle/>
          <a:p>
            <a:endParaRPr lang="en-US"/>
          </a:p>
        </p:txBody>
      </p:sp>
      <p:sp>
        <p:nvSpPr>
          <p:cNvPr id="93" name="Line 71">
            <a:extLst>
              <a:ext uri="{FF2B5EF4-FFF2-40B4-BE49-F238E27FC236}">
                <a16:creationId xmlns:a16="http://schemas.microsoft.com/office/drawing/2014/main" id="{D4AD04A7-A400-4EC1-BF2D-FA2842D918D1}"/>
              </a:ext>
            </a:extLst>
          </p:cNvPr>
          <p:cNvSpPr>
            <a:spLocks noChangeShapeType="1"/>
          </p:cNvSpPr>
          <p:nvPr/>
        </p:nvSpPr>
        <p:spPr bwMode="auto">
          <a:xfrm flipH="1">
            <a:off x="2370161" y="4827663"/>
            <a:ext cx="143301" cy="457200"/>
          </a:xfrm>
          <a:prstGeom prst="line">
            <a:avLst/>
          </a:prstGeom>
          <a:noFill/>
          <a:ln w="19050">
            <a:solidFill>
              <a:srgbClr val="002060"/>
            </a:solidFill>
            <a:round/>
            <a:headEnd/>
            <a:tailEnd/>
          </a:ln>
          <a:effectLst/>
        </p:spPr>
        <p:txBody>
          <a:bodyPr wrap="none" anchor="ctr"/>
          <a:lstStyle/>
          <a:p>
            <a:endParaRPr lang="en-US"/>
          </a:p>
        </p:txBody>
      </p:sp>
      <p:sp>
        <p:nvSpPr>
          <p:cNvPr id="94" name="Line 72">
            <a:extLst>
              <a:ext uri="{FF2B5EF4-FFF2-40B4-BE49-F238E27FC236}">
                <a16:creationId xmlns:a16="http://schemas.microsoft.com/office/drawing/2014/main" id="{ACC47AD3-61FC-45F4-8456-607546C40CC8}"/>
              </a:ext>
            </a:extLst>
          </p:cNvPr>
          <p:cNvSpPr>
            <a:spLocks noChangeShapeType="1"/>
          </p:cNvSpPr>
          <p:nvPr/>
        </p:nvSpPr>
        <p:spPr bwMode="auto">
          <a:xfrm flipH="1">
            <a:off x="2417929" y="4827663"/>
            <a:ext cx="95534" cy="457200"/>
          </a:xfrm>
          <a:prstGeom prst="line">
            <a:avLst/>
          </a:prstGeom>
          <a:noFill/>
          <a:ln w="19050">
            <a:solidFill>
              <a:srgbClr val="002060"/>
            </a:solidFill>
            <a:round/>
            <a:headEnd/>
            <a:tailEnd/>
          </a:ln>
          <a:effectLst/>
        </p:spPr>
        <p:txBody>
          <a:bodyPr wrap="none" anchor="ctr"/>
          <a:lstStyle/>
          <a:p>
            <a:endParaRPr lang="en-US"/>
          </a:p>
        </p:txBody>
      </p:sp>
      <p:sp>
        <p:nvSpPr>
          <p:cNvPr id="95" name="Line 73">
            <a:extLst>
              <a:ext uri="{FF2B5EF4-FFF2-40B4-BE49-F238E27FC236}">
                <a16:creationId xmlns:a16="http://schemas.microsoft.com/office/drawing/2014/main" id="{E2BF7458-DD06-4064-9CE2-A59D66C90438}"/>
              </a:ext>
            </a:extLst>
          </p:cNvPr>
          <p:cNvSpPr>
            <a:spLocks noChangeShapeType="1"/>
          </p:cNvSpPr>
          <p:nvPr/>
        </p:nvSpPr>
        <p:spPr bwMode="auto">
          <a:xfrm flipH="1">
            <a:off x="2465696" y="4827663"/>
            <a:ext cx="47767" cy="457200"/>
          </a:xfrm>
          <a:prstGeom prst="line">
            <a:avLst/>
          </a:prstGeom>
          <a:noFill/>
          <a:ln w="19050">
            <a:solidFill>
              <a:srgbClr val="002060"/>
            </a:solidFill>
            <a:round/>
            <a:headEnd/>
            <a:tailEnd/>
          </a:ln>
          <a:effectLst/>
        </p:spPr>
        <p:txBody>
          <a:bodyPr wrap="none" anchor="ctr"/>
          <a:lstStyle/>
          <a:p>
            <a:endParaRPr lang="en-US"/>
          </a:p>
        </p:txBody>
      </p:sp>
      <p:sp>
        <p:nvSpPr>
          <p:cNvPr id="96" name="Line 74">
            <a:extLst>
              <a:ext uri="{FF2B5EF4-FFF2-40B4-BE49-F238E27FC236}">
                <a16:creationId xmlns:a16="http://schemas.microsoft.com/office/drawing/2014/main" id="{8CDBD875-BDA1-4157-91D3-DF38162CE464}"/>
              </a:ext>
            </a:extLst>
          </p:cNvPr>
          <p:cNvSpPr>
            <a:spLocks noChangeShapeType="1"/>
          </p:cNvSpPr>
          <p:nvPr/>
        </p:nvSpPr>
        <p:spPr bwMode="auto">
          <a:xfrm flipH="1">
            <a:off x="2513463" y="4827663"/>
            <a:ext cx="0" cy="457200"/>
          </a:xfrm>
          <a:prstGeom prst="line">
            <a:avLst/>
          </a:prstGeom>
          <a:noFill/>
          <a:ln w="19050">
            <a:solidFill>
              <a:srgbClr val="002060"/>
            </a:solidFill>
            <a:round/>
            <a:headEnd/>
            <a:tailEnd/>
          </a:ln>
          <a:effectLst/>
        </p:spPr>
        <p:txBody>
          <a:bodyPr wrap="none" anchor="ctr"/>
          <a:lstStyle/>
          <a:p>
            <a:endParaRPr lang="en-US"/>
          </a:p>
        </p:txBody>
      </p:sp>
      <p:sp>
        <p:nvSpPr>
          <p:cNvPr id="97" name="Line 75">
            <a:extLst>
              <a:ext uri="{FF2B5EF4-FFF2-40B4-BE49-F238E27FC236}">
                <a16:creationId xmlns:a16="http://schemas.microsoft.com/office/drawing/2014/main" id="{DB5703B6-57DC-4FE8-B021-9A98992302CC}"/>
              </a:ext>
            </a:extLst>
          </p:cNvPr>
          <p:cNvSpPr>
            <a:spLocks noChangeShapeType="1"/>
          </p:cNvSpPr>
          <p:nvPr/>
        </p:nvSpPr>
        <p:spPr bwMode="auto">
          <a:xfrm>
            <a:off x="2513463" y="4751463"/>
            <a:ext cx="47767" cy="508000"/>
          </a:xfrm>
          <a:prstGeom prst="line">
            <a:avLst/>
          </a:prstGeom>
          <a:noFill/>
          <a:ln w="19050">
            <a:solidFill>
              <a:srgbClr val="002060"/>
            </a:solidFill>
            <a:round/>
            <a:headEnd/>
            <a:tailEnd/>
          </a:ln>
          <a:effectLst/>
        </p:spPr>
        <p:txBody>
          <a:bodyPr wrap="none" anchor="ctr"/>
          <a:lstStyle/>
          <a:p>
            <a:endParaRPr lang="en-US"/>
          </a:p>
        </p:txBody>
      </p:sp>
      <p:sp>
        <p:nvSpPr>
          <p:cNvPr id="98" name="Line 76">
            <a:extLst>
              <a:ext uri="{FF2B5EF4-FFF2-40B4-BE49-F238E27FC236}">
                <a16:creationId xmlns:a16="http://schemas.microsoft.com/office/drawing/2014/main" id="{A20DF582-8760-467E-9057-E85683F9E6B5}"/>
              </a:ext>
            </a:extLst>
          </p:cNvPr>
          <p:cNvSpPr>
            <a:spLocks noChangeShapeType="1"/>
          </p:cNvSpPr>
          <p:nvPr/>
        </p:nvSpPr>
        <p:spPr bwMode="auto">
          <a:xfrm>
            <a:off x="2513463" y="4751463"/>
            <a:ext cx="95534" cy="520700"/>
          </a:xfrm>
          <a:prstGeom prst="line">
            <a:avLst/>
          </a:prstGeom>
          <a:noFill/>
          <a:ln w="19050">
            <a:solidFill>
              <a:srgbClr val="002060"/>
            </a:solidFill>
            <a:round/>
            <a:headEnd/>
            <a:tailEnd/>
          </a:ln>
          <a:effectLst/>
        </p:spPr>
        <p:txBody>
          <a:bodyPr wrap="none" anchor="ctr"/>
          <a:lstStyle/>
          <a:p>
            <a:endParaRPr lang="en-US"/>
          </a:p>
        </p:txBody>
      </p:sp>
      <p:sp>
        <p:nvSpPr>
          <p:cNvPr id="99" name="Line 77">
            <a:extLst>
              <a:ext uri="{FF2B5EF4-FFF2-40B4-BE49-F238E27FC236}">
                <a16:creationId xmlns:a16="http://schemas.microsoft.com/office/drawing/2014/main" id="{1EC62F27-8CE9-482A-A007-21209338DC53}"/>
              </a:ext>
            </a:extLst>
          </p:cNvPr>
          <p:cNvSpPr>
            <a:spLocks noChangeShapeType="1"/>
          </p:cNvSpPr>
          <p:nvPr/>
        </p:nvSpPr>
        <p:spPr bwMode="auto">
          <a:xfrm>
            <a:off x="2513463" y="4827663"/>
            <a:ext cx="155243" cy="444500"/>
          </a:xfrm>
          <a:prstGeom prst="line">
            <a:avLst/>
          </a:prstGeom>
          <a:noFill/>
          <a:ln w="19050">
            <a:solidFill>
              <a:srgbClr val="002060"/>
            </a:solidFill>
            <a:round/>
            <a:headEnd/>
            <a:tailEnd/>
          </a:ln>
          <a:effectLst/>
        </p:spPr>
        <p:txBody>
          <a:bodyPr wrap="none" anchor="ctr"/>
          <a:lstStyle/>
          <a:p>
            <a:endParaRPr lang="en-US"/>
          </a:p>
        </p:txBody>
      </p:sp>
      <p:sp>
        <p:nvSpPr>
          <p:cNvPr id="100" name="Line 78">
            <a:extLst>
              <a:ext uri="{FF2B5EF4-FFF2-40B4-BE49-F238E27FC236}">
                <a16:creationId xmlns:a16="http://schemas.microsoft.com/office/drawing/2014/main" id="{4516DEB3-8662-4D0B-9205-A0BC8519887E}"/>
              </a:ext>
            </a:extLst>
          </p:cNvPr>
          <p:cNvSpPr>
            <a:spLocks noChangeShapeType="1"/>
          </p:cNvSpPr>
          <p:nvPr/>
        </p:nvSpPr>
        <p:spPr bwMode="auto">
          <a:xfrm>
            <a:off x="2513463" y="4827663"/>
            <a:ext cx="203010" cy="457200"/>
          </a:xfrm>
          <a:prstGeom prst="line">
            <a:avLst/>
          </a:prstGeom>
          <a:noFill/>
          <a:ln w="19050">
            <a:solidFill>
              <a:srgbClr val="002060"/>
            </a:solidFill>
            <a:round/>
            <a:headEnd/>
            <a:tailEnd/>
          </a:ln>
          <a:effectLst/>
        </p:spPr>
        <p:txBody>
          <a:bodyPr wrap="none" anchor="ctr"/>
          <a:lstStyle/>
          <a:p>
            <a:endParaRPr lang="en-US"/>
          </a:p>
        </p:txBody>
      </p:sp>
      <p:sp>
        <p:nvSpPr>
          <p:cNvPr id="101" name="Line 79">
            <a:extLst>
              <a:ext uri="{FF2B5EF4-FFF2-40B4-BE49-F238E27FC236}">
                <a16:creationId xmlns:a16="http://schemas.microsoft.com/office/drawing/2014/main" id="{FE6A978A-785B-424D-B3D7-4BE2B6CC5E4C}"/>
              </a:ext>
            </a:extLst>
          </p:cNvPr>
          <p:cNvSpPr>
            <a:spLocks noChangeShapeType="1"/>
          </p:cNvSpPr>
          <p:nvPr/>
        </p:nvSpPr>
        <p:spPr bwMode="auto">
          <a:xfrm>
            <a:off x="2513463" y="4827663"/>
            <a:ext cx="250778" cy="457200"/>
          </a:xfrm>
          <a:prstGeom prst="line">
            <a:avLst/>
          </a:prstGeom>
          <a:noFill/>
          <a:ln w="19050">
            <a:solidFill>
              <a:srgbClr val="002060"/>
            </a:solidFill>
            <a:round/>
            <a:headEnd/>
            <a:tailEnd/>
          </a:ln>
          <a:effectLst/>
        </p:spPr>
        <p:txBody>
          <a:bodyPr wrap="none" anchor="ctr"/>
          <a:lstStyle/>
          <a:p>
            <a:endParaRPr lang="en-US"/>
          </a:p>
        </p:txBody>
      </p:sp>
      <p:sp>
        <p:nvSpPr>
          <p:cNvPr id="102" name="Line 80">
            <a:extLst>
              <a:ext uri="{FF2B5EF4-FFF2-40B4-BE49-F238E27FC236}">
                <a16:creationId xmlns:a16="http://schemas.microsoft.com/office/drawing/2014/main" id="{D3ABFB55-B471-4F07-9DF8-26D42BB7D475}"/>
              </a:ext>
            </a:extLst>
          </p:cNvPr>
          <p:cNvSpPr>
            <a:spLocks noChangeShapeType="1"/>
          </p:cNvSpPr>
          <p:nvPr/>
        </p:nvSpPr>
        <p:spPr bwMode="auto">
          <a:xfrm>
            <a:off x="2513463" y="4827663"/>
            <a:ext cx="286603" cy="444500"/>
          </a:xfrm>
          <a:prstGeom prst="line">
            <a:avLst/>
          </a:prstGeom>
          <a:noFill/>
          <a:ln w="19050">
            <a:solidFill>
              <a:srgbClr val="002060"/>
            </a:solidFill>
            <a:round/>
            <a:headEnd/>
            <a:tailEnd/>
          </a:ln>
          <a:effectLst/>
        </p:spPr>
        <p:txBody>
          <a:bodyPr wrap="none" anchor="ctr"/>
          <a:lstStyle/>
          <a:p>
            <a:endParaRPr lang="en-US"/>
          </a:p>
        </p:txBody>
      </p:sp>
      <p:pic>
        <p:nvPicPr>
          <p:cNvPr id="103" name="Picture 11">
            <a:extLst>
              <a:ext uri="{FF2B5EF4-FFF2-40B4-BE49-F238E27FC236}">
                <a16:creationId xmlns:a16="http://schemas.microsoft.com/office/drawing/2014/main" id="{E86DD09A-287C-414C-A071-548FBE91A300}"/>
              </a:ext>
            </a:extLst>
          </p:cNvPr>
          <p:cNvPicPr>
            <a:picLocks noChangeAspect="1" noChangeArrowheads="1"/>
          </p:cNvPicPr>
          <p:nvPr/>
        </p:nvPicPr>
        <p:blipFill>
          <a:blip r:embed="rId4" cstate="print"/>
          <a:srcRect/>
          <a:stretch>
            <a:fillRect/>
          </a:stretch>
        </p:blipFill>
        <p:spPr bwMode="auto">
          <a:xfrm>
            <a:off x="2310810" y="4793560"/>
            <a:ext cx="406442" cy="186503"/>
          </a:xfrm>
          <a:prstGeom prst="rect">
            <a:avLst/>
          </a:prstGeom>
          <a:noFill/>
          <a:ln w="9525">
            <a:noFill/>
            <a:miter lim="800000"/>
            <a:headEnd/>
            <a:tailEnd/>
          </a:ln>
          <a:effectLst/>
        </p:spPr>
      </p:pic>
      <p:pic>
        <p:nvPicPr>
          <p:cNvPr id="104" name="Picture 81" descr="D:\research\data-center\HotNets\rack.JPG">
            <a:extLst>
              <a:ext uri="{FF2B5EF4-FFF2-40B4-BE49-F238E27FC236}">
                <a16:creationId xmlns:a16="http://schemas.microsoft.com/office/drawing/2014/main" id="{A44CA042-5044-4E3D-A367-E7F695A4A1E6}"/>
              </a:ext>
            </a:extLst>
          </p:cNvPr>
          <p:cNvPicPr>
            <a:picLocks noChangeAspect="1" noChangeArrowheads="1"/>
          </p:cNvPicPr>
          <p:nvPr/>
        </p:nvPicPr>
        <p:blipFill>
          <a:blip r:embed="rId5" cstate="print"/>
          <a:srcRect/>
          <a:stretch>
            <a:fillRect/>
          </a:stretch>
        </p:blipFill>
        <p:spPr bwMode="auto">
          <a:xfrm>
            <a:off x="2904820" y="5255519"/>
            <a:ext cx="644499" cy="364130"/>
          </a:xfrm>
          <a:prstGeom prst="rect">
            <a:avLst/>
          </a:prstGeom>
          <a:noFill/>
        </p:spPr>
      </p:pic>
      <p:sp>
        <p:nvSpPr>
          <p:cNvPr id="105" name="Line 82">
            <a:extLst>
              <a:ext uri="{FF2B5EF4-FFF2-40B4-BE49-F238E27FC236}">
                <a16:creationId xmlns:a16="http://schemas.microsoft.com/office/drawing/2014/main" id="{A11A6573-05C7-4E0E-9CBE-88D5F6499A40}"/>
              </a:ext>
            </a:extLst>
          </p:cNvPr>
          <p:cNvSpPr>
            <a:spLocks noChangeShapeType="1"/>
          </p:cNvSpPr>
          <p:nvPr/>
        </p:nvSpPr>
        <p:spPr bwMode="auto">
          <a:xfrm flipH="1">
            <a:off x="2943367" y="4841579"/>
            <a:ext cx="286603" cy="457200"/>
          </a:xfrm>
          <a:prstGeom prst="line">
            <a:avLst/>
          </a:prstGeom>
          <a:noFill/>
          <a:ln w="19050">
            <a:solidFill>
              <a:srgbClr val="002060"/>
            </a:solidFill>
            <a:round/>
            <a:headEnd/>
            <a:tailEnd/>
          </a:ln>
          <a:effectLst/>
        </p:spPr>
        <p:txBody>
          <a:bodyPr wrap="none" anchor="ctr"/>
          <a:lstStyle/>
          <a:p>
            <a:endParaRPr lang="en-US"/>
          </a:p>
        </p:txBody>
      </p:sp>
      <p:sp>
        <p:nvSpPr>
          <p:cNvPr id="106" name="Line 83">
            <a:extLst>
              <a:ext uri="{FF2B5EF4-FFF2-40B4-BE49-F238E27FC236}">
                <a16:creationId xmlns:a16="http://schemas.microsoft.com/office/drawing/2014/main" id="{C86A5245-0395-42D2-A70D-69BC328F006B}"/>
              </a:ext>
            </a:extLst>
          </p:cNvPr>
          <p:cNvSpPr>
            <a:spLocks noChangeShapeType="1"/>
          </p:cNvSpPr>
          <p:nvPr/>
        </p:nvSpPr>
        <p:spPr bwMode="auto">
          <a:xfrm flipH="1">
            <a:off x="3015018" y="4841579"/>
            <a:ext cx="214952" cy="457200"/>
          </a:xfrm>
          <a:prstGeom prst="line">
            <a:avLst/>
          </a:prstGeom>
          <a:noFill/>
          <a:ln w="19050">
            <a:solidFill>
              <a:srgbClr val="002060"/>
            </a:solidFill>
            <a:round/>
            <a:headEnd/>
            <a:tailEnd/>
          </a:ln>
          <a:effectLst/>
        </p:spPr>
        <p:txBody>
          <a:bodyPr wrap="none" anchor="ctr"/>
          <a:lstStyle/>
          <a:p>
            <a:endParaRPr lang="en-US"/>
          </a:p>
        </p:txBody>
      </p:sp>
      <p:sp>
        <p:nvSpPr>
          <p:cNvPr id="107" name="Line 84">
            <a:extLst>
              <a:ext uri="{FF2B5EF4-FFF2-40B4-BE49-F238E27FC236}">
                <a16:creationId xmlns:a16="http://schemas.microsoft.com/office/drawing/2014/main" id="{FB4E13FA-C54C-4ABC-8E46-776D92324A42}"/>
              </a:ext>
            </a:extLst>
          </p:cNvPr>
          <p:cNvSpPr>
            <a:spLocks noChangeShapeType="1"/>
          </p:cNvSpPr>
          <p:nvPr/>
        </p:nvSpPr>
        <p:spPr bwMode="auto">
          <a:xfrm flipH="1">
            <a:off x="3086669" y="4841579"/>
            <a:ext cx="143301" cy="457200"/>
          </a:xfrm>
          <a:prstGeom prst="line">
            <a:avLst/>
          </a:prstGeom>
          <a:noFill/>
          <a:ln w="19050">
            <a:solidFill>
              <a:srgbClr val="002060"/>
            </a:solidFill>
            <a:round/>
            <a:headEnd/>
            <a:tailEnd/>
          </a:ln>
          <a:effectLst/>
        </p:spPr>
        <p:txBody>
          <a:bodyPr wrap="none" anchor="ctr"/>
          <a:lstStyle/>
          <a:p>
            <a:endParaRPr lang="en-US"/>
          </a:p>
        </p:txBody>
      </p:sp>
      <p:sp>
        <p:nvSpPr>
          <p:cNvPr id="108" name="Line 85">
            <a:extLst>
              <a:ext uri="{FF2B5EF4-FFF2-40B4-BE49-F238E27FC236}">
                <a16:creationId xmlns:a16="http://schemas.microsoft.com/office/drawing/2014/main" id="{30DF286F-DBE6-46EA-9B0C-AD870E6F8E00}"/>
              </a:ext>
            </a:extLst>
          </p:cNvPr>
          <p:cNvSpPr>
            <a:spLocks noChangeShapeType="1"/>
          </p:cNvSpPr>
          <p:nvPr/>
        </p:nvSpPr>
        <p:spPr bwMode="auto">
          <a:xfrm flipH="1">
            <a:off x="3134436" y="4841579"/>
            <a:ext cx="95534" cy="457200"/>
          </a:xfrm>
          <a:prstGeom prst="line">
            <a:avLst/>
          </a:prstGeom>
          <a:noFill/>
          <a:ln w="19050">
            <a:solidFill>
              <a:srgbClr val="002060"/>
            </a:solidFill>
            <a:round/>
            <a:headEnd/>
            <a:tailEnd/>
          </a:ln>
          <a:effectLst/>
        </p:spPr>
        <p:txBody>
          <a:bodyPr wrap="none" anchor="ctr"/>
          <a:lstStyle/>
          <a:p>
            <a:endParaRPr lang="en-US"/>
          </a:p>
        </p:txBody>
      </p:sp>
      <p:sp>
        <p:nvSpPr>
          <p:cNvPr id="109" name="Line 86">
            <a:extLst>
              <a:ext uri="{FF2B5EF4-FFF2-40B4-BE49-F238E27FC236}">
                <a16:creationId xmlns:a16="http://schemas.microsoft.com/office/drawing/2014/main" id="{695DFF25-3CF7-4B68-96B2-021B2011E47E}"/>
              </a:ext>
            </a:extLst>
          </p:cNvPr>
          <p:cNvSpPr>
            <a:spLocks noChangeShapeType="1"/>
          </p:cNvSpPr>
          <p:nvPr/>
        </p:nvSpPr>
        <p:spPr bwMode="auto">
          <a:xfrm flipH="1">
            <a:off x="3182203" y="4841579"/>
            <a:ext cx="47767" cy="457200"/>
          </a:xfrm>
          <a:prstGeom prst="line">
            <a:avLst/>
          </a:prstGeom>
          <a:noFill/>
          <a:ln w="19050">
            <a:solidFill>
              <a:srgbClr val="002060"/>
            </a:solidFill>
            <a:round/>
            <a:headEnd/>
            <a:tailEnd/>
          </a:ln>
          <a:effectLst/>
        </p:spPr>
        <p:txBody>
          <a:bodyPr wrap="none" anchor="ctr"/>
          <a:lstStyle/>
          <a:p>
            <a:endParaRPr lang="en-US"/>
          </a:p>
        </p:txBody>
      </p:sp>
      <p:sp>
        <p:nvSpPr>
          <p:cNvPr id="110" name="Line 87">
            <a:extLst>
              <a:ext uri="{FF2B5EF4-FFF2-40B4-BE49-F238E27FC236}">
                <a16:creationId xmlns:a16="http://schemas.microsoft.com/office/drawing/2014/main" id="{2C3388E4-FB81-4A88-B93B-32A70106F0FE}"/>
              </a:ext>
            </a:extLst>
          </p:cNvPr>
          <p:cNvSpPr>
            <a:spLocks noChangeShapeType="1"/>
          </p:cNvSpPr>
          <p:nvPr/>
        </p:nvSpPr>
        <p:spPr bwMode="auto">
          <a:xfrm flipH="1">
            <a:off x="3229970" y="4841579"/>
            <a:ext cx="0" cy="457200"/>
          </a:xfrm>
          <a:prstGeom prst="line">
            <a:avLst/>
          </a:prstGeom>
          <a:noFill/>
          <a:ln w="19050">
            <a:solidFill>
              <a:srgbClr val="002060"/>
            </a:solidFill>
            <a:round/>
            <a:headEnd/>
            <a:tailEnd/>
          </a:ln>
          <a:effectLst/>
        </p:spPr>
        <p:txBody>
          <a:bodyPr wrap="none" anchor="ctr"/>
          <a:lstStyle/>
          <a:p>
            <a:endParaRPr lang="en-US"/>
          </a:p>
        </p:txBody>
      </p:sp>
      <p:sp>
        <p:nvSpPr>
          <p:cNvPr id="111" name="Line 88">
            <a:extLst>
              <a:ext uri="{FF2B5EF4-FFF2-40B4-BE49-F238E27FC236}">
                <a16:creationId xmlns:a16="http://schemas.microsoft.com/office/drawing/2014/main" id="{028A2580-54C0-486D-8A03-7C80FC93E1B6}"/>
              </a:ext>
            </a:extLst>
          </p:cNvPr>
          <p:cNvSpPr>
            <a:spLocks noChangeShapeType="1"/>
          </p:cNvSpPr>
          <p:nvPr/>
        </p:nvSpPr>
        <p:spPr bwMode="auto">
          <a:xfrm>
            <a:off x="3229970" y="4765379"/>
            <a:ext cx="47767" cy="508000"/>
          </a:xfrm>
          <a:prstGeom prst="line">
            <a:avLst/>
          </a:prstGeom>
          <a:noFill/>
          <a:ln w="19050">
            <a:solidFill>
              <a:srgbClr val="002060"/>
            </a:solidFill>
            <a:round/>
            <a:headEnd/>
            <a:tailEnd/>
          </a:ln>
          <a:effectLst/>
        </p:spPr>
        <p:txBody>
          <a:bodyPr wrap="none" anchor="ctr"/>
          <a:lstStyle/>
          <a:p>
            <a:endParaRPr lang="en-US"/>
          </a:p>
        </p:txBody>
      </p:sp>
      <p:sp>
        <p:nvSpPr>
          <p:cNvPr id="112" name="Line 89">
            <a:extLst>
              <a:ext uri="{FF2B5EF4-FFF2-40B4-BE49-F238E27FC236}">
                <a16:creationId xmlns:a16="http://schemas.microsoft.com/office/drawing/2014/main" id="{96017E19-8E94-406A-A797-00856262D0AC}"/>
              </a:ext>
            </a:extLst>
          </p:cNvPr>
          <p:cNvSpPr>
            <a:spLocks noChangeShapeType="1"/>
          </p:cNvSpPr>
          <p:nvPr/>
        </p:nvSpPr>
        <p:spPr bwMode="auto">
          <a:xfrm>
            <a:off x="3229970" y="4765379"/>
            <a:ext cx="95534" cy="520700"/>
          </a:xfrm>
          <a:prstGeom prst="line">
            <a:avLst/>
          </a:prstGeom>
          <a:noFill/>
          <a:ln w="19050">
            <a:solidFill>
              <a:srgbClr val="002060"/>
            </a:solidFill>
            <a:round/>
            <a:headEnd/>
            <a:tailEnd/>
          </a:ln>
          <a:effectLst/>
        </p:spPr>
        <p:txBody>
          <a:bodyPr wrap="none" anchor="ctr"/>
          <a:lstStyle/>
          <a:p>
            <a:endParaRPr lang="en-US"/>
          </a:p>
        </p:txBody>
      </p:sp>
      <p:sp>
        <p:nvSpPr>
          <p:cNvPr id="113" name="Line 90">
            <a:extLst>
              <a:ext uri="{FF2B5EF4-FFF2-40B4-BE49-F238E27FC236}">
                <a16:creationId xmlns:a16="http://schemas.microsoft.com/office/drawing/2014/main" id="{C917F249-F7FC-4B88-BD1C-FC14498A45B0}"/>
              </a:ext>
            </a:extLst>
          </p:cNvPr>
          <p:cNvSpPr>
            <a:spLocks noChangeShapeType="1"/>
          </p:cNvSpPr>
          <p:nvPr/>
        </p:nvSpPr>
        <p:spPr bwMode="auto">
          <a:xfrm>
            <a:off x="3229970" y="4841579"/>
            <a:ext cx="155243" cy="444500"/>
          </a:xfrm>
          <a:prstGeom prst="line">
            <a:avLst/>
          </a:prstGeom>
          <a:noFill/>
          <a:ln w="19050">
            <a:solidFill>
              <a:srgbClr val="002060"/>
            </a:solidFill>
            <a:round/>
            <a:headEnd/>
            <a:tailEnd/>
          </a:ln>
          <a:effectLst/>
        </p:spPr>
        <p:txBody>
          <a:bodyPr wrap="none" anchor="ctr"/>
          <a:lstStyle/>
          <a:p>
            <a:endParaRPr lang="en-US"/>
          </a:p>
        </p:txBody>
      </p:sp>
      <p:sp>
        <p:nvSpPr>
          <p:cNvPr id="114" name="Line 91">
            <a:extLst>
              <a:ext uri="{FF2B5EF4-FFF2-40B4-BE49-F238E27FC236}">
                <a16:creationId xmlns:a16="http://schemas.microsoft.com/office/drawing/2014/main" id="{54F8D4B0-9E89-4A63-AA10-D2C67BC2F52E}"/>
              </a:ext>
            </a:extLst>
          </p:cNvPr>
          <p:cNvSpPr>
            <a:spLocks noChangeShapeType="1"/>
          </p:cNvSpPr>
          <p:nvPr/>
        </p:nvSpPr>
        <p:spPr bwMode="auto">
          <a:xfrm>
            <a:off x="3229970" y="4841579"/>
            <a:ext cx="203010" cy="457200"/>
          </a:xfrm>
          <a:prstGeom prst="line">
            <a:avLst/>
          </a:prstGeom>
          <a:noFill/>
          <a:ln w="19050">
            <a:solidFill>
              <a:srgbClr val="002060"/>
            </a:solidFill>
            <a:round/>
            <a:headEnd/>
            <a:tailEnd/>
          </a:ln>
          <a:effectLst/>
        </p:spPr>
        <p:txBody>
          <a:bodyPr wrap="none" anchor="ctr"/>
          <a:lstStyle/>
          <a:p>
            <a:endParaRPr lang="en-US"/>
          </a:p>
        </p:txBody>
      </p:sp>
      <p:sp>
        <p:nvSpPr>
          <p:cNvPr id="115" name="Line 92">
            <a:extLst>
              <a:ext uri="{FF2B5EF4-FFF2-40B4-BE49-F238E27FC236}">
                <a16:creationId xmlns:a16="http://schemas.microsoft.com/office/drawing/2014/main" id="{A25EC9FB-7E8D-4442-A148-0A8AEEC1CA56}"/>
              </a:ext>
            </a:extLst>
          </p:cNvPr>
          <p:cNvSpPr>
            <a:spLocks noChangeShapeType="1"/>
          </p:cNvSpPr>
          <p:nvPr/>
        </p:nvSpPr>
        <p:spPr bwMode="auto">
          <a:xfrm>
            <a:off x="3229970" y="4841579"/>
            <a:ext cx="250778" cy="457200"/>
          </a:xfrm>
          <a:prstGeom prst="line">
            <a:avLst/>
          </a:prstGeom>
          <a:noFill/>
          <a:ln w="19050">
            <a:solidFill>
              <a:srgbClr val="002060"/>
            </a:solidFill>
            <a:round/>
            <a:headEnd/>
            <a:tailEnd/>
          </a:ln>
          <a:effectLst/>
        </p:spPr>
        <p:txBody>
          <a:bodyPr wrap="none" anchor="ctr"/>
          <a:lstStyle/>
          <a:p>
            <a:endParaRPr lang="en-US"/>
          </a:p>
        </p:txBody>
      </p:sp>
      <p:sp>
        <p:nvSpPr>
          <p:cNvPr id="116" name="Line 93">
            <a:extLst>
              <a:ext uri="{FF2B5EF4-FFF2-40B4-BE49-F238E27FC236}">
                <a16:creationId xmlns:a16="http://schemas.microsoft.com/office/drawing/2014/main" id="{1A644941-6E86-4890-8C99-D88F1F7C5437}"/>
              </a:ext>
            </a:extLst>
          </p:cNvPr>
          <p:cNvSpPr>
            <a:spLocks noChangeShapeType="1"/>
          </p:cNvSpPr>
          <p:nvPr/>
        </p:nvSpPr>
        <p:spPr bwMode="auto">
          <a:xfrm>
            <a:off x="3229970" y="4841579"/>
            <a:ext cx="286603" cy="444500"/>
          </a:xfrm>
          <a:prstGeom prst="line">
            <a:avLst/>
          </a:prstGeom>
          <a:noFill/>
          <a:ln w="19050">
            <a:solidFill>
              <a:srgbClr val="002060"/>
            </a:solidFill>
            <a:round/>
            <a:headEnd/>
            <a:tailEnd/>
          </a:ln>
          <a:effectLst/>
        </p:spPr>
        <p:txBody>
          <a:bodyPr wrap="none" anchor="ctr"/>
          <a:lstStyle/>
          <a:p>
            <a:endParaRPr lang="en-US"/>
          </a:p>
        </p:txBody>
      </p:sp>
      <p:pic>
        <p:nvPicPr>
          <p:cNvPr id="117" name="Picture 94">
            <a:extLst>
              <a:ext uri="{FF2B5EF4-FFF2-40B4-BE49-F238E27FC236}">
                <a16:creationId xmlns:a16="http://schemas.microsoft.com/office/drawing/2014/main" id="{B66691F4-C840-44C4-A4EC-D1D37F8AEFD7}"/>
              </a:ext>
            </a:extLst>
          </p:cNvPr>
          <p:cNvPicPr>
            <a:picLocks noChangeAspect="1" noChangeArrowheads="1"/>
          </p:cNvPicPr>
          <p:nvPr/>
        </p:nvPicPr>
        <p:blipFill>
          <a:blip r:embed="rId4" cstate="print"/>
          <a:srcRect/>
          <a:stretch>
            <a:fillRect/>
          </a:stretch>
        </p:blipFill>
        <p:spPr bwMode="auto">
          <a:xfrm>
            <a:off x="3027317" y="4807476"/>
            <a:ext cx="406442" cy="186503"/>
          </a:xfrm>
          <a:prstGeom prst="rect">
            <a:avLst/>
          </a:prstGeom>
          <a:noFill/>
          <a:ln w="9525">
            <a:noFill/>
            <a:miter lim="800000"/>
            <a:headEnd/>
            <a:tailEnd/>
          </a:ln>
          <a:effectLst/>
        </p:spPr>
      </p:pic>
      <p:pic>
        <p:nvPicPr>
          <p:cNvPr id="118" name="Picture 95" descr="D:\research\data-center\HotNets\rack.JPG">
            <a:extLst>
              <a:ext uri="{FF2B5EF4-FFF2-40B4-BE49-F238E27FC236}">
                <a16:creationId xmlns:a16="http://schemas.microsoft.com/office/drawing/2014/main" id="{8F4C5D27-9613-4729-AE0C-F9733EC5D233}"/>
              </a:ext>
            </a:extLst>
          </p:cNvPr>
          <p:cNvPicPr>
            <a:picLocks noChangeAspect="1" noChangeArrowheads="1"/>
          </p:cNvPicPr>
          <p:nvPr/>
        </p:nvPicPr>
        <p:blipFill>
          <a:blip r:embed="rId5" cstate="print"/>
          <a:srcRect/>
          <a:stretch>
            <a:fillRect/>
          </a:stretch>
        </p:blipFill>
        <p:spPr bwMode="auto">
          <a:xfrm>
            <a:off x="3621327" y="5255519"/>
            <a:ext cx="644499" cy="364130"/>
          </a:xfrm>
          <a:prstGeom prst="rect">
            <a:avLst/>
          </a:prstGeom>
          <a:noFill/>
        </p:spPr>
      </p:pic>
      <p:sp>
        <p:nvSpPr>
          <p:cNvPr id="119" name="Line 96">
            <a:extLst>
              <a:ext uri="{FF2B5EF4-FFF2-40B4-BE49-F238E27FC236}">
                <a16:creationId xmlns:a16="http://schemas.microsoft.com/office/drawing/2014/main" id="{A8F2C024-7FD7-4E8D-84CE-C57BEE598DB3}"/>
              </a:ext>
            </a:extLst>
          </p:cNvPr>
          <p:cNvSpPr>
            <a:spLocks noChangeShapeType="1"/>
          </p:cNvSpPr>
          <p:nvPr/>
        </p:nvSpPr>
        <p:spPr bwMode="auto">
          <a:xfrm flipH="1">
            <a:off x="3659875" y="4841579"/>
            <a:ext cx="286603" cy="457200"/>
          </a:xfrm>
          <a:prstGeom prst="line">
            <a:avLst/>
          </a:prstGeom>
          <a:noFill/>
          <a:ln w="19050">
            <a:solidFill>
              <a:srgbClr val="002060"/>
            </a:solidFill>
            <a:round/>
            <a:headEnd/>
            <a:tailEnd/>
          </a:ln>
          <a:effectLst/>
        </p:spPr>
        <p:txBody>
          <a:bodyPr wrap="none" anchor="ctr"/>
          <a:lstStyle/>
          <a:p>
            <a:endParaRPr lang="en-US"/>
          </a:p>
        </p:txBody>
      </p:sp>
      <p:sp>
        <p:nvSpPr>
          <p:cNvPr id="120" name="Line 97">
            <a:extLst>
              <a:ext uri="{FF2B5EF4-FFF2-40B4-BE49-F238E27FC236}">
                <a16:creationId xmlns:a16="http://schemas.microsoft.com/office/drawing/2014/main" id="{ABC6EC38-75EF-4A2E-873B-A53860BAD02C}"/>
              </a:ext>
            </a:extLst>
          </p:cNvPr>
          <p:cNvSpPr>
            <a:spLocks noChangeShapeType="1"/>
          </p:cNvSpPr>
          <p:nvPr/>
        </p:nvSpPr>
        <p:spPr bwMode="auto">
          <a:xfrm flipH="1">
            <a:off x="3731526" y="4841579"/>
            <a:ext cx="214952" cy="457200"/>
          </a:xfrm>
          <a:prstGeom prst="line">
            <a:avLst/>
          </a:prstGeom>
          <a:noFill/>
          <a:ln w="19050">
            <a:solidFill>
              <a:srgbClr val="002060"/>
            </a:solidFill>
            <a:round/>
            <a:headEnd/>
            <a:tailEnd/>
          </a:ln>
          <a:effectLst/>
        </p:spPr>
        <p:txBody>
          <a:bodyPr wrap="none" anchor="ctr"/>
          <a:lstStyle/>
          <a:p>
            <a:endParaRPr lang="en-US"/>
          </a:p>
        </p:txBody>
      </p:sp>
      <p:sp>
        <p:nvSpPr>
          <p:cNvPr id="121" name="Line 98">
            <a:extLst>
              <a:ext uri="{FF2B5EF4-FFF2-40B4-BE49-F238E27FC236}">
                <a16:creationId xmlns:a16="http://schemas.microsoft.com/office/drawing/2014/main" id="{663D802E-51E4-48A9-81E9-A27F4274AC30}"/>
              </a:ext>
            </a:extLst>
          </p:cNvPr>
          <p:cNvSpPr>
            <a:spLocks noChangeShapeType="1"/>
          </p:cNvSpPr>
          <p:nvPr/>
        </p:nvSpPr>
        <p:spPr bwMode="auto">
          <a:xfrm flipH="1">
            <a:off x="3803176" y="4841579"/>
            <a:ext cx="143301" cy="457200"/>
          </a:xfrm>
          <a:prstGeom prst="line">
            <a:avLst/>
          </a:prstGeom>
          <a:noFill/>
          <a:ln w="19050">
            <a:solidFill>
              <a:srgbClr val="002060"/>
            </a:solidFill>
            <a:round/>
            <a:headEnd/>
            <a:tailEnd/>
          </a:ln>
          <a:effectLst/>
        </p:spPr>
        <p:txBody>
          <a:bodyPr wrap="none" anchor="ctr"/>
          <a:lstStyle/>
          <a:p>
            <a:endParaRPr lang="en-US"/>
          </a:p>
        </p:txBody>
      </p:sp>
      <p:sp>
        <p:nvSpPr>
          <p:cNvPr id="122" name="Line 99">
            <a:extLst>
              <a:ext uri="{FF2B5EF4-FFF2-40B4-BE49-F238E27FC236}">
                <a16:creationId xmlns:a16="http://schemas.microsoft.com/office/drawing/2014/main" id="{197C37A6-F053-48D2-9480-55E32681385B}"/>
              </a:ext>
            </a:extLst>
          </p:cNvPr>
          <p:cNvSpPr>
            <a:spLocks noChangeShapeType="1"/>
          </p:cNvSpPr>
          <p:nvPr/>
        </p:nvSpPr>
        <p:spPr bwMode="auto">
          <a:xfrm flipH="1">
            <a:off x="3850944" y="4841579"/>
            <a:ext cx="95534" cy="457200"/>
          </a:xfrm>
          <a:prstGeom prst="line">
            <a:avLst/>
          </a:prstGeom>
          <a:noFill/>
          <a:ln w="19050">
            <a:solidFill>
              <a:srgbClr val="002060"/>
            </a:solidFill>
            <a:round/>
            <a:headEnd/>
            <a:tailEnd/>
          </a:ln>
          <a:effectLst/>
        </p:spPr>
        <p:txBody>
          <a:bodyPr wrap="none" anchor="ctr"/>
          <a:lstStyle/>
          <a:p>
            <a:endParaRPr lang="en-US"/>
          </a:p>
        </p:txBody>
      </p:sp>
      <p:sp>
        <p:nvSpPr>
          <p:cNvPr id="123" name="Line 100">
            <a:extLst>
              <a:ext uri="{FF2B5EF4-FFF2-40B4-BE49-F238E27FC236}">
                <a16:creationId xmlns:a16="http://schemas.microsoft.com/office/drawing/2014/main" id="{00492E83-5402-47B8-893A-BC3B5A8B0235}"/>
              </a:ext>
            </a:extLst>
          </p:cNvPr>
          <p:cNvSpPr>
            <a:spLocks noChangeShapeType="1"/>
          </p:cNvSpPr>
          <p:nvPr/>
        </p:nvSpPr>
        <p:spPr bwMode="auto">
          <a:xfrm flipH="1">
            <a:off x="3898711" y="4841579"/>
            <a:ext cx="47767" cy="457200"/>
          </a:xfrm>
          <a:prstGeom prst="line">
            <a:avLst/>
          </a:prstGeom>
          <a:noFill/>
          <a:ln w="19050">
            <a:solidFill>
              <a:srgbClr val="002060"/>
            </a:solidFill>
            <a:round/>
            <a:headEnd/>
            <a:tailEnd/>
          </a:ln>
          <a:effectLst/>
        </p:spPr>
        <p:txBody>
          <a:bodyPr wrap="none" anchor="ctr"/>
          <a:lstStyle/>
          <a:p>
            <a:endParaRPr lang="en-US"/>
          </a:p>
        </p:txBody>
      </p:sp>
      <p:sp>
        <p:nvSpPr>
          <p:cNvPr id="124" name="Line 101">
            <a:extLst>
              <a:ext uri="{FF2B5EF4-FFF2-40B4-BE49-F238E27FC236}">
                <a16:creationId xmlns:a16="http://schemas.microsoft.com/office/drawing/2014/main" id="{22B80229-657B-4A5B-A8D3-813E11FB419F}"/>
              </a:ext>
            </a:extLst>
          </p:cNvPr>
          <p:cNvSpPr>
            <a:spLocks noChangeShapeType="1"/>
          </p:cNvSpPr>
          <p:nvPr/>
        </p:nvSpPr>
        <p:spPr bwMode="auto">
          <a:xfrm flipH="1">
            <a:off x="3946478" y="4841579"/>
            <a:ext cx="0" cy="457200"/>
          </a:xfrm>
          <a:prstGeom prst="line">
            <a:avLst/>
          </a:prstGeom>
          <a:noFill/>
          <a:ln w="19050">
            <a:solidFill>
              <a:srgbClr val="002060"/>
            </a:solidFill>
            <a:round/>
            <a:headEnd/>
            <a:tailEnd/>
          </a:ln>
          <a:effectLst/>
        </p:spPr>
        <p:txBody>
          <a:bodyPr wrap="none" anchor="ctr"/>
          <a:lstStyle/>
          <a:p>
            <a:endParaRPr lang="en-US"/>
          </a:p>
        </p:txBody>
      </p:sp>
      <p:sp>
        <p:nvSpPr>
          <p:cNvPr id="125" name="Line 102">
            <a:extLst>
              <a:ext uri="{FF2B5EF4-FFF2-40B4-BE49-F238E27FC236}">
                <a16:creationId xmlns:a16="http://schemas.microsoft.com/office/drawing/2014/main" id="{2B7BC2FD-AFC2-42F9-9A33-96368620A02D}"/>
              </a:ext>
            </a:extLst>
          </p:cNvPr>
          <p:cNvSpPr>
            <a:spLocks noChangeShapeType="1"/>
          </p:cNvSpPr>
          <p:nvPr/>
        </p:nvSpPr>
        <p:spPr bwMode="auto">
          <a:xfrm>
            <a:off x="3946478" y="4765379"/>
            <a:ext cx="47767" cy="508000"/>
          </a:xfrm>
          <a:prstGeom prst="line">
            <a:avLst/>
          </a:prstGeom>
          <a:noFill/>
          <a:ln w="19050">
            <a:solidFill>
              <a:srgbClr val="002060"/>
            </a:solidFill>
            <a:round/>
            <a:headEnd/>
            <a:tailEnd/>
          </a:ln>
          <a:effectLst/>
        </p:spPr>
        <p:txBody>
          <a:bodyPr wrap="none" anchor="ctr"/>
          <a:lstStyle/>
          <a:p>
            <a:endParaRPr lang="en-US"/>
          </a:p>
        </p:txBody>
      </p:sp>
      <p:sp>
        <p:nvSpPr>
          <p:cNvPr id="126" name="Line 103">
            <a:extLst>
              <a:ext uri="{FF2B5EF4-FFF2-40B4-BE49-F238E27FC236}">
                <a16:creationId xmlns:a16="http://schemas.microsoft.com/office/drawing/2014/main" id="{367EB979-B359-42DA-94D1-FC59115DFEB2}"/>
              </a:ext>
            </a:extLst>
          </p:cNvPr>
          <p:cNvSpPr>
            <a:spLocks noChangeShapeType="1"/>
          </p:cNvSpPr>
          <p:nvPr/>
        </p:nvSpPr>
        <p:spPr bwMode="auto">
          <a:xfrm>
            <a:off x="3946478" y="4765379"/>
            <a:ext cx="95534" cy="520700"/>
          </a:xfrm>
          <a:prstGeom prst="line">
            <a:avLst/>
          </a:prstGeom>
          <a:noFill/>
          <a:ln w="19050">
            <a:solidFill>
              <a:srgbClr val="002060"/>
            </a:solidFill>
            <a:round/>
            <a:headEnd/>
            <a:tailEnd/>
          </a:ln>
          <a:effectLst/>
        </p:spPr>
        <p:txBody>
          <a:bodyPr wrap="none" anchor="ctr"/>
          <a:lstStyle/>
          <a:p>
            <a:endParaRPr lang="en-US"/>
          </a:p>
        </p:txBody>
      </p:sp>
      <p:sp>
        <p:nvSpPr>
          <p:cNvPr id="127" name="Line 104">
            <a:extLst>
              <a:ext uri="{FF2B5EF4-FFF2-40B4-BE49-F238E27FC236}">
                <a16:creationId xmlns:a16="http://schemas.microsoft.com/office/drawing/2014/main" id="{086723F4-3765-470B-B44F-B9A551B82FD3}"/>
              </a:ext>
            </a:extLst>
          </p:cNvPr>
          <p:cNvSpPr>
            <a:spLocks noChangeShapeType="1"/>
          </p:cNvSpPr>
          <p:nvPr/>
        </p:nvSpPr>
        <p:spPr bwMode="auto">
          <a:xfrm>
            <a:off x="3946478" y="4841579"/>
            <a:ext cx="155243" cy="444500"/>
          </a:xfrm>
          <a:prstGeom prst="line">
            <a:avLst/>
          </a:prstGeom>
          <a:noFill/>
          <a:ln w="19050">
            <a:solidFill>
              <a:srgbClr val="002060"/>
            </a:solidFill>
            <a:round/>
            <a:headEnd/>
            <a:tailEnd/>
          </a:ln>
          <a:effectLst/>
        </p:spPr>
        <p:txBody>
          <a:bodyPr wrap="none" anchor="ctr"/>
          <a:lstStyle/>
          <a:p>
            <a:endParaRPr lang="en-US"/>
          </a:p>
        </p:txBody>
      </p:sp>
      <p:sp>
        <p:nvSpPr>
          <p:cNvPr id="128" name="Line 105">
            <a:extLst>
              <a:ext uri="{FF2B5EF4-FFF2-40B4-BE49-F238E27FC236}">
                <a16:creationId xmlns:a16="http://schemas.microsoft.com/office/drawing/2014/main" id="{EAFEA499-1E7D-4415-87CC-03C717FC49B5}"/>
              </a:ext>
            </a:extLst>
          </p:cNvPr>
          <p:cNvSpPr>
            <a:spLocks noChangeShapeType="1"/>
          </p:cNvSpPr>
          <p:nvPr/>
        </p:nvSpPr>
        <p:spPr bwMode="auto">
          <a:xfrm>
            <a:off x="3946478" y="4841579"/>
            <a:ext cx="203010" cy="457200"/>
          </a:xfrm>
          <a:prstGeom prst="line">
            <a:avLst/>
          </a:prstGeom>
          <a:noFill/>
          <a:ln w="19050">
            <a:solidFill>
              <a:srgbClr val="002060"/>
            </a:solidFill>
            <a:round/>
            <a:headEnd/>
            <a:tailEnd/>
          </a:ln>
          <a:effectLst/>
        </p:spPr>
        <p:txBody>
          <a:bodyPr wrap="none" anchor="ctr"/>
          <a:lstStyle/>
          <a:p>
            <a:endParaRPr lang="en-US"/>
          </a:p>
        </p:txBody>
      </p:sp>
      <p:sp>
        <p:nvSpPr>
          <p:cNvPr id="129" name="Line 106">
            <a:extLst>
              <a:ext uri="{FF2B5EF4-FFF2-40B4-BE49-F238E27FC236}">
                <a16:creationId xmlns:a16="http://schemas.microsoft.com/office/drawing/2014/main" id="{32BC03AE-5E72-49C7-8152-CECFBBECBF52}"/>
              </a:ext>
            </a:extLst>
          </p:cNvPr>
          <p:cNvSpPr>
            <a:spLocks noChangeShapeType="1"/>
          </p:cNvSpPr>
          <p:nvPr/>
        </p:nvSpPr>
        <p:spPr bwMode="auto">
          <a:xfrm>
            <a:off x="3946478" y="4841579"/>
            <a:ext cx="250778" cy="457200"/>
          </a:xfrm>
          <a:prstGeom prst="line">
            <a:avLst/>
          </a:prstGeom>
          <a:noFill/>
          <a:ln w="19050">
            <a:solidFill>
              <a:srgbClr val="002060"/>
            </a:solidFill>
            <a:round/>
            <a:headEnd/>
            <a:tailEnd/>
          </a:ln>
          <a:effectLst/>
        </p:spPr>
        <p:txBody>
          <a:bodyPr wrap="none" anchor="ctr"/>
          <a:lstStyle/>
          <a:p>
            <a:endParaRPr lang="en-US"/>
          </a:p>
        </p:txBody>
      </p:sp>
      <p:sp>
        <p:nvSpPr>
          <p:cNvPr id="130" name="Line 107">
            <a:extLst>
              <a:ext uri="{FF2B5EF4-FFF2-40B4-BE49-F238E27FC236}">
                <a16:creationId xmlns:a16="http://schemas.microsoft.com/office/drawing/2014/main" id="{16E2EF83-0900-4CF2-8FF4-DA6C0C07E170}"/>
              </a:ext>
            </a:extLst>
          </p:cNvPr>
          <p:cNvSpPr>
            <a:spLocks noChangeShapeType="1"/>
          </p:cNvSpPr>
          <p:nvPr/>
        </p:nvSpPr>
        <p:spPr bwMode="auto">
          <a:xfrm>
            <a:off x="3946478" y="4841579"/>
            <a:ext cx="286603" cy="444500"/>
          </a:xfrm>
          <a:prstGeom prst="line">
            <a:avLst/>
          </a:prstGeom>
          <a:noFill/>
          <a:ln w="19050">
            <a:solidFill>
              <a:srgbClr val="002060"/>
            </a:solidFill>
            <a:round/>
            <a:headEnd/>
            <a:tailEnd/>
          </a:ln>
          <a:effectLst/>
        </p:spPr>
        <p:txBody>
          <a:bodyPr wrap="none" anchor="ctr"/>
          <a:lstStyle/>
          <a:p>
            <a:endParaRPr lang="en-US"/>
          </a:p>
        </p:txBody>
      </p:sp>
      <p:pic>
        <p:nvPicPr>
          <p:cNvPr id="131" name="Picture 108">
            <a:extLst>
              <a:ext uri="{FF2B5EF4-FFF2-40B4-BE49-F238E27FC236}">
                <a16:creationId xmlns:a16="http://schemas.microsoft.com/office/drawing/2014/main" id="{716F2C41-E832-46E8-9402-AE2A0E1BEB57}"/>
              </a:ext>
            </a:extLst>
          </p:cNvPr>
          <p:cNvPicPr>
            <a:picLocks noChangeAspect="1" noChangeArrowheads="1"/>
          </p:cNvPicPr>
          <p:nvPr/>
        </p:nvPicPr>
        <p:blipFill>
          <a:blip r:embed="rId4" cstate="print"/>
          <a:srcRect/>
          <a:stretch>
            <a:fillRect/>
          </a:stretch>
        </p:blipFill>
        <p:spPr bwMode="auto">
          <a:xfrm>
            <a:off x="3743825" y="4807476"/>
            <a:ext cx="406442" cy="186503"/>
          </a:xfrm>
          <a:prstGeom prst="rect">
            <a:avLst/>
          </a:prstGeom>
          <a:noFill/>
          <a:ln w="9525">
            <a:noFill/>
            <a:miter lim="800000"/>
            <a:headEnd/>
            <a:tailEnd/>
          </a:ln>
          <a:effectLst/>
        </p:spPr>
      </p:pic>
      <p:pic>
        <p:nvPicPr>
          <p:cNvPr id="132" name="Picture 109" descr="D:\research\data-center\HotNets\rack.JPG">
            <a:extLst>
              <a:ext uri="{FF2B5EF4-FFF2-40B4-BE49-F238E27FC236}">
                <a16:creationId xmlns:a16="http://schemas.microsoft.com/office/drawing/2014/main" id="{470A85EA-3985-40CE-8522-6AA97349ED2D}"/>
              </a:ext>
            </a:extLst>
          </p:cNvPr>
          <p:cNvPicPr>
            <a:picLocks noChangeAspect="1" noChangeArrowheads="1"/>
          </p:cNvPicPr>
          <p:nvPr/>
        </p:nvPicPr>
        <p:blipFill>
          <a:blip r:embed="rId5" cstate="print"/>
          <a:srcRect/>
          <a:stretch>
            <a:fillRect/>
          </a:stretch>
        </p:blipFill>
        <p:spPr bwMode="auto">
          <a:xfrm>
            <a:off x="4337835" y="5255519"/>
            <a:ext cx="644499" cy="364130"/>
          </a:xfrm>
          <a:prstGeom prst="rect">
            <a:avLst/>
          </a:prstGeom>
          <a:noFill/>
        </p:spPr>
      </p:pic>
      <p:sp>
        <p:nvSpPr>
          <p:cNvPr id="133" name="Line 110">
            <a:extLst>
              <a:ext uri="{FF2B5EF4-FFF2-40B4-BE49-F238E27FC236}">
                <a16:creationId xmlns:a16="http://schemas.microsoft.com/office/drawing/2014/main" id="{CC85D44A-4511-4DDC-BEEA-70C93AF9F4E3}"/>
              </a:ext>
            </a:extLst>
          </p:cNvPr>
          <p:cNvSpPr>
            <a:spLocks noChangeShapeType="1"/>
          </p:cNvSpPr>
          <p:nvPr/>
        </p:nvSpPr>
        <p:spPr bwMode="auto">
          <a:xfrm flipH="1">
            <a:off x="4376382" y="4841579"/>
            <a:ext cx="286603" cy="457200"/>
          </a:xfrm>
          <a:prstGeom prst="line">
            <a:avLst/>
          </a:prstGeom>
          <a:noFill/>
          <a:ln w="19050">
            <a:solidFill>
              <a:srgbClr val="002060"/>
            </a:solidFill>
            <a:round/>
            <a:headEnd/>
            <a:tailEnd/>
          </a:ln>
          <a:effectLst/>
        </p:spPr>
        <p:txBody>
          <a:bodyPr wrap="none" anchor="ctr"/>
          <a:lstStyle/>
          <a:p>
            <a:endParaRPr lang="en-US"/>
          </a:p>
        </p:txBody>
      </p:sp>
      <p:sp>
        <p:nvSpPr>
          <p:cNvPr id="134" name="Line 111">
            <a:extLst>
              <a:ext uri="{FF2B5EF4-FFF2-40B4-BE49-F238E27FC236}">
                <a16:creationId xmlns:a16="http://schemas.microsoft.com/office/drawing/2014/main" id="{59D42C89-B4A6-4B66-A203-8C0CC2B02A53}"/>
              </a:ext>
            </a:extLst>
          </p:cNvPr>
          <p:cNvSpPr>
            <a:spLocks noChangeShapeType="1"/>
          </p:cNvSpPr>
          <p:nvPr/>
        </p:nvSpPr>
        <p:spPr bwMode="auto">
          <a:xfrm flipH="1">
            <a:off x="4448033" y="4841579"/>
            <a:ext cx="214952" cy="457200"/>
          </a:xfrm>
          <a:prstGeom prst="line">
            <a:avLst/>
          </a:prstGeom>
          <a:noFill/>
          <a:ln w="19050">
            <a:solidFill>
              <a:srgbClr val="002060"/>
            </a:solidFill>
            <a:round/>
            <a:headEnd/>
            <a:tailEnd/>
          </a:ln>
          <a:effectLst/>
        </p:spPr>
        <p:txBody>
          <a:bodyPr wrap="none" anchor="ctr"/>
          <a:lstStyle/>
          <a:p>
            <a:endParaRPr lang="en-US"/>
          </a:p>
        </p:txBody>
      </p:sp>
      <p:sp>
        <p:nvSpPr>
          <p:cNvPr id="135" name="Line 112">
            <a:extLst>
              <a:ext uri="{FF2B5EF4-FFF2-40B4-BE49-F238E27FC236}">
                <a16:creationId xmlns:a16="http://schemas.microsoft.com/office/drawing/2014/main" id="{FB444D27-7F6E-49D0-9C8E-604F861D2BDA}"/>
              </a:ext>
            </a:extLst>
          </p:cNvPr>
          <p:cNvSpPr>
            <a:spLocks noChangeShapeType="1"/>
          </p:cNvSpPr>
          <p:nvPr/>
        </p:nvSpPr>
        <p:spPr bwMode="auto">
          <a:xfrm flipH="1">
            <a:off x="4519684" y="4841579"/>
            <a:ext cx="143301" cy="457200"/>
          </a:xfrm>
          <a:prstGeom prst="line">
            <a:avLst/>
          </a:prstGeom>
          <a:noFill/>
          <a:ln w="19050">
            <a:solidFill>
              <a:srgbClr val="002060"/>
            </a:solidFill>
            <a:round/>
            <a:headEnd/>
            <a:tailEnd/>
          </a:ln>
          <a:effectLst/>
        </p:spPr>
        <p:txBody>
          <a:bodyPr wrap="none" anchor="ctr"/>
          <a:lstStyle/>
          <a:p>
            <a:endParaRPr lang="en-US"/>
          </a:p>
        </p:txBody>
      </p:sp>
      <p:sp>
        <p:nvSpPr>
          <p:cNvPr id="136" name="Line 113">
            <a:extLst>
              <a:ext uri="{FF2B5EF4-FFF2-40B4-BE49-F238E27FC236}">
                <a16:creationId xmlns:a16="http://schemas.microsoft.com/office/drawing/2014/main" id="{F9723D7C-AEF4-45FA-9294-E5E5A3799E03}"/>
              </a:ext>
            </a:extLst>
          </p:cNvPr>
          <p:cNvSpPr>
            <a:spLocks noChangeShapeType="1"/>
          </p:cNvSpPr>
          <p:nvPr/>
        </p:nvSpPr>
        <p:spPr bwMode="auto">
          <a:xfrm flipH="1">
            <a:off x="4567451" y="4841579"/>
            <a:ext cx="95534" cy="457200"/>
          </a:xfrm>
          <a:prstGeom prst="line">
            <a:avLst/>
          </a:prstGeom>
          <a:noFill/>
          <a:ln w="19050">
            <a:solidFill>
              <a:srgbClr val="002060"/>
            </a:solidFill>
            <a:round/>
            <a:headEnd/>
            <a:tailEnd/>
          </a:ln>
          <a:effectLst/>
        </p:spPr>
        <p:txBody>
          <a:bodyPr wrap="none" anchor="ctr"/>
          <a:lstStyle/>
          <a:p>
            <a:endParaRPr lang="en-US"/>
          </a:p>
        </p:txBody>
      </p:sp>
      <p:sp>
        <p:nvSpPr>
          <p:cNvPr id="137" name="Line 114">
            <a:extLst>
              <a:ext uri="{FF2B5EF4-FFF2-40B4-BE49-F238E27FC236}">
                <a16:creationId xmlns:a16="http://schemas.microsoft.com/office/drawing/2014/main" id="{CC6ED257-029C-42D9-8C1D-99B1FA2EC1C2}"/>
              </a:ext>
            </a:extLst>
          </p:cNvPr>
          <p:cNvSpPr>
            <a:spLocks noChangeShapeType="1"/>
          </p:cNvSpPr>
          <p:nvPr/>
        </p:nvSpPr>
        <p:spPr bwMode="auto">
          <a:xfrm flipH="1">
            <a:off x="4615218" y="4841579"/>
            <a:ext cx="47767" cy="457200"/>
          </a:xfrm>
          <a:prstGeom prst="line">
            <a:avLst/>
          </a:prstGeom>
          <a:noFill/>
          <a:ln w="19050">
            <a:solidFill>
              <a:srgbClr val="002060"/>
            </a:solidFill>
            <a:round/>
            <a:headEnd/>
            <a:tailEnd/>
          </a:ln>
          <a:effectLst/>
        </p:spPr>
        <p:txBody>
          <a:bodyPr wrap="none" anchor="ctr"/>
          <a:lstStyle/>
          <a:p>
            <a:endParaRPr lang="en-US"/>
          </a:p>
        </p:txBody>
      </p:sp>
      <p:sp>
        <p:nvSpPr>
          <p:cNvPr id="138" name="Line 115">
            <a:extLst>
              <a:ext uri="{FF2B5EF4-FFF2-40B4-BE49-F238E27FC236}">
                <a16:creationId xmlns:a16="http://schemas.microsoft.com/office/drawing/2014/main" id="{D0C89103-029A-4999-A575-5F610890D968}"/>
              </a:ext>
            </a:extLst>
          </p:cNvPr>
          <p:cNvSpPr>
            <a:spLocks noChangeShapeType="1"/>
          </p:cNvSpPr>
          <p:nvPr/>
        </p:nvSpPr>
        <p:spPr bwMode="auto">
          <a:xfrm flipH="1">
            <a:off x="4662985" y="4841579"/>
            <a:ext cx="0" cy="457200"/>
          </a:xfrm>
          <a:prstGeom prst="line">
            <a:avLst/>
          </a:prstGeom>
          <a:noFill/>
          <a:ln w="19050">
            <a:solidFill>
              <a:srgbClr val="002060"/>
            </a:solidFill>
            <a:round/>
            <a:headEnd/>
            <a:tailEnd/>
          </a:ln>
          <a:effectLst/>
        </p:spPr>
        <p:txBody>
          <a:bodyPr wrap="none" anchor="ctr"/>
          <a:lstStyle/>
          <a:p>
            <a:endParaRPr lang="en-US"/>
          </a:p>
        </p:txBody>
      </p:sp>
      <p:sp>
        <p:nvSpPr>
          <p:cNvPr id="139" name="Line 116">
            <a:extLst>
              <a:ext uri="{FF2B5EF4-FFF2-40B4-BE49-F238E27FC236}">
                <a16:creationId xmlns:a16="http://schemas.microsoft.com/office/drawing/2014/main" id="{08E8434A-52E9-4D8A-AFF2-7688FF3B1645}"/>
              </a:ext>
            </a:extLst>
          </p:cNvPr>
          <p:cNvSpPr>
            <a:spLocks noChangeShapeType="1"/>
          </p:cNvSpPr>
          <p:nvPr/>
        </p:nvSpPr>
        <p:spPr bwMode="auto">
          <a:xfrm>
            <a:off x="4662985" y="4765379"/>
            <a:ext cx="47767" cy="508000"/>
          </a:xfrm>
          <a:prstGeom prst="line">
            <a:avLst/>
          </a:prstGeom>
          <a:noFill/>
          <a:ln w="19050">
            <a:solidFill>
              <a:srgbClr val="002060"/>
            </a:solidFill>
            <a:round/>
            <a:headEnd/>
            <a:tailEnd/>
          </a:ln>
          <a:effectLst/>
        </p:spPr>
        <p:txBody>
          <a:bodyPr wrap="none" anchor="ctr"/>
          <a:lstStyle/>
          <a:p>
            <a:endParaRPr lang="en-US"/>
          </a:p>
        </p:txBody>
      </p:sp>
      <p:sp>
        <p:nvSpPr>
          <p:cNvPr id="140" name="Line 117">
            <a:extLst>
              <a:ext uri="{FF2B5EF4-FFF2-40B4-BE49-F238E27FC236}">
                <a16:creationId xmlns:a16="http://schemas.microsoft.com/office/drawing/2014/main" id="{61B90A06-A454-4495-A485-CAF359FFCCDE}"/>
              </a:ext>
            </a:extLst>
          </p:cNvPr>
          <p:cNvSpPr>
            <a:spLocks noChangeShapeType="1"/>
          </p:cNvSpPr>
          <p:nvPr/>
        </p:nvSpPr>
        <p:spPr bwMode="auto">
          <a:xfrm>
            <a:off x="4662985" y="4765379"/>
            <a:ext cx="95534" cy="520700"/>
          </a:xfrm>
          <a:prstGeom prst="line">
            <a:avLst/>
          </a:prstGeom>
          <a:noFill/>
          <a:ln w="19050">
            <a:solidFill>
              <a:srgbClr val="002060"/>
            </a:solidFill>
            <a:round/>
            <a:headEnd/>
            <a:tailEnd/>
          </a:ln>
          <a:effectLst/>
        </p:spPr>
        <p:txBody>
          <a:bodyPr wrap="none" anchor="ctr"/>
          <a:lstStyle/>
          <a:p>
            <a:endParaRPr lang="en-US"/>
          </a:p>
        </p:txBody>
      </p:sp>
      <p:sp>
        <p:nvSpPr>
          <p:cNvPr id="141" name="Line 118">
            <a:extLst>
              <a:ext uri="{FF2B5EF4-FFF2-40B4-BE49-F238E27FC236}">
                <a16:creationId xmlns:a16="http://schemas.microsoft.com/office/drawing/2014/main" id="{4805F0BD-D859-4528-B81D-18D8363AE3C6}"/>
              </a:ext>
            </a:extLst>
          </p:cNvPr>
          <p:cNvSpPr>
            <a:spLocks noChangeShapeType="1"/>
          </p:cNvSpPr>
          <p:nvPr/>
        </p:nvSpPr>
        <p:spPr bwMode="auto">
          <a:xfrm>
            <a:off x="4662985" y="4841579"/>
            <a:ext cx="155243" cy="444500"/>
          </a:xfrm>
          <a:prstGeom prst="line">
            <a:avLst/>
          </a:prstGeom>
          <a:noFill/>
          <a:ln w="19050">
            <a:solidFill>
              <a:srgbClr val="002060"/>
            </a:solidFill>
            <a:round/>
            <a:headEnd/>
            <a:tailEnd/>
          </a:ln>
          <a:effectLst/>
        </p:spPr>
        <p:txBody>
          <a:bodyPr wrap="none" anchor="ctr"/>
          <a:lstStyle/>
          <a:p>
            <a:endParaRPr lang="en-US"/>
          </a:p>
        </p:txBody>
      </p:sp>
      <p:sp>
        <p:nvSpPr>
          <p:cNvPr id="142" name="Line 119">
            <a:extLst>
              <a:ext uri="{FF2B5EF4-FFF2-40B4-BE49-F238E27FC236}">
                <a16:creationId xmlns:a16="http://schemas.microsoft.com/office/drawing/2014/main" id="{0D8B770A-A8AD-48B0-A336-CB5D536834F2}"/>
              </a:ext>
            </a:extLst>
          </p:cNvPr>
          <p:cNvSpPr>
            <a:spLocks noChangeShapeType="1"/>
          </p:cNvSpPr>
          <p:nvPr/>
        </p:nvSpPr>
        <p:spPr bwMode="auto">
          <a:xfrm>
            <a:off x="4662985" y="4841579"/>
            <a:ext cx="203010" cy="457200"/>
          </a:xfrm>
          <a:prstGeom prst="line">
            <a:avLst/>
          </a:prstGeom>
          <a:noFill/>
          <a:ln w="19050">
            <a:solidFill>
              <a:srgbClr val="002060"/>
            </a:solidFill>
            <a:round/>
            <a:headEnd/>
            <a:tailEnd/>
          </a:ln>
          <a:effectLst/>
        </p:spPr>
        <p:txBody>
          <a:bodyPr wrap="none" anchor="ctr"/>
          <a:lstStyle/>
          <a:p>
            <a:endParaRPr lang="en-US"/>
          </a:p>
        </p:txBody>
      </p:sp>
      <p:sp>
        <p:nvSpPr>
          <p:cNvPr id="143" name="Line 120">
            <a:extLst>
              <a:ext uri="{FF2B5EF4-FFF2-40B4-BE49-F238E27FC236}">
                <a16:creationId xmlns:a16="http://schemas.microsoft.com/office/drawing/2014/main" id="{A9F72AF5-8738-4597-A9E4-57F3C7AFC1A1}"/>
              </a:ext>
            </a:extLst>
          </p:cNvPr>
          <p:cNvSpPr>
            <a:spLocks noChangeShapeType="1"/>
          </p:cNvSpPr>
          <p:nvPr/>
        </p:nvSpPr>
        <p:spPr bwMode="auto">
          <a:xfrm>
            <a:off x="4662985" y="4841579"/>
            <a:ext cx="250778" cy="457200"/>
          </a:xfrm>
          <a:prstGeom prst="line">
            <a:avLst/>
          </a:prstGeom>
          <a:noFill/>
          <a:ln w="19050">
            <a:solidFill>
              <a:srgbClr val="002060"/>
            </a:solidFill>
            <a:round/>
            <a:headEnd/>
            <a:tailEnd/>
          </a:ln>
          <a:effectLst/>
        </p:spPr>
        <p:txBody>
          <a:bodyPr wrap="none" anchor="ctr"/>
          <a:lstStyle/>
          <a:p>
            <a:endParaRPr lang="en-US"/>
          </a:p>
        </p:txBody>
      </p:sp>
      <p:sp>
        <p:nvSpPr>
          <p:cNvPr id="144" name="Line 121">
            <a:extLst>
              <a:ext uri="{FF2B5EF4-FFF2-40B4-BE49-F238E27FC236}">
                <a16:creationId xmlns:a16="http://schemas.microsoft.com/office/drawing/2014/main" id="{0B3DA4B7-4C46-4E78-91EC-B2BDA0D97769}"/>
              </a:ext>
            </a:extLst>
          </p:cNvPr>
          <p:cNvSpPr>
            <a:spLocks noChangeShapeType="1"/>
          </p:cNvSpPr>
          <p:nvPr/>
        </p:nvSpPr>
        <p:spPr bwMode="auto">
          <a:xfrm>
            <a:off x="4662985" y="4841579"/>
            <a:ext cx="286603" cy="444500"/>
          </a:xfrm>
          <a:prstGeom prst="line">
            <a:avLst/>
          </a:prstGeom>
          <a:noFill/>
          <a:ln w="19050">
            <a:solidFill>
              <a:srgbClr val="002060"/>
            </a:solidFill>
            <a:round/>
            <a:headEnd/>
            <a:tailEnd/>
          </a:ln>
          <a:effectLst/>
        </p:spPr>
        <p:txBody>
          <a:bodyPr wrap="none" anchor="ctr"/>
          <a:lstStyle/>
          <a:p>
            <a:endParaRPr lang="en-US"/>
          </a:p>
        </p:txBody>
      </p:sp>
      <p:pic>
        <p:nvPicPr>
          <p:cNvPr id="145" name="Picture 122">
            <a:extLst>
              <a:ext uri="{FF2B5EF4-FFF2-40B4-BE49-F238E27FC236}">
                <a16:creationId xmlns:a16="http://schemas.microsoft.com/office/drawing/2014/main" id="{F9ACFF7E-1C31-472A-A999-7BD9BEE92089}"/>
              </a:ext>
            </a:extLst>
          </p:cNvPr>
          <p:cNvPicPr>
            <a:picLocks noChangeAspect="1" noChangeArrowheads="1"/>
          </p:cNvPicPr>
          <p:nvPr/>
        </p:nvPicPr>
        <p:blipFill>
          <a:blip r:embed="rId4" cstate="print"/>
          <a:srcRect/>
          <a:stretch>
            <a:fillRect/>
          </a:stretch>
        </p:blipFill>
        <p:spPr bwMode="auto">
          <a:xfrm>
            <a:off x="4460332" y="4807476"/>
            <a:ext cx="406442" cy="186503"/>
          </a:xfrm>
          <a:prstGeom prst="rect">
            <a:avLst/>
          </a:prstGeom>
          <a:noFill/>
          <a:ln w="9525">
            <a:noFill/>
            <a:miter lim="800000"/>
            <a:headEnd/>
            <a:tailEnd/>
          </a:ln>
          <a:effectLst/>
        </p:spPr>
      </p:pic>
      <p:pic>
        <p:nvPicPr>
          <p:cNvPr id="146" name="Picture 123" descr="D:\research\data-center\HotNets\rack.JPG">
            <a:extLst>
              <a:ext uri="{FF2B5EF4-FFF2-40B4-BE49-F238E27FC236}">
                <a16:creationId xmlns:a16="http://schemas.microsoft.com/office/drawing/2014/main" id="{E8CED238-21E6-4DB3-BB93-6636A9AD7843}"/>
              </a:ext>
            </a:extLst>
          </p:cNvPr>
          <p:cNvPicPr>
            <a:picLocks noChangeAspect="1" noChangeArrowheads="1"/>
          </p:cNvPicPr>
          <p:nvPr/>
        </p:nvPicPr>
        <p:blipFill>
          <a:blip r:embed="rId5" cstate="print"/>
          <a:srcRect/>
          <a:stretch>
            <a:fillRect/>
          </a:stretch>
        </p:blipFill>
        <p:spPr bwMode="auto">
          <a:xfrm>
            <a:off x="5054342" y="5255519"/>
            <a:ext cx="644499" cy="364130"/>
          </a:xfrm>
          <a:prstGeom prst="rect">
            <a:avLst/>
          </a:prstGeom>
          <a:noFill/>
        </p:spPr>
      </p:pic>
      <p:sp>
        <p:nvSpPr>
          <p:cNvPr id="147" name="Line 124">
            <a:extLst>
              <a:ext uri="{FF2B5EF4-FFF2-40B4-BE49-F238E27FC236}">
                <a16:creationId xmlns:a16="http://schemas.microsoft.com/office/drawing/2014/main" id="{007C8300-A1B5-4D4D-AC68-FEC3508646BF}"/>
              </a:ext>
            </a:extLst>
          </p:cNvPr>
          <p:cNvSpPr>
            <a:spLocks noChangeShapeType="1"/>
          </p:cNvSpPr>
          <p:nvPr/>
        </p:nvSpPr>
        <p:spPr bwMode="auto">
          <a:xfrm flipH="1">
            <a:off x="5092890" y="4841579"/>
            <a:ext cx="286603" cy="457200"/>
          </a:xfrm>
          <a:prstGeom prst="line">
            <a:avLst/>
          </a:prstGeom>
          <a:noFill/>
          <a:ln w="19050">
            <a:solidFill>
              <a:srgbClr val="002060"/>
            </a:solidFill>
            <a:round/>
            <a:headEnd/>
            <a:tailEnd/>
          </a:ln>
          <a:effectLst/>
        </p:spPr>
        <p:txBody>
          <a:bodyPr wrap="none" anchor="ctr"/>
          <a:lstStyle/>
          <a:p>
            <a:endParaRPr lang="en-US"/>
          </a:p>
        </p:txBody>
      </p:sp>
      <p:sp>
        <p:nvSpPr>
          <p:cNvPr id="148" name="Line 125">
            <a:extLst>
              <a:ext uri="{FF2B5EF4-FFF2-40B4-BE49-F238E27FC236}">
                <a16:creationId xmlns:a16="http://schemas.microsoft.com/office/drawing/2014/main" id="{41304FBC-14D1-4D8C-B3C8-BC598C0A99E4}"/>
              </a:ext>
            </a:extLst>
          </p:cNvPr>
          <p:cNvSpPr>
            <a:spLocks noChangeShapeType="1"/>
          </p:cNvSpPr>
          <p:nvPr/>
        </p:nvSpPr>
        <p:spPr bwMode="auto">
          <a:xfrm flipH="1">
            <a:off x="5164541" y="4841579"/>
            <a:ext cx="214952" cy="457200"/>
          </a:xfrm>
          <a:prstGeom prst="line">
            <a:avLst/>
          </a:prstGeom>
          <a:noFill/>
          <a:ln w="19050">
            <a:solidFill>
              <a:srgbClr val="002060"/>
            </a:solidFill>
            <a:round/>
            <a:headEnd/>
            <a:tailEnd/>
          </a:ln>
          <a:effectLst/>
        </p:spPr>
        <p:txBody>
          <a:bodyPr wrap="none" anchor="ctr"/>
          <a:lstStyle/>
          <a:p>
            <a:endParaRPr lang="en-US"/>
          </a:p>
        </p:txBody>
      </p:sp>
      <p:sp>
        <p:nvSpPr>
          <p:cNvPr id="149" name="Line 126">
            <a:extLst>
              <a:ext uri="{FF2B5EF4-FFF2-40B4-BE49-F238E27FC236}">
                <a16:creationId xmlns:a16="http://schemas.microsoft.com/office/drawing/2014/main" id="{35B27B45-03A3-4FF8-95F4-B08D9F4B9207}"/>
              </a:ext>
            </a:extLst>
          </p:cNvPr>
          <p:cNvSpPr>
            <a:spLocks noChangeShapeType="1"/>
          </p:cNvSpPr>
          <p:nvPr/>
        </p:nvSpPr>
        <p:spPr bwMode="auto">
          <a:xfrm flipH="1">
            <a:off x="5236191" y="4841579"/>
            <a:ext cx="143301" cy="457200"/>
          </a:xfrm>
          <a:prstGeom prst="line">
            <a:avLst/>
          </a:prstGeom>
          <a:noFill/>
          <a:ln w="19050">
            <a:solidFill>
              <a:srgbClr val="002060"/>
            </a:solidFill>
            <a:round/>
            <a:headEnd/>
            <a:tailEnd/>
          </a:ln>
          <a:effectLst/>
        </p:spPr>
        <p:txBody>
          <a:bodyPr wrap="none" anchor="ctr"/>
          <a:lstStyle/>
          <a:p>
            <a:endParaRPr lang="en-US"/>
          </a:p>
        </p:txBody>
      </p:sp>
      <p:sp>
        <p:nvSpPr>
          <p:cNvPr id="150" name="Line 127">
            <a:extLst>
              <a:ext uri="{FF2B5EF4-FFF2-40B4-BE49-F238E27FC236}">
                <a16:creationId xmlns:a16="http://schemas.microsoft.com/office/drawing/2014/main" id="{69E66A7B-4542-4A1D-ACB3-976E98EC5F8F}"/>
              </a:ext>
            </a:extLst>
          </p:cNvPr>
          <p:cNvSpPr>
            <a:spLocks noChangeShapeType="1"/>
          </p:cNvSpPr>
          <p:nvPr/>
        </p:nvSpPr>
        <p:spPr bwMode="auto">
          <a:xfrm flipH="1">
            <a:off x="5283959" y="4841579"/>
            <a:ext cx="95534" cy="457200"/>
          </a:xfrm>
          <a:prstGeom prst="line">
            <a:avLst/>
          </a:prstGeom>
          <a:noFill/>
          <a:ln w="19050">
            <a:solidFill>
              <a:srgbClr val="002060"/>
            </a:solidFill>
            <a:round/>
            <a:headEnd/>
            <a:tailEnd/>
          </a:ln>
          <a:effectLst/>
        </p:spPr>
        <p:txBody>
          <a:bodyPr wrap="none" anchor="ctr"/>
          <a:lstStyle/>
          <a:p>
            <a:endParaRPr lang="en-US"/>
          </a:p>
        </p:txBody>
      </p:sp>
      <p:sp>
        <p:nvSpPr>
          <p:cNvPr id="151" name="Line 128">
            <a:extLst>
              <a:ext uri="{FF2B5EF4-FFF2-40B4-BE49-F238E27FC236}">
                <a16:creationId xmlns:a16="http://schemas.microsoft.com/office/drawing/2014/main" id="{DCB1EF02-A4EE-498B-9358-F8E9D0049D4E}"/>
              </a:ext>
            </a:extLst>
          </p:cNvPr>
          <p:cNvSpPr>
            <a:spLocks noChangeShapeType="1"/>
          </p:cNvSpPr>
          <p:nvPr/>
        </p:nvSpPr>
        <p:spPr bwMode="auto">
          <a:xfrm flipH="1">
            <a:off x="5331726" y="4841579"/>
            <a:ext cx="47767" cy="457200"/>
          </a:xfrm>
          <a:prstGeom prst="line">
            <a:avLst/>
          </a:prstGeom>
          <a:noFill/>
          <a:ln w="19050">
            <a:solidFill>
              <a:srgbClr val="002060"/>
            </a:solidFill>
            <a:round/>
            <a:headEnd/>
            <a:tailEnd/>
          </a:ln>
          <a:effectLst/>
        </p:spPr>
        <p:txBody>
          <a:bodyPr wrap="none" anchor="ctr"/>
          <a:lstStyle/>
          <a:p>
            <a:endParaRPr lang="en-US"/>
          </a:p>
        </p:txBody>
      </p:sp>
      <p:sp>
        <p:nvSpPr>
          <p:cNvPr id="152" name="Line 129">
            <a:extLst>
              <a:ext uri="{FF2B5EF4-FFF2-40B4-BE49-F238E27FC236}">
                <a16:creationId xmlns:a16="http://schemas.microsoft.com/office/drawing/2014/main" id="{76777F19-33A6-4520-827F-48750E9F0377}"/>
              </a:ext>
            </a:extLst>
          </p:cNvPr>
          <p:cNvSpPr>
            <a:spLocks noChangeShapeType="1"/>
          </p:cNvSpPr>
          <p:nvPr/>
        </p:nvSpPr>
        <p:spPr bwMode="auto">
          <a:xfrm flipH="1">
            <a:off x="5379493" y="4841579"/>
            <a:ext cx="0" cy="457200"/>
          </a:xfrm>
          <a:prstGeom prst="line">
            <a:avLst/>
          </a:prstGeom>
          <a:noFill/>
          <a:ln w="19050">
            <a:solidFill>
              <a:srgbClr val="002060"/>
            </a:solidFill>
            <a:round/>
            <a:headEnd/>
            <a:tailEnd/>
          </a:ln>
          <a:effectLst/>
        </p:spPr>
        <p:txBody>
          <a:bodyPr wrap="none" anchor="ctr"/>
          <a:lstStyle/>
          <a:p>
            <a:endParaRPr lang="en-US"/>
          </a:p>
        </p:txBody>
      </p:sp>
      <p:sp>
        <p:nvSpPr>
          <p:cNvPr id="153" name="Line 130">
            <a:extLst>
              <a:ext uri="{FF2B5EF4-FFF2-40B4-BE49-F238E27FC236}">
                <a16:creationId xmlns:a16="http://schemas.microsoft.com/office/drawing/2014/main" id="{154B1615-286C-438C-B21E-80836C3E42DB}"/>
              </a:ext>
            </a:extLst>
          </p:cNvPr>
          <p:cNvSpPr>
            <a:spLocks noChangeShapeType="1"/>
          </p:cNvSpPr>
          <p:nvPr/>
        </p:nvSpPr>
        <p:spPr bwMode="auto">
          <a:xfrm>
            <a:off x="5379493" y="4765379"/>
            <a:ext cx="47767" cy="508000"/>
          </a:xfrm>
          <a:prstGeom prst="line">
            <a:avLst/>
          </a:prstGeom>
          <a:noFill/>
          <a:ln w="19050">
            <a:solidFill>
              <a:srgbClr val="002060"/>
            </a:solidFill>
            <a:round/>
            <a:headEnd/>
            <a:tailEnd/>
          </a:ln>
          <a:effectLst/>
        </p:spPr>
        <p:txBody>
          <a:bodyPr wrap="none" anchor="ctr"/>
          <a:lstStyle/>
          <a:p>
            <a:endParaRPr lang="en-US"/>
          </a:p>
        </p:txBody>
      </p:sp>
      <p:sp>
        <p:nvSpPr>
          <p:cNvPr id="154" name="Line 131">
            <a:extLst>
              <a:ext uri="{FF2B5EF4-FFF2-40B4-BE49-F238E27FC236}">
                <a16:creationId xmlns:a16="http://schemas.microsoft.com/office/drawing/2014/main" id="{79C005D0-6F69-45C7-94AD-2CB2FB58BC8F}"/>
              </a:ext>
            </a:extLst>
          </p:cNvPr>
          <p:cNvSpPr>
            <a:spLocks noChangeShapeType="1"/>
          </p:cNvSpPr>
          <p:nvPr/>
        </p:nvSpPr>
        <p:spPr bwMode="auto">
          <a:xfrm>
            <a:off x="5379493" y="4765379"/>
            <a:ext cx="95534" cy="520700"/>
          </a:xfrm>
          <a:prstGeom prst="line">
            <a:avLst/>
          </a:prstGeom>
          <a:noFill/>
          <a:ln w="19050">
            <a:solidFill>
              <a:srgbClr val="002060"/>
            </a:solidFill>
            <a:round/>
            <a:headEnd/>
            <a:tailEnd/>
          </a:ln>
          <a:effectLst/>
        </p:spPr>
        <p:txBody>
          <a:bodyPr wrap="none" anchor="ctr"/>
          <a:lstStyle/>
          <a:p>
            <a:endParaRPr lang="en-US"/>
          </a:p>
        </p:txBody>
      </p:sp>
      <p:sp>
        <p:nvSpPr>
          <p:cNvPr id="155" name="Line 132">
            <a:extLst>
              <a:ext uri="{FF2B5EF4-FFF2-40B4-BE49-F238E27FC236}">
                <a16:creationId xmlns:a16="http://schemas.microsoft.com/office/drawing/2014/main" id="{C84B2E0D-AEB0-4DB5-8649-AF5980040964}"/>
              </a:ext>
            </a:extLst>
          </p:cNvPr>
          <p:cNvSpPr>
            <a:spLocks noChangeShapeType="1"/>
          </p:cNvSpPr>
          <p:nvPr/>
        </p:nvSpPr>
        <p:spPr bwMode="auto">
          <a:xfrm>
            <a:off x="5379493" y="4841579"/>
            <a:ext cx="155243" cy="444500"/>
          </a:xfrm>
          <a:prstGeom prst="line">
            <a:avLst/>
          </a:prstGeom>
          <a:noFill/>
          <a:ln w="19050">
            <a:solidFill>
              <a:srgbClr val="002060"/>
            </a:solidFill>
            <a:round/>
            <a:headEnd/>
            <a:tailEnd/>
          </a:ln>
          <a:effectLst/>
        </p:spPr>
        <p:txBody>
          <a:bodyPr wrap="none" anchor="ctr"/>
          <a:lstStyle/>
          <a:p>
            <a:endParaRPr lang="en-US"/>
          </a:p>
        </p:txBody>
      </p:sp>
      <p:sp>
        <p:nvSpPr>
          <p:cNvPr id="156" name="Line 133">
            <a:extLst>
              <a:ext uri="{FF2B5EF4-FFF2-40B4-BE49-F238E27FC236}">
                <a16:creationId xmlns:a16="http://schemas.microsoft.com/office/drawing/2014/main" id="{66B27BFA-A566-4766-8D48-F407B923BD92}"/>
              </a:ext>
            </a:extLst>
          </p:cNvPr>
          <p:cNvSpPr>
            <a:spLocks noChangeShapeType="1"/>
          </p:cNvSpPr>
          <p:nvPr/>
        </p:nvSpPr>
        <p:spPr bwMode="auto">
          <a:xfrm>
            <a:off x="5379493" y="4841579"/>
            <a:ext cx="203010" cy="457200"/>
          </a:xfrm>
          <a:prstGeom prst="line">
            <a:avLst/>
          </a:prstGeom>
          <a:noFill/>
          <a:ln w="19050">
            <a:solidFill>
              <a:srgbClr val="002060"/>
            </a:solidFill>
            <a:round/>
            <a:headEnd/>
            <a:tailEnd/>
          </a:ln>
          <a:effectLst/>
        </p:spPr>
        <p:txBody>
          <a:bodyPr wrap="none" anchor="ctr"/>
          <a:lstStyle/>
          <a:p>
            <a:endParaRPr lang="en-US"/>
          </a:p>
        </p:txBody>
      </p:sp>
      <p:sp>
        <p:nvSpPr>
          <p:cNvPr id="157" name="Line 134">
            <a:extLst>
              <a:ext uri="{FF2B5EF4-FFF2-40B4-BE49-F238E27FC236}">
                <a16:creationId xmlns:a16="http://schemas.microsoft.com/office/drawing/2014/main" id="{DFC1CFCC-CAE6-4C56-B8BA-FB14D11E7297}"/>
              </a:ext>
            </a:extLst>
          </p:cNvPr>
          <p:cNvSpPr>
            <a:spLocks noChangeShapeType="1"/>
          </p:cNvSpPr>
          <p:nvPr/>
        </p:nvSpPr>
        <p:spPr bwMode="auto">
          <a:xfrm>
            <a:off x="5379493" y="4841579"/>
            <a:ext cx="250778" cy="457200"/>
          </a:xfrm>
          <a:prstGeom prst="line">
            <a:avLst/>
          </a:prstGeom>
          <a:noFill/>
          <a:ln w="19050">
            <a:solidFill>
              <a:srgbClr val="002060"/>
            </a:solidFill>
            <a:round/>
            <a:headEnd/>
            <a:tailEnd/>
          </a:ln>
          <a:effectLst/>
        </p:spPr>
        <p:txBody>
          <a:bodyPr wrap="none" anchor="ctr"/>
          <a:lstStyle/>
          <a:p>
            <a:endParaRPr lang="en-US"/>
          </a:p>
        </p:txBody>
      </p:sp>
      <p:sp>
        <p:nvSpPr>
          <p:cNvPr id="158" name="Line 135">
            <a:extLst>
              <a:ext uri="{FF2B5EF4-FFF2-40B4-BE49-F238E27FC236}">
                <a16:creationId xmlns:a16="http://schemas.microsoft.com/office/drawing/2014/main" id="{914707FB-C29C-4ADA-951D-B0CDB62ABAB5}"/>
              </a:ext>
            </a:extLst>
          </p:cNvPr>
          <p:cNvSpPr>
            <a:spLocks noChangeShapeType="1"/>
          </p:cNvSpPr>
          <p:nvPr/>
        </p:nvSpPr>
        <p:spPr bwMode="auto">
          <a:xfrm>
            <a:off x="5379493" y="4841579"/>
            <a:ext cx="286603" cy="444500"/>
          </a:xfrm>
          <a:prstGeom prst="line">
            <a:avLst/>
          </a:prstGeom>
          <a:noFill/>
          <a:ln w="19050">
            <a:solidFill>
              <a:srgbClr val="002060"/>
            </a:solidFill>
            <a:round/>
            <a:headEnd/>
            <a:tailEnd/>
          </a:ln>
          <a:effectLst/>
        </p:spPr>
        <p:txBody>
          <a:bodyPr wrap="none" anchor="ctr"/>
          <a:lstStyle/>
          <a:p>
            <a:endParaRPr lang="en-US"/>
          </a:p>
        </p:txBody>
      </p:sp>
      <p:pic>
        <p:nvPicPr>
          <p:cNvPr id="159" name="Picture 136">
            <a:extLst>
              <a:ext uri="{FF2B5EF4-FFF2-40B4-BE49-F238E27FC236}">
                <a16:creationId xmlns:a16="http://schemas.microsoft.com/office/drawing/2014/main" id="{9918D688-5CC8-489A-A4D8-D8AE578FDFA2}"/>
              </a:ext>
            </a:extLst>
          </p:cNvPr>
          <p:cNvPicPr>
            <a:picLocks noChangeAspect="1" noChangeArrowheads="1"/>
          </p:cNvPicPr>
          <p:nvPr/>
        </p:nvPicPr>
        <p:blipFill>
          <a:blip r:embed="rId4" cstate="print"/>
          <a:srcRect/>
          <a:stretch>
            <a:fillRect/>
          </a:stretch>
        </p:blipFill>
        <p:spPr bwMode="auto">
          <a:xfrm>
            <a:off x="5176840" y="4807476"/>
            <a:ext cx="406442" cy="186503"/>
          </a:xfrm>
          <a:prstGeom prst="rect">
            <a:avLst/>
          </a:prstGeom>
          <a:noFill/>
          <a:ln w="9525">
            <a:noFill/>
            <a:miter lim="800000"/>
            <a:headEnd/>
            <a:tailEnd/>
          </a:ln>
          <a:effectLst/>
        </p:spPr>
      </p:pic>
      <p:pic>
        <p:nvPicPr>
          <p:cNvPr id="160" name="Picture 137" descr="D:\research\data-center\HotNets\rack.JPG">
            <a:extLst>
              <a:ext uri="{FF2B5EF4-FFF2-40B4-BE49-F238E27FC236}">
                <a16:creationId xmlns:a16="http://schemas.microsoft.com/office/drawing/2014/main" id="{0B2FD2CF-3A3D-4306-B430-7EAF8F98DDD6}"/>
              </a:ext>
            </a:extLst>
          </p:cNvPr>
          <p:cNvPicPr>
            <a:picLocks noChangeAspect="1" noChangeArrowheads="1"/>
          </p:cNvPicPr>
          <p:nvPr/>
        </p:nvPicPr>
        <p:blipFill>
          <a:blip r:embed="rId5" cstate="print"/>
          <a:srcRect/>
          <a:stretch>
            <a:fillRect/>
          </a:stretch>
        </p:blipFill>
        <p:spPr bwMode="auto">
          <a:xfrm>
            <a:off x="5770850" y="5255519"/>
            <a:ext cx="644499" cy="364130"/>
          </a:xfrm>
          <a:prstGeom prst="rect">
            <a:avLst/>
          </a:prstGeom>
          <a:noFill/>
        </p:spPr>
      </p:pic>
      <p:sp>
        <p:nvSpPr>
          <p:cNvPr id="161" name="Line 138">
            <a:extLst>
              <a:ext uri="{FF2B5EF4-FFF2-40B4-BE49-F238E27FC236}">
                <a16:creationId xmlns:a16="http://schemas.microsoft.com/office/drawing/2014/main" id="{EE98C682-44D3-4472-9C4A-465BB7BA754C}"/>
              </a:ext>
            </a:extLst>
          </p:cNvPr>
          <p:cNvSpPr>
            <a:spLocks noChangeShapeType="1"/>
          </p:cNvSpPr>
          <p:nvPr/>
        </p:nvSpPr>
        <p:spPr bwMode="auto">
          <a:xfrm flipH="1">
            <a:off x="5809397" y="4841579"/>
            <a:ext cx="286603" cy="457200"/>
          </a:xfrm>
          <a:prstGeom prst="line">
            <a:avLst/>
          </a:prstGeom>
          <a:noFill/>
          <a:ln w="19050">
            <a:solidFill>
              <a:srgbClr val="002060"/>
            </a:solidFill>
            <a:round/>
            <a:headEnd/>
            <a:tailEnd/>
          </a:ln>
          <a:effectLst/>
        </p:spPr>
        <p:txBody>
          <a:bodyPr wrap="none" anchor="ctr"/>
          <a:lstStyle/>
          <a:p>
            <a:endParaRPr lang="en-US"/>
          </a:p>
        </p:txBody>
      </p:sp>
      <p:sp>
        <p:nvSpPr>
          <p:cNvPr id="162" name="Line 139">
            <a:extLst>
              <a:ext uri="{FF2B5EF4-FFF2-40B4-BE49-F238E27FC236}">
                <a16:creationId xmlns:a16="http://schemas.microsoft.com/office/drawing/2014/main" id="{46728271-21C2-431E-9C55-8A903B922723}"/>
              </a:ext>
            </a:extLst>
          </p:cNvPr>
          <p:cNvSpPr>
            <a:spLocks noChangeShapeType="1"/>
          </p:cNvSpPr>
          <p:nvPr/>
        </p:nvSpPr>
        <p:spPr bwMode="auto">
          <a:xfrm flipH="1">
            <a:off x="5881048" y="4841579"/>
            <a:ext cx="214952" cy="457200"/>
          </a:xfrm>
          <a:prstGeom prst="line">
            <a:avLst/>
          </a:prstGeom>
          <a:noFill/>
          <a:ln w="19050">
            <a:solidFill>
              <a:srgbClr val="002060"/>
            </a:solidFill>
            <a:round/>
            <a:headEnd/>
            <a:tailEnd/>
          </a:ln>
          <a:effectLst/>
        </p:spPr>
        <p:txBody>
          <a:bodyPr wrap="none" anchor="ctr"/>
          <a:lstStyle/>
          <a:p>
            <a:endParaRPr lang="en-US"/>
          </a:p>
        </p:txBody>
      </p:sp>
      <p:sp>
        <p:nvSpPr>
          <p:cNvPr id="163" name="Line 140">
            <a:extLst>
              <a:ext uri="{FF2B5EF4-FFF2-40B4-BE49-F238E27FC236}">
                <a16:creationId xmlns:a16="http://schemas.microsoft.com/office/drawing/2014/main" id="{1A39A67E-06D8-435E-A927-093C52996299}"/>
              </a:ext>
            </a:extLst>
          </p:cNvPr>
          <p:cNvSpPr>
            <a:spLocks noChangeShapeType="1"/>
          </p:cNvSpPr>
          <p:nvPr/>
        </p:nvSpPr>
        <p:spPr bwMode="auto">
          <a:xfrm flipH="1">
            <a:off x="5952699" y="4841579"/>
            <a:ext cx="143301" cy="457200"/>
          </a:xfrm>
          <a:prstGeom prst="line">
            <a:avLst/>
          </a:prstGeom>
          <a:noFill/>
          <a:ln w="19050">
            <a:solidFill>
              <a:srgbClr val="002060"/>
            </a:solidFill>
            <a:round/>
            <a:headEnd/>
            <a:tailEnd/>
          </a:ln>
          <a:effectLst/>
        </p:spPr>
        <p:txBody>
          <a:bodyPr wrap="none" anchor="ctr"/>
          <a:lstStyle/>
          <a:p>
            <a:endParaRPr lang="en-US"/>
          </a:p>
        </p:txBody>
      </p:sp>
      <p:sp>
        <p:nvSpPr>
          <p:cNvPr id="164" name="Line 141">
            <a:extLst>
              <a:ext uri="{FF2B5EF4-FFF2-40B4-BE49-F238E27FC236}">
                <a16:creationId xmlns:a16="http://schemas.microsoft.com/office/drawing/2014/main" id="{94AE55B7-7436-454E-95F0-350D03A5B529}"/>
              </a:ext>
            </a:extLst>
          </p:cNvPr>
          <p:cNvSpPr>
            <a:spLocks noChangeShapeType="1"/>
          </p:cNvSpPr>
          <p:nvPr/>
        </p:nvSpPr>
        <p:spPr bwMode="auto">
          <a:xfrm flipH="1">
            <a:off x="6000466" y="4841579"/>
            <a:ext cx="95534" cy="457200"/>
          </a:xfrm>
          <a:prstGeom prst="line">
            <a:avLst/>
          </a:prstGeom>
          <a:noFill/>
          <a:ln w="19050">
            <a:solidFill>
              <a:srgbClr val="002060"/>
            </a:solidFill>
            <a:round/>
            <a:headEnd/>
            <a:tailEnd/>
          </a:ln>
          <a:effectLst/>
        </p:spPr>
        <p:txBody>
          <a:bodyPr wrap="none" anchor="ctr"/>
          <a:lstStyle/>
          <a:p>
            <a:endParaRPr lang="en-US"/>
          </a:p>
        </p:txBody>
      </p:sp>
      <p:sp>
        <p:nvSpPr>
          <p:cNvPr id="165" name="Line 142">
            <a:extLst>
              <a:ext uri="{FF2B5EF4-FFF2-40B4-BE49-F238E27FC236}">
                <a16:creationId xmlns:a16="http://schemas.microsoft.com/office/drawing/2014/main" id="{6408E16D-2AB1-4BB2-9652-A4612DFEC6D9}"/>
              </a:ext>
            </a:extLst>
          </p:cNvPr>
          <p:cNvSpPr>
            <a:spLocks noChangeShapeType="1"/>
          </p:cNvSpPr>
          <p:nvPr/>
        </p:nvSpPr>
        <p:spPr bwMode="auto">
          <a:xfrm flipH="1">
            <a:off x="6048233" y="4841579"/>
            <a:ext cx="47767" cy="457200"/>
          </a:xfrm>
          <a:prstGeom prst="line">
            <a:avLst/>
          </a:prstGeom>
          <a:noFill/>
          <a:ln w="19050">
            <a:solidFill>
              <a:srgbClr val="002060"/>
            </a:solidFill>
            <a:round/>
            <a:headEnd/>
            <a:tailEnd/>
          </a:ln>
          <a:effectLst/>
        </p:spPr>
        <p:txBody>
          <a:bodyPr wrap="none" anchor="ctr"/>
          <a:lstStyle/>
          <a:p>
            <a:endParaRPr lang="en-US"/>
          </a:p>
        </p:txBody>
      </p:sp>
      <p:sp>
        <p:nvSpPr>
          <p:cNvPr id="166" name="Line 143">
            <a:extLst>
              <a:ext uri="{FF2B5EF4-FFF2-40B4-BE49-F238E27FC236}">
                <a16:creationId xmlns:a16="http://schemas.microsoft.com/office/drawing/2014/main" id="{C1B4C7CB-223B-4084-ACA3-9CA3B6B37EA9}"/>
              </a:ext>
            </a:extLst>
          </p:cNvPr>
          <p:cNvSpPr>
            <a:spLocks noChangeShapeType="1"/>
          </p:cNvSpPr>
          <p:nvPr/>
        </p:nvSpPr>
        <p:spPr bwMode="auto">
          <a:xfrm flipH="1">
            <a:off x="6096000" y="4841579"/>
            <a:ext cx="0" cy="457200"/>
          </a:xfrm>
          <a:prstGeom prst="line">
            <a:avLst/>
          </a:prstGeom>
          <a:noFill/>
          <a:ln w="19050">
            <a:solidFill>
              <a:srgbClr val="002060"/>
            </a:solidFill>
            <a:round/>
            <a:headEnd/>
            <a:tailEnd/>
          </a:ln>
          <a:effectLst/>
        </p:spPr>
        <p:txBody>
          <a:bodyPr wrap="none" anchor="ctr"/>
          <a:lstStyle/>
          <a:p>
            <a:endParaRPr lang="en-US"/>
          </a:p>
        </p:txBody>
      </p:sp>
      <p:sp>
        <p:nvSpPr>
          <p:cNvPr id="167" name="Line 144">
            <a:extLst>
              <a:ext uri="{FF2B5EF4-FFF2-40B4-BE49-F238E27FC236}">
                <a16:creationId xmlns:a16="http://schemas.microsoft.com/office/drawing/2014/main" id="{BE7F8076-C948-4B2B-B57A-843981F72A5C}"/>
              </a:ext>
            </a:extLst>
          </p:cNvPr>
          <p:cNvSpPr>
            <a:spLocks noChangeShapeType="1"/>
          </p:cNvSpPr>
          <p:nvPr/>
        </p:nvSpPr>
        <p:spPr bwMode="auto">
          <a:xfrm>
            <a:off x="6096000" y="4765379"/>
            <a:ext cx="47767" cy="508000"/>
          </a:xfrm>
          <a:prstGeom prst="line">
            <a:avLst/>
          </a:prstGeom>
          <a:noFill/>
          <a:ln w="19050">
            <a:solidFill>
              <a:srgbClr val="002060"/>
            </a:solidFill>
            <a:round/>
            <a:headEnd/>
            <a:tailEnd/>
          </a:ln>
          <a:effectLst/>
        </p:spPr>
        <p:txBody>
          <a:bodyPr wrap="none" anchor="ctr"/>
          <a:lstStyle/>
          <a:p>
            <a:endParaRPr lang="en-US"/>
          </a:p>
        </p:txBody>
      </p:sp>
      <p:sp>
        <p:nvSpPr>
          <p:cNvPr id="168" name="Line 145">
            <a:extLst>
              <a:ext uri="{FF2B5EF4-FFF2-40B4-BE49-F238E27FC236}">
                <a16:creationId xmlns:a16="http://schemas.microsoft.com/office/drawing/2014/main" id="{CA9CCC9F-D8EE-45B7-940C-ED436A863FD6}"/>
              </a:ext>
            </a:extLst>
          </p:cNvPr>
          <p:cNvSpPr>
            <a:spLocks noChangeShapeType="1"/>
          </p:cNvSpPr>
          <p:nvPr/>
        </p:nvSpPr>
        <p:spPr bwMode="auto">
          <a:xfrm>
            <a:off x="6096000" y="4765379"/>
            <a:ext cx="95534" cy="520700"/>
          </a:xfrm>
          <a:prstGeom prst="line">
            <a:avLst/>
          </a:prstGeom>
          <a:noFill/>
          <a:ln w="19050">
            <a:solidFill>
              <a:srgbClr val="002060"/>
            </a:solidFill>
            <a:round/>
            <a:headEnd/>
            <a:tailEnd/>
          </a:ln>
          <a:effectLst/>
        </p:spPr>
        <p:txBody>
          <a:bodyPr wrap="none" anchor="ctr"/>
          <a:lstStyle/>
          <a:p>
            <a:endParaRPr lang="en-US"/>
          </a:p>
        </p:txBody>
      </p:sp>
      <p:sp>
        <p:nvSpPr>
          <p:cNvPr id="169" name="Line 146">
            <a:extLst>
              <a:ext uri="{FF2B5EF4-FFF2-40B4-BE49-F238E27FC236}">
                <a16:creationId xmlns:a16="http://schemas.microsoft.com/office/drawing/2014/main" id="{C3042169-758E-4E3A-9901-CEFF84D0DE8C}"/>
              </a:ext>
            </a:extLst>
          </p:cNvPr>
          <p:cNvSpPr>
            <a:spLocks noChangeShapeType="1"/>
          </p:cNvSpPr>
          <p:nvPr/>
        </p:nvSpPr>
        <p:spPr bwMode="auto">
          <a:xfrm>
            <a:off x="6096000" y="4841579"/>
            <a:ext cx="155243" cy="444500"/>
          </a:xfrm>
          <a:prstGeom prst="line">
            <a:avLst/>
          </a:prstGeom>
          <a:noFill/>
          <a:ln w="19050">
            <a:solidFill>
              <a:srgbClr val="002060"/>
            </a:solidFill>
            <a:round/>
            <a:headEnd/>
            <a:tailEnd/>
          </a:ln>
          <a:effectLst/>
        </p:spPr>
        <p:txBody>
          <a:bodyPr wrap="none" anchor="ctr"/>
          <a:lstStyle/>
          <a:p>
            <a:endParaRPr lang="en-US"/>
          </a:p>
        </p:txBody>
      </p:sp>
      <p:sp>
        <p:nvSpPr>
          <p:cNvPr id="170" name="Line 147">
            <a:extLst>
              <a:ext uri="{FF2B5EF4-FFF2-40B4-BE49-F238E27FC236}">
                <a16:creationId xmlns:a16="http://schemas.microsoft.com/office/drawing/2014/main" id="{0214081C-3784-42FA-9A8F-AF76715C5399}"/>
              </a:ext>
            </a:extLst>
          </p:cNvPr>
          <p:cNvSpPr>
            <a:spLocks noChangeShapeType="1"/>
          </p:cNvSpPr>
          <p:nvPr/>
        </p:nvSpPr>
        <p:spPr bwMode="auto">
          <a:xfrm>
            <a:off x="6096000" y="4841579"/>
            <a:ext cx="203010" cy="457200"/>
          </a:xfrm>
          <a:prstGeom prst="line">
            <a:avLst/>
          </a:prstGeom>
          <a:noFill/>
          <a:ln w="19050">
            <a:solidFill>
              <a:srgbClr val="002060"/>
            </a:solidFill>
            <a:round/>
            <a:headEnd/>
            <a:tailEnd/>
          </a:ln>
          <a:effectLst/>
        </p:spPr>
        <p:txBody>
          <a:bodyPr wrap="none" anchor="ctr"/>
          <a:lstStyle/>
          <a:p>
            <a:endParaRPr lang="en-US"/>
          </a:p>
        </p:txBody>
      </p:sp>
      <p:sp>
        <p:nvSpPr>
          <p:cNvPr id="171" name="Line 148">
            <a:extLst>
              <a:ext uri="{FF2B5EF4-FFF2-40B4-BE49-F238E27FC236}">
                <a16:creationId xmlns:a16="http://schemas.microsoft.com/office/drawing/2014/main" id="{28794407-DEB2-47D7-86AF-760FFE1A897E}"/>
              </a:ext>
            </a:extLst>
          </p:cNvPr>
          <p:cNvSpPr>
            <a:spLocks noChangeShapeType="1"/>
          </p:cNvSpPr>
          <p:nvPr/>
        </p:nvSpPr>
        <p:spPr bwMode="auto">
          <a:xfrm>
            <a:off x="6096000" y="4841579"/>
            <a:ext cx="250778" cy="457200"/>
          </a:xfrm>
          <a:prstGeom prst="line">
            <a:avLst/>
          </a:prstGeom>
          <a:noFill/>
          <a:ln w="19050">
            <a:solidFill>
              <a:srgbClr val="002060"/>
            </a:solidFill>
            <a:round/>
            <a:headEnd/>
            <a:tailEnd/>
          </a:ln>
          <a:effectLst/>
        </p:spPr>
        <p:txBody>
          <a:bodyPr wrap="none" anchor="ctr"/>
          <a:lstStyle/>
          <a:p>
            <a:endParaRPr lang="en-US"/>
          </a:p>
        </p:txBody>
      </p:sp>
      <p:sp>
        <p:nvSpPr>
          <p:cNvPr id="172" name="Line 149">
            <a:extLst>
              <a:ext uri="{FF2B5EF4-FFF2-40B4-BE49-F238E27FC236}">
                <a16:creationId xmlns:a16="http://schemas.microsoft.com/office/drawing/2014/main" id="{94E891E1-4653-4690-9A8F-FE215397B413}"/>
              </a:ext>
            </a:extLst>
          </p:cNvPr>
          <p:cNvSpPr>
            <a:spLocks noChangeShapeType="1"/>
          </p:cNvSpPr>
          <p:nvPr/>
        </p:nvSpPr>
        <p:spPr bwMode="auto">
          <a:xfrm>
            <a:off x="6096000" y="4841579"/>
            <a:ext cx="286603" cy="444500"/>
          </a:xfrm>
          <a:prstGeom prst="line">
            <a:avLst/>
          </a:prstGeom>
          <a:noFill/>
          <a:ln w="19050">
            <a:solidFill>
              <a:srgbClr val="002060"/>
            </a:solidFill>
            <a:round/>
            <a:headEnd/>
            <a:tailEnd/>
          </a:ln>
          <a:effectLst/>
        </p:spPr>
        <p:txBody>
          <a:bodyPr wrap="none" anchor="ctr"/>
          <a:lstStyle/>
          <a:p>
            <a:endParaRPr lang="en-US"/>
          </a:p>
        </p:txBody>
      </p:sp>
      <p:pic>
        <p:nvPicPr>
          <p:cNvPr id="173" name="Picture 150">
            <a:extLst>
              <a:ext uri="{FF2B5EF4-FFF2-40B4-BE49-F238E27FC236}">
                <a16:creationId xmlns:a16="http://schemas.microsoft.com/office/drawing/2014/main" id="{FCC60CA1-CDF9-4366-9F3D-5711D5CFC58C}"/>
              </a:ext>
            </a:extLst>
          </p:cNvPr>
          <p:cNvPicPr>
            <a:picLocks noChangeAspect="1" noChangeArrowheads="1"/>
          </p:cNvPicPr>
          <p:nvPr/>
        </p:nvPicPr>
        <p:blipFill>
          <a:blip r:embed="rId4" cstate="print"/>
          <a:srcRect/>
          <a:stretch>
            <a:fillRect/>
          </a:stretch>
        </p:blipFill>
        <p:spPr bwMode="auto">
          <a:xfrm>
            <a:off x="5893347" y="4807476"/>
            <a:ext cx="406442" cy="186503"/>
          </a:xfrm>
          <a:prstGeom prst="rect">
            <a:avLst/>
          </a:prstGeom>
          <a:noFill/>
          <a:ln w="9525">
            <a:noFill/>
            <a:miter lim="800000"/>
            <a:headEnd/>
            <a:tailEnd/>
          </a:ln>
          <a:effectLst/>
        </p:spPr>
      </p:pic>
      <p:pic>
        <p:nvPicPr>
          <p:cNvPr id="174" name="Picture 151">
            <a:extLst>
              <a:ext uri="{FF2B5EF4-FFF2-40B4-BE49-F238E27FC236}">
                <a16:creationId xmlns:a16="http://schemas.microsoft.com/office/drawing/2014/main" id="{7E076FC0-EEDA-4604-965E-08D602969C07}"/>
              </a:ext>
            </a:extLst>
          </p:cNvPr>
          <p:cNvPicPr>
            <a:picLocks noChangeAspect="1" noChangeArrowheads="1"/>
          </p:cNvPicPr>
          <p:nvPr/>
        </p:nvPicPr>
        <p:blipFill>
          <a:blip r:embed="rId4" cstate="print"/>
          <a:srcRect/>
          <a:stretch>
            <a:fillRect/>
          </a:stretch>
        </p:blipFill>
        <p:spPr bwMode="auto">
          <a:xfrm>
            <a:off x="4284650" y="3595813"/>
            <a:ext cx="611510" cy="280569"/>
          </a:xfrm>
          <a:prstGeom prst="rect">
            <a:avLst/>
          </a:prstGeom>
          <a:noFill/>
          <a:ln w="9525">
            <a:noFill/>
            <a:miter lim="800000"/>
            <a:headEnd/>
            <a:tailEnd/>
          </a:ln>
          <a:effectLst/>
        </p:spPr>
      </p:pic>
      <p:pic>
        <p:nvPicPr>
          <p:cNvPr id="175" name="Picture 152">
            <a:extLst>
              <a:ext uri="{FF2B5EF4-FFF2-40B4-BE49-F238E27FC236}">
                <a16:creationId xmlns:a16="http://schemas.microsoft.com/office/drawing/2014/main" id="{C31A94FA-3966-43E4-AE7B-8D769D067966}"/>
              </a:ext>
            </a:extLst>
          </p:cNvPr>
          <p:cNvPicPr>
            <a:picLocks noChangeAspect="1" noChangeArrowheads="1"/>
          </p:cNvPicPr>
          <p:nvPr/>
        </p:nvPicPr>
        <p:blipFill>
          <a:blip r:embed="rId4" cstate="print"/>
          <a:srcRect/>
          <a:stretch>
            <a:fillRect/>
          </a:stretch>
        </p:blipFill>
        <p:spPr bwMode="auto">
          <a:xfrm>
            <a:off x="3273834" y="3599335"/>
            <a:ext cx="614214" cy="281810"/>
          </a:xfrm>
          <a:prstGeom prst="rect">
            <a:avLst/>
          </a:prstGeom>
          <a:noFill/>
          <a:ln w="9525">
            <a:noFill/>
            <a:miter lim="800000"/>
            <a:headEnd/>
            <a:tailEnd/>
          </a:ln>
          <a:effectLst/>
        </p:spPr>
      </p:pic>
      <p:pic>
        <p:nvPicPr>
          <p:cNvPr id="176" name="Picture 153">
            <a:extLst>
              <a:ext uri="{FF2B5EF4-FFF2-40B4-BE49-F238E27FC236}">
                <a16:creationId xmlns:a16="http://schemas.microsoft.com/office/drawing/2014/main" id="{69EA912C-7C82-45BC-89FC-5F8038EBA66E}"/>
              </a:ext>
            </a:extLst>
          </p:cNvPr>
          <p:cNvPicPr>
            <a:picLocks noChangeAspect="1" noChangeArrowheads="1"/>
          </p:cNvPicPr>
          <p:nvPr/>
        </p:nvPicPr>
        <p:blipFill>
          <a:blip r:embed="rId4" cstate="print"/>
          <a:srcRect/>
          <a:stretch>
            <a:fillRect/>
          </a:stretch>
        </p:blipFill>
        <p:spPr bwMode="auto">
          <a:xfrm>
            <a:off x="4056948" y="2087167"/>
            <a:ext cx="633838" cy="290814"/>
          </a:xfrm>
          <a:prstGeom prst="rect">
            <a:avLst/>
          </a:prstGeom>
          <a:noFill/>
          <a:ln w="9525">
            <a:noFill/>
            <a:miter lim="800000"/>
            <a:headEnd/>
            <a:tailEnd/>
          </a:ln>
          <a:effectLst/>
        </p:spPr>
      </p:pic>
      <p:pic>
        <p:nvPicPr>
          <p:cNvPr id="177" name="Picture 54">
            <a:extLst>
              <a:ext uri="{FF2B5EF4-FFF2-40B4-BE49-F238E27FC236}">
                <a16:creationId xmlns:a16="http://schemas.microsoft.com/office/drawing/2014/main" id="{2B55D894-2235-4802-973C-6BF5C3F907D7}"/>
              </a:ext>
            </a:extLst>
          </p:cNvPr>
          <p:cNvPicPr>
            <a:picLocks noChangeAspect="1" noChangeArrowheads="1"/>
          </p:cNvPicPr>
          <p:nvPr/>
        </p:nvPicPr>
        <p:blipFill>
          <a:blip r:embed="rId4" cstate="print"/>
          <a:srcRect/>
          <a:stretch>
            <a:fillRect/>
          </a:stretch>
        </p:blipFill>
        <p:spPr bwMode="auto">
          <a:xfrm>
            <a:off x="6120296" y="3568941"/>
            <a:ext cx="648072" cy="297345"/>
          </a:xfrm>
          <a:prstGeom prst="rect">
            <a:avLst/>
          </a:prstGeom>
          <a:noFill/>
          <a:ln w="9525">
            <a:noFill/>
            <a:miter lim="800000"/>
            <a:headEnd/>
            <a:tailEnd/>
          </a:ln>
          <a:effectLst/>
        </p:spPr>
      </p:pic>
      <p:sp>
        <p:nvSpPr>
          <p:cNvPr id="178" name="Line 124">
            <a:extLst>
              <a:ext uri="{FF2B5EF4-FFF2-40B4-BE49-F238E27FC236}">
                <a16:creationId xmlns:a16="http://schemas.microsoft.com/office/drawing/2014/main" id="{4442A677-A5BB-4EC8-899D-4E88F983BC0C}"/>
              </a:ext>
            </a:extLst>
          </p:cNvPr>
          <p:cNvSpPr>
            <a:spLocks noChangeShapeType="1"/>
          </p:cNvSpPr>
          <p:nvPr/>
        </p:nvSpPr>
        <p:spPr bwMode="auto">
          <a:xfrm flipH="1">
            <a:off x="6598037" y="4845771"/>
            <a:ext cx="286603" cy="457200"/>
          </a:xfrm>
          <a:prstGeom prst="line">
            <a:avLst/>
          </a:prstGeom>
          <a:noFill/>
          <a:ln w="19050">
            <a:solidFill>
              <a:srgbClr val="002060"/>
            </a:solidFill>
            <a:round/>
            <a:headEnd/>
            <a:tailEnd/>
          </a:ln>
          <a:effectLst/>
        </p:spPr>
        <p:txBody>
          <a:bodyPr wrap="none" anchor="ctr"/>
          <a:lstStyle/>
          <a:p>
            <a:endParaRPr lang="en-US"/>
          </a:p>
        </p:txBody>
      </p:sp>
      <p:sp>
        <p:nvSpPr>
          <p:cNvPr id="179" name="Line 125">
            <a:extLst>
              <a:ext uri="{FF2B5EF4-FFF2-40B4-BE49-F238E27FC236}">
                <a16:creationId xmlns:a16="http://schemas.microsoft.com/office/drawing/2014/main" id="{C40137E2-963C-43DB-B85C-DFA2B478AA05}"/>
              </a:ext>
            </a:extLst>
          </p:cNvPr>
          <p:cNvSpPr>
            <a:spLocks noChangeShapeType="1"/>
          </p:cNvSpPr>
          <p:nvPr/>
        </p:nvSpPr>
        <p:spPr bwMode="auto">
          <a:xfrm flipH="1">
            <a:off x="6669688" y="4845771"/>
            <a:ext cx="214952" cy="457200"/>
          </a:xfrm>
          <a:prstGeom prst="line">
            <a:avLst/>
          </a:prstGeom>
          <a:noFill/>
          <a:ln w="19050">
            <a:solidFill>
              <a:srgbClr val="002060"/>
            </a:solidFill>
            <a:round/>
            <a:headEnd/>
            <a:tailEnd/>
          </a:ln>
          <a:effectLst/>
        </p:spPr>
        <p:txBody>
          <a:bodyPr wrap="none" anchor="ctr"/>
          <a:lstStyle/>
          <a:p>
            <a:endParaRPr lang="en-US"/>
          </a:p>
        </p:txBody>
      </p:sp>
      <p:sp>
        <p:nvSpPr>
          <p:cNvPr id="180" name="Line 126">
            <a:extLst>
              <a:ext uri="{FF2B5EF4-FFF2-40B4-BE49-F238E27FC236}">
                <a16:creationId xmlns:a16="http://schemas.microsoft.com/office/drawing/2014/main" id="{E56734DC-7CB8-45A2-B4BE-3F63654680D7}"/>
              </a:ext>
            </a:extLst>
          </p:cNvPr>
          <p:cNvSpPr>
            <a:spLocks noChangeShapeType="1"/>
          </p:cNvSpPr>
          <p:nvPr/>
        </p:nvSpPr>
        <p:spPr bwMode="auto">
          <a:xfrm flipH="1">
            <a:off x="6741338" y="4845771"/>
            <a:ext cx="143301" cy="457200"/>
          </a:xfrm>
          <a:prstGeom prst="line">
            <a:avLst/>
          </a:prstGeom>
          <a:noFill/>
          <a:ln w="19050">
            <a:solidFill>
              <a:srgbClr val="002060"/>
            </a:solidFill>
            <a:round/>
            <a:headEnd/>
            <a:tailEnd/>
          </a:ln>
          <a:effectLst/>
        </p:spPr>
        <p:txBody>
          <a:bodyPr wrap="none" anchor="ctr"/>
          <a:lstStyle/>
          <a:p>
            <a:endParaRPr lang="en-US"/>
          </a:p>
        </p:txBody>
      </p:sp>
      <p:sp>
        <p:nvSpPr>
          <p:cNvPr id="181" name="Line 127">
            <a:extLst>
              <a:ext uri="{FF2B5EF4-FFF2-40B4-BE49-F238E27FC236}">
                <a16:creationId xmlns:a16="http://schemas.microsoft.com/office/drawing/2014/main" id="{3B3748FB-80D7-4D6A-B0B1-06F66385D7E3}"/>
              </a:ext>
            </a:extLst>
          </p:cNvPr>
          <p:cNvSpPr>
            <a:spLocks noChangeShapeType="1"/>
          </p:cNvSpPr>
          <p:nvPr/>
        </p:nvSpPr>
        <p:spPr bwMode="auto">
          <a:xfrm flipH="1">
            <a:off x="6789106" y="4845771"/>
            <a:ext cx="95534" cy="457200"/>
          </a:xfrm>
          <a:prstGeom prst="line">
            <a:avLst/>
          </a:prstGeom>
          <a:noFill/>
          <a:ln w="19050">
            <a:solidFill>
              <a:srgbClr val="002060"/>
            </a:solidFill>
            <a:round/>
            <a:headEnd/>
            <a:tailEnd/>
          </a:ln>
          <a:effectLst/>
        </p:spPr>
        <p:txBody>
          <a:bodyPr wrap="none" anchor="ctr"/>
          <a:lstStyle/>
          <a:p>
            <a:endParaRPr lang="en-US"/>
          </a:p>
        </p:txBody>
      </p:sp>
      <p:sp>
        <p:nvSpPr>
          <p:cNvPr id="182" name="Line 128">
            <a:extLst>
              <a:ext uri="{FF2B5EF4-FFF2-40B4-BE49-F238E27FC236}">
                <a16:creationId xmlns:a16="http://schemas.microsoft.com/office/drawing/2014/main" id="{841D72CC-B037-474B-8945-CF62DDE21D73}"/>
              </a:ext>
            </a:extLst>
          </p:cNvPr>
          <p:cNvSpPr>
            <a:spLocks noChangeShapeType="1"/>
          </p:cNvSpPr>
          <p:nvPr/>
        </p:nvSpPr>
        <p:spPr bwMode="auto">
          <a:xfrm flipH="1">
            <a:off x="6836873" y="4845771"/>
            <a:ext cx="47767" cy="457200"/>
          </a:xfrm>
          <a:prstGeom prst="line">
            <a:avLst/>
          </a:prstGeom>
          <a:noFill/>
          <a:ln w="19050">
            <a:solidFill>
              <a:srgbClr val="002060"/>
            </a:solidFill>
            <a:round/>
            <a:headEnd/>
            <a:tailEnd/>
          </a:ln>
          <a:effectLst/>
        </p:spPr>
        <p:txBody>
          <a:bodyPr wrap="none" anchor="ctr"/>
          <a:lstStyle/>
          <a:p>
            <a:endParaRPr lang="en-US"/>
          </a:p>
        </p:txBody>
      </p:sp>
      <p:sp>
        <p:nvSpPr>
          <p:cNvPr id="183" name="Line 129">
            <a:extLst>
              <a:ext uri="{FF2B5EF4-FFF2-40B4-BE49-F238E27FC236}">
                <a16:creationId xmlns:a16="http://schemas.microsoft.com/office/drawing/2014/main" id="{8935D55B-D848-44AF-B9B9-9E706066EDBD}"/>
              </a:ext>
            </a:extLst>
          </p:cNvPr>
          <p:cNvSpPr>
            <a:spLocks noChangeShapeType="1"/>
          </p:cNvSpPr>
          <p:nvPr/>
        </p:nvSpPr>
        <p:spPr bwMode="auto">
          <a:xfrm flipH="1">
            <a:off x="6884640" y="4845771"/>
            <a:ext cx="0" cy="457200"/>
          </a:xfrm>
          <a:prstGeom prst="line">
            <a:avLst/>
          </a:prstGeom>
          <a:noFill/>
          <a:ln w="19050">
            <a:solidFill>
              <a:srgbClr val="002060"/>
            </a:solidFill>
            <a:round/>
            <a:headEnd/>
            <a:tailEnd/>
          </a:ln>
          <a:effectLst/>
        </p:spPr>
        <p:txBody>
          <a:bodyPr wrap="none" anchor="ctr"/>
          <a:lstStyle/>
          <a:p>
            <a:endParaRPr lang="en-US"/>
          </a:p>
        </p:txBody>
      </p:sp>
      <p:sp>
        <p:nvSpPr>
          <p:cNvPr id="184" name="Line 130">
            <a:extLst>
              <a:ext uri="{FF2B5EF4-FFF2-40B4-BE49-F238E27FC236}">
                <a16:creationId xmlns:a16="http://schemas.microsoft.com/office/drawing/2014/main" id="{090F54E5-0BA6-4C7E-8B49-9379A3E91DB6}"/>
              </a:ext>
            </a:extLst>
          </p:cNvPr>
          <p:cNvSpPr>
            <a:spLocks noChangeShapeType="1"/>
          </p:cNvSpPr>
          <p:nvPr/>
        </p:nvSpPr>
        <p:spPr bwMode="auto">
          <a:xfrm>
            <a:off x="6884640" y="4769571"/>
            <a:ext cx="47767" cy="508000"/>
          </a:xfrm>
          <a:prstGeom prst="line">
            <a:avLst/>
          </a:prstGeom>
          <a:noFill/>
          <a:ln w="19050">
            <a:solidFill>
              <a:srgbClr val="002060"/>
            </a:solidFill>
            <a:round/>
            <a:headEnd/>
            <a:tailEnd/>
          </a:ln>
          <a:effectLst/>
        </p:spPr>
        <p:txBody>
          <a:bodyPr wrap="none" anchor="ctr"/>
          <a:lstStyle/>
          <a:p>
            <a:endParaRPr lang="en-US"/>
          </a:p>
        </p:txBody>
      </p:sp>
      <p:sp>
        <p:nvSpPr>
          <p:cNvPr id="185" name="Line 131">
            <a:extLst>
              <a:ext uri="{FF2B5EF4-FFF2-40B4-BE49-F238E27FC236}">
                <a16:creationId xmlns:a16="http://schemas.microsoft.com/office/drawing/2014/main" id="{5D6B737A-43A0-422C-A0D1-FF154F811F03}"/>
              </a:ext>
            </a:extLst>
          </p:cNvPr>
          <p:cNvSpPr>
            <a:spLocks noChangeShapeType="1"/>
          </p:cNvSpPr>
          <p:nvPr/>
        </p:nvSpPr>
        <p:spPr bwMode="auto">
          <a:xfrm>
            <a:off x="6884640" y="4769571"/>
            <a:ext cx="95534" cy="520700"/>
          </a:xfrm>
          <a:prstGeom prst="line">
            <a:avLst/>
          </a:prstGeom>
          <a:noFill/>
          <a:ln w="19050">
            <a:solidFill>
              <a:srgbClr val="002060"/>
            </a:solidFill>
            <a:round/>
            <a:headEnd/>
            <a:tailEnd/>
          </a:ln>
          <a:effectLst/>
        </p:spPr>
        <p:txBody>
          <a:bodyPr wrap="none" anchor="ctr"/>
          <a:lstStyle/>
          <a:p>
            <a:endParaRPr lang="en-US"/>
          </a:p>
        </p:txBody>
      </p:sp>
      <p:sp>
        <p:nvSpPr>
          <p:cNvPr id="186" name="Line 132">
            <a:extLst>
              <a:ext uri="{FF2B5EF4-FFF2-40B4-BE49-F238E27FC236}">
                <a16:creationId xmlns:a16="http://schemas.microsoft.com/office/drawing/2014/main" id="{FB8FE826-3ABE-4F6F-9B60-4365108C6B43}"/>
              </a:ext>
            </a:extLst>
          </p:cNvPr>
          <p:cNvSpPr>
            <a:spLocks noChangeShapeType="1"/>
          </p:cNvSpPr>
          <p:nvPr/>
        </p:nvSpPr>
        <p:spPr bwMode="auto">
          <a:xfrm>
            <a:off x="6884640" y="4845771"/>
            <a:ext cx="155243" cy="444500"/>
          </a:xfrm>
          <a:prstGeom prst="line">
            <a:avLst/>
          </a:prstGeom>
          <a:noFill/>
          <a:ln w="19050">
            <a:solidFill>
              <a:srgbClr val="002060"/>
            </a:solidFill>
            <a:round/>
            <a:headEnd/>
            <a:tailEnd/>
          </a:ln>
          <a:effectLst/>
        </p:spPr>
        <p:txBody>
          <a:bodyPr wrap="none" anchor="ctr"/>
          <a:lstStyle/>
          <a:p>
            <a:endParaRPr lang="en-US"/>
          </a:p>
        </p:txBody>
      </p:sp>
      <p:sp>
        <p:nvSpPr>
          <p:cNvPr id="187" name="Line 133">
            <a:extLst>
              <a:ext uri="{FF2B5EF4-FFF2-40B4-BE49-F238E27FC236}">
                <a16:creationId xmlns:a16="http://schemas.microsoft.com/office/drawing/2014/main" id="{97C0CBEA-2183-4683-95B5-47EE506625F1}"/>
              </a:ext>
            </a:extLst>
          </p:cNvPr>
          <p:cNvSpPr>
            <a:spLocks noChangeShapeType="1"/>
          </p:cNvSpPr>
          <p:nvPr/>
        </p:nvSpPr>
        <p:spPr bwMode="auto">
          <a:xfrm>
            <a:off x="6884640" y="4845771"/>
            <a:ext cx="203010" cy="457200"/>
          </a:xfrm>
          <a:prstGeom prst="line">
            <a:avLst/>
          </a:prstGeom>
          <a:noFill/>
          <a:ln w="19050">
            <a:solidFill>
              <a:srgbClr val="002060"/>
            </a:solidFill>
            <a:round/>
            <a:headEnd/>
            <a:tailEnd/>
          </a:ln>
          <a:effectLst/>
        </p:spPr>
        <p:txBody>
          <a:bodyPr wrap="none" anchor="ctr"/>
          <a:lstStyle/>
          <a:p>
            <a:endParaRPr lang="en-US"/>
          </a:p>
        </p:txBody>
      </p:sp>
      <p:sp>
        <p:nvSpPr>
          <p:cNvPr id="188" name="Line 134">
            <a:extLst>
              <a:ext uri="{FF2B5EF4-FFF2-40B4-BE49-F238E27FC236}">
                <a16:creationId xmlns:a16="http://schemas.microsoft.com/office/drawing/2014/main" id="{24C2173A-5056-4F31-B824-508FB943BCE6}"/>
              </a:ext>
            </a:extLst>
          </p:cNvPr>
          <p:cNvSpPr>
            <a:spLocks noChangeShapeType="1"/>
          </p:cNvSpPr>
          <p:nvPr/>
        </p:nvSpPr>
        <p:spPr bwMode="auto">
          <a:xfrm>
            <a:off x="6884640" y="4845771"/>
            <a:ext cx="250778" cy="457200"/>
          </a:xfrm>
          <a:prstGeom prst="line">
            <a:avLst/>
          </a:prstGeom>
          <a:noFill/>
          <a:ln w="19050">
            <a:solidFill>
              <a:srgbClr val="002060"/>
            </a:solidFill>
            <a:round/>
            <a:headEnd/>
            <a:tailEnd/>
          </a:ln>
          <a:effectLst/>
        </p:spPr>
        <p:txBody>
          <a:bodyPr wrap="none" anchor="ctr"/>
          <a:lstStyle/>
          <a:p>
            <a:endParaRPr lang="en-US"/>
          </a:p>
        </p:txBody>
      </p:sp>
      <p:sp>
        <p:nvSpPr>
          <p:cNvPr id="189" name="Line 135">
            <a:extLst>
              <a:ext uri="{FF2B5EF4-FFF2-40B4-BE49-F238E27FC236}">
                <a16:creationId xmlns:a16="http://schemas.microsoft.com/office/drawing/2014/main" id="{959C3338-13B6-45E4-8184-5E8CFF547716}"/>
              </a:ext>
            </a:extLst>
          </p:cNvPr>
          <p:cNvSpPr>
            <a:spLocks noChangeShapeType="1"/>
          </p:cNvSpPr>
          <p:nvPr/>
        </p:nvSpPr>
        <p:spPr bwMode="auto">
          <a:xfrm>
            <a:off x="6884640" y="4845771"/>
            <a:ext cx="286603" cy="444500"/>
          </a:xfrm>
          <a:prstGeom prst="line">
            <a:avLst/>
          </a:prstGeom>
          <a:noFill/>
          <a:ln w="19050">
            <a:solidFill>
              <a:srgbClr val="002060"/>
            </a:solidFill>
            <a:round/>
            <a:headEnd/>
            <a:tailEnd/>
          </a:ln>
          <a:effectLst/>
        </p:spPr>
        <p:txBody>
          <a:bodyPr wrap="none" anchor="ctr"/>
          <a:lstStyle/>
          <a:p>
            <a:endParaRPr lang="en-US"/>
          </a:p>
        </p:txBody>
      </p:sp>
      <p:pic>
        <p:nvPicPr>
          <p:cNvPr id="190" name="Picture 136">
            <a:extLst>
              <a:ext uri="{FF2B5EF4-FFF2-40B4-BE49-F238E27FC236}">
                <a16:creationId xmlns:a16="http://schemas.microsoft.com/office/drawing/2014/main" id="{541608F1-44A7-43EC-B225-A29344661130}"/>
              </a:ext>
            </a:extLst>
          </p:cNvPr>
          <p:cNvPicPr>
            <a:picLocks noChangeAspect="1" noChangeArrowheads="1"/>
          </p:cNvPicPr>
          <p:nvPr/>
        </p:nvPicPr>
        <p:blipFill>
          <a:blip r:embed="rId4" cstate="print"/>
          <a:srcRect/>
          <a:stretch>
            <a:fillRect/>
          </a:stretch>
        </p:blipFill>
        <p:spPr bwMode="auto">
          <a:xfrm>
            <a:off x="6681987" y="4811668"/>
            <a:ext cx="406442" cy="186503"/>
          </a:xfrm>
          <a:prstGeom prst="rect">
            <a:avLst/>
          </a:prstGeom>
          <a:noFill/>
          <a:ln w="9525">
            <a:noFill/>
            <a:miter lim="800000"/>
            <a:headEnd/>
            <a:tailEnd/>
          </a:ln>
          <a:effectLst/>
        </p:spPr>
      </p:pic>
      <p:pic>
        <p:nvPicPr>
          <p:cNvPr id="191" name="Picture 137" descr="D:\research\data-center\HotNets\rack.JPG">
            <a:extLst>
              <a:ext uri="{FF2B5EF4-FFF2-40B4-BE49-F238E27FC236}">
                <a16:creationId xmlns:a16="http://schemas.microsoft.com/office/drawing/2014/main" id="{15F4ACEE-E648-4C17-BDF0-AB7533579721}"/>
              </a:ext>
            </a:extLst>
          </p:cNvPr>
          <p:cNvPicPr>
            <a:picLocks noChangeAspect="1" noChangeArrowheads="1"/>
          </p:cNvPicPr>
          <p:nvPr/>
        </p:nvPicPr>
        <p:blipFill>
          <a:blip r:embed="rId5" cstate="print"/>
          <a:srcRect/>
          <a:stretch>
            <a:fillRect/>
          </a:stretch>
        </p:blipFill>
        <p:spPr bwMode="auto">
          <a:xfrm>
            <a:off x="7275997" y="5259711"/>
            <a:ext cx="644499" cy="364130"/>
          </a:xfrm>
          <a:prstGeom prst="rect">
            <a:avLst/>
          </a:prstGeom>
          <a:noFill/>
        </p:spPr>
      </p:pic>
      <p:sp>
        <p:nvSpPr>
          <p:cNvPr id="192" name="Line 138">
            <a:extLst>
              <a:ext uri="{FF2B5EF4-FFF2-40B4-BE49-F238E27FC236}">
                <a16:creationId xmlns:a16="http://schemas.microsoft.com/office/drawing/2014/main" id="{451270F9-5615-4F18-A1E9-E119A7D11526}"/>
              </a:ext>
            </a:extLst>
          </p:cNvPr>
          <p:cNvSpPr>
            <a:spLocks noChangeShapeType="1"/>
          </p:cNvSpPr>
          <p:nvPr/>
        </p:nvSpPr>
        <p:spPr bwMode="auto">
          <a:xfrm flipH="1">
            <a:off x="7314544" y="4845771"/>
            <a:ext cx="286603" cy="457200"/>
          </a:xfrm>
          <a:prstGeom prst="line">
            <a:avLst/>
          </a:prstGeom>
          <a:noFill/>
          <a:ln w="19050">
            <a:solidFill>
              <a:srgbClr val="002060"/>
            </a:solidFill>
            <a:round/>
            <a:headEnd/>
            <a:tailEnd/>
          </a:ln>
          <a:effectLst/>
        </p:spPr>
        <p:txBody>
          <a:bodyPr wrap="none" anchor="ctr"/>
          <a:lstStyle/>
          <a:p>
            <a:endParaRPr lang="en-US"/>
          </a:p>
        </p:txBody>
      </p:sp>
      <p:sp>
        <p:nvSpPr>
          <p:cNvPr id="193" name="Line 139">
            <a:extLst>
              <a:ext uri="{FF2B5EF4-FFF2-40B4-BE49-F238E27FC236}">
                <a16:creationId xmlns:a16="http://schemas.microsoft.com/office/drawing/2014/main" id="{BC285353-D60F-42C1-9946-9F50172C98FF}"/>
              </a:ext>
            </a:extLst>
          </p:cNvPr>
          <p:cNvSpPr>
            <a:spLocks noChangeShapeType="1"/>
          </p:cNvSpPr>
          <p:nvPr/>
        </p:nvSpPr>
        <p:spPr bwMode="auto">
          <a:xfrm flipH="1">
            <a:off x="7386195" y="4845771"/>
            <a:ext cx="214952" cy="457200"/>
          </a:xfrm>
          <a:prstGeom prst="line">
            <a:avLst/>
          </a:prstGeom>
          <a:noFill/>
          <a:ln w="19050">
            <a:solidFill>
              <a:srgbClr val="002060"/>
            </a:solidFill>
            <a:round/>
            <a:headEnd/>
            <a:tailEnd/>
          </a:ln>
          <a:effectLst/>
        </p:spPr>
        <p:txBody>
          <a:bodyPr wrap="none" anchor="ctr"/>
          <a:lstStyle/>
          <a:p>
            <a:endParaRPr lang="en-US"/>
          </a:p>
        </p:txBody>
      </p:sp>
      <p:sp>
        <p:nvSpPr>
          <p:cNvPr id="194" name="Line 140">
            <a:extLst>
              <a:ext uri="{FF2B5EF4-FFF2-40B4-BE49-F238E27FC236}">
                <a16:creationId xmlns:a16="http://schemas.microsoft.com/office/drawing/2014/main" id="{279E36EA-B564-4283-917E-4AB6E7196266}"/>
              </a:ext>
            </a:extLst>
          </p:cNvPr>
          <p:cNvSpPr>
            <a:spLocks noChangeShapeType="1"/>
          </p:cNvSpPr>
          <p:nvPr/>
        </p:nvSpPr>
        <p:spPr bwMode="auto">
          <a:xfrm flipH="1">
            <a:off x="7457846" y="4845771"/>
            <a:ext cx="143301" cy="457200"/>
          </a:xfrm>
          <a:prstGeom prst="line">
            <a:avLst/>
          </a:prstGeom>
          <a:noFill/>
          <a:ln w="19050">
            <a:solidFill>
              <a:srgbClr val="002060"/>
            </a:solidFill>
            <a:round/>
            <a:headEnd/>
            <a:tailEnd/>
          </a:ln>
          <a:effectLst/>
        </p:spPr>
        <p:txBody>
          <a:bodyPr wrap="none" anchor="ctr"/>
          <a:lstStyle/>
          <a:p>
            <a:endParaRPr lang="en-US"/>
          </a:p>
        </p:txBody>
      </p:sp>
      <p:sp>
        <p:nvSpPr>
          <p:cNvPr id="195" name="Line 141">
            <a:extLst>
              <a:ext uri="{FF2B5EF4-FFF2-40B4-BE49-F238E27FC236}">
                <a16:creationId xmlns:a16="http://schemas.microsoft.com/office/drawing/2014/main" id="{B4770FD0-5206-4DAE-97F9-EBC705CDF5B4}"/>
              </a:ext>
            </a:extLst>
          </p:cNvPr>
          <p:cNvSpPr>
            <a:spLocks noChangeShapeType="1"/>
          </p:cNvSpPr>
          <p:nvPr/>
        </p:nvSpPr>
        <p:spPr bwMode="auto">
          <a:xfrm flipH="1">
            <a:off x="7505613" y="4845771"/>
            <a:ext cx="95534" cy="457200"/>
          </a:xfrm>
          <a:prstGeom prst="line">
            <a:avLst/>
          </a:prstGeom>
          <a:noFill/>
          <a:ln w="19050">
            <a:solidFill>
              <a:srgbClr val="002060"/>
            </a:solidFill>
            <a:round/>
            <a:headEnd/>
            <a:tailEnd/>
          </a:ln>
          <a:effectLst/>
        </p:spPr>
        <p:txBody>
          <a:bodyPr wrap="none" anchor="ctr"/>
          <a:lstStyle/>
          <a:p>
            <a:endParaRPr lang="en-US"/>
          </a:p>
        </p:txBody>
      </p:sp>
      <p:sp>
        <p:nvSpPr>
          <p:cNvPr id="196" name="Line 142">
            <a:extLst>
              <a:ext uri="{FF2B5EF4-FFF2-40B4-BE49-F238E27FC236}">
                <a16:creationId xmlns:a16="http://schemas.microsoft.com/office/drawing/2014/main" id="{045177EB-9912-4647-9C56-09921362008C}"/>
              </a:ext>
            </a:extLst>
          </p:cNvPr>
          <p:cNvSpPr>
            <a:spLocks noChangeShapeType="1"/>
          </p:cNvSpPr>
          <p:nvPr/>
        </p:nvSpPr>
        <p:spPr bwMode="auto">
          <a:xfrm flipH="1">
            <a:off x="7553380" y="4845771"/>
            <a:ext cx="47767" cy="457200"/>
          </a:xfrm>
          <a:prstGeom prst="line">
            <a:avLst/>
          </a:prstGeom>
          <a:noFill/>
          <a:ln w="19050">
            <a:solidFill>
              <a:srgbClr val="002060"/>
            </a:solidFill>
            <a:round/>
            <a:headEnd/>
            <a:tailEnd/>
          </a:ln>
          <a:effectLst/>
        </p:spPr>
        <p:txBody>
          <a:bodyPr wrap="none" anchor="ctr"/>
          <a:lstStyle/>
          <a:p>
            <a:endParaRPr lang="en-US"/>
          </a:p>
        </p:txBody>
      </p:sp>
      <p:sp>
        <p:nvSpPr>
          <p:cNvPr id="197" name="Line 143">
            <a:extLst>
              <a:ext uri="{FF2B5EF4-FFF2-40B4-BE49-F238E27FC236}">
                <a16:creationId xmlns:a16="http://schemas.microsoft.com/office/drawing/2014/main" id="{ABAF43AA-BDED-491C-827F-AD18EE9F50F0}"/>
              </a:ext>
            </a:extLst>
          </p:cNvPr>
          <p:cNvSpPr>
            <a:spLocks noChangeShapeType="1"/>
          </p:cNvSpPr>
          <p:nvPr/>
        </p:nvSpPr>
        <p:spPr bwMode="auto">
          <a:xfrm flipH="1">
            <a:off x="7601147" y="4845771"/>
            <a:ext cx="0" cy="457200"/>
          </a:xfrm>
          <a:prstGeom prst="line">
            <a:avLst/>
          </a:prstGeom>
          <a:noFill/>
          <a:ln w="19050">
            <a:solidFill>
              <a:srgbClr val="002060"/>
            </a:solidFill>
            <a:round/>
            <a:headEnd/>
            <a:tailEnd/>
          </a:ln>
          <a:effectLst/>
        </p:spPr>
        <p:txBody>
          <a:bodyPr wrap="none" anchor="ctr"/>
          <a:lstStyle/>
          <a:p>
            <a:endParaRPr lang="en-US"/>
          </a:p>
        </p:txBody>
      </p:sp>
      <p:sp>
        <p:nvSpPr>
          <p:cNvPr id="198" name="Line 144">
            <a:extLst>
              <a:ext uri="{FF2B5EF4-FFF2-40B4-BE49-F238E27FC236}">
                <a16:creationId xmlns:a16="http://schemas.microsoft.com/office/drawing/2014/main" id="{0AEC481A-A998-44E0-9706-82F70210DA40}"/>
              </a:ext>
            </a:extLst>
          </p:cNvPr>
          <p:cNvSpPr>
            <a:spLocks noChangeShapeType="1"/>
          </p:cNvSpPr>
          <p:nvPr/>
        </p:nvSpPr>
        <p:spPr bwMode="auto">
          <a:xfrm>
            <a:off x="7601147" y="4769571"/>
            <a:ext cx="47767" cy="508000"/>
          </a:xfrm>
          <a:prstGeom prst="line">
            <a:avLst/>
          </a:prstGeom>
          <a:noFill/>
          <a:ln w="19050">
            <a:solidFill>
              <a:srgbClr val="002060"/>
            </a:solidFill>
            <a:round/>
            <a:headEnd/>
            <a:tailEnd/>
          </a:ln>
          <a:effectLst/>
        </p:spPr>
        <p:txBody>
          <a:bodyPr wrap="none" anchor="ctr"/>
          <a:lstStyle/>
          <a:p>
            <a:endParaRPr lang="en-US"/>
          </a:p>
        </p:txBody>
      </p:sp>
      <p:sp>
        <p:nvSpPr>
          <p:cNvPr id="199" name="Line 145">
            <a:extLst>
              <a:ext uri="{FF2B5EF4-FFF2-40B4-BE49-F238E27FC236}">
                <a16:creationId xmlns:a16="http://schemas.microsoft.com/office/drawing/2014/main" id="{F6EA8F56-57C9-40EF-8F22-88B5A9DE4D93}"/>
              </a:ext>
            </a:extLst>
          </p:cNvPr>
          <p:cNvSpPr>
            <a:spLocks noChangeShapeType="1"/>
          </p:cNvSpPr>
          <p:nvPr/>
        </p:nvSpPr>
        <p:spPr bwMode="auto">
          <a:xfrm>
            <a:off x="7601147" y="4769571"/>
            <a:ext cx="95534" cy="520700"/>
          </a:xfrm>
          <a:prstGeom prst="line">
            <a:avLst/>
          </a:prstGeom>
          <a:noFill/>
          <a:ln w="19050">
            <a:solidFill>
              <a:srgbClr val="002060"/>
            </a:solidFill>
            <a:round/>
            <a:headEnd/>
            <a:tailEnd/>
          </a:ln>
          <a:effectLst/>
        </p:spPr>
        <p:txBody>
          <a:bodyPr wrap="none" anchor="ctr"/>
          <a:lstStyle/>
          <a:p>
            <a:endParaRPr lang="en-US"/>
          </a:p>
        </p:txBody>
      </p:sp>
      <p:sp>
        <p:nvSpPr>
          <p:cNvPr id="200" name="Line 146">
            <a:extLst>
              <a:ext uri="{FF2B5EF4-FFF2-40B4-BE49-F238E27FC236}">
                <a16:creationId xmlns:a16="http://schemas.microsoft.com/office/drawing/2014/main" id="{F2FFB9A6-F5B9-453E-BE46-36A40AFD20B2}"/>
              </a:ext>
            </a:extLst>
          </p:cNvPr>
          <p:cNvSpPr>
            <a:spLocks noChangeShapeType="1"/>
          </p:cNvSpPr>
          <p:nvPr/>
        </p:nvSpPr>
        <p:spPr bwMode="auto">
          <a:xfrm>
            <a:off x="7601147" y="4845771"/>
            <a:ext cx="155243" cy="444500"/>
          </a:xfrm>
          <a:prstGeom prst="line">
            <a:avLst/>
          </a:prstGeom>
          <a:noFill/>
          <a:ln w="19050">
            <a:solidFill>
              <a:srgbClr val="002060"/>
            </a:solidFill>
            <a:round/>
            <a:headEnd/>
            <a:tailEnd/>
          </a:ln>
          <a:effectLst/>
        </p:spPr>
        <p:txBody>
          <a:bodyPr wrap="none" anchor="ctr"/>
          <a:lstStyle/>
          <a:p>
            <a:endParaRPr lang="en-US"/>
          </a:p>
        </p:txBody>
      </p:sp>
      <p:sp>
        <p:nvSpPr>
          <p:cNvPr id="201" name="Line 147">
            <a:extLst>
              <a:ext uri="{FF2B5EF4-FFF2-40B4-BE49-F238E27FC236}">
                <a16:creationId xmlns:a16="http://schemas.microsoft.com/office/drawing/2014/main" id="{050B3C29-DEB0-4392-84B4-44C349407EC3}"/>
              </a:ext>
            </a:extLst>
          </p:cNvPr>
          <p:cNvSpPr>
            <a:spLocks noChangeShapeType="1"/>
          </p:cNvSpPr>
          <p:nvPr/>
        </p:nvSpPr>
        <p:spPr bwMode="auto">
          <a:xfrm>
            <a:off x="7601147" y="4845771"/>
            <a:ext cx="203010" cy="457200"/>
          </a:xfrm>
          <a:prstGeom prst="line">
            <a:avLst/>
          </a:prstGeom>
          <a:noFill/>
          <a:ln w="19050">
            <a:solidFill>
              <a:srgbClr val="002060"/>
            </a:solidFill>
            <a:round/>
            <a:headEnd/>
            <a:tailEnd/>
          </a:ln>
          <a:effectLst/>
        </p:spPr>
        <p:txBody>
          <a:bodyPr wrap="none" anchor="ctr"/>
          <a:lstStyle/>
          <a:p>
            <a:endParaRPr lang="en-US"/>
          </a:p>
        </p:txBody>
      </p:sp>
      <p:sp>
        <p:nvSpPr>
          <p:cNvPr id="202" name="Line 148">
            <a:extLst>
              <a:ext uri="{FF2B5EF4-FFF2-40B4-BE49-F238E27FC236}">
                <a16:creationId xmlns:a16="http://schemas.microsoft.com/office/drawing/2014/main" id="{9274E848-B66B-44DF-8E84-66C9E6A410A8}"/>
              </a:ext>
            </a:extLst>
          </p:cNvPr>
          <p:cNvSpPr>
            <a:spLocks noChangeShapeType="1"/>
          </p:cNvSpPr>
          <p:nvPr/>
        </p:nvSpPr>
        <p:spPr bwMode="auto">
          <a:xfrm>
            <a:off x="7601147" y="4845771"/>
            <a:ext cx="250778" cy="457200"/>
          </a:xfrm>
          <a:prstGeom prst="line">
            <a:avLst/>
          </a:prstGeom>
          <a:noFill/>
          <a:ln w="19050">
            <a:solidFill>
              <a:srgbClr val="002060"/>
            </a:solidFill>
            <a:round/>
            <a:headEnd/>
            <a:tailEnd/>
          </a:ln>
          <a:effectLst/>
        </p:spPr>
        <p:txBody>
          <a:bodyPr wrap="none" anchor="ctr"/>
          <a:lstStyle/>
          <a:p>
            <a:endParaRPr lang="en-US"/>
          </a:p>
        </p:txBody>
      </p:sp>
      <p:sp>
        <p:nvSpPr>
          <p:cNvPr id="203" name="Line 149">
            <a:extLst>
              <a:ext uri="{FF2B5EF4-FFF2-40B4-BE49-F238E27FC236}">
                <a16:creationId xmlns:a16="http://schemas.microsoft.com/office/drawing/2014/main" id="{1EBE2540-CC88-4DC8-91D0-7169BDB7891A}"/>
              </a:ext>
            </a:extLst>
          </p:cNvPr>
          <p:cNvSpPr>
            <a:spLocks noChangeShapeType="1"/>
          </p:cNvSpPr>
          <p:nvPr/>
        </p:nvSpPr>
        <p:spPr bwMode="auto">
          <a:xfrm>
            <a:off x="7601147" y="4845771"/>
            <a:ext cx="286603" cy="444500"/>
          </a:xfrm>
          <a:prstGeom prst="line">
            <a:avLst/>
          </a:prstGeom>
          <a:noFill/>
          <a:ln w="19050">
            <a:solidFill>
              <a:srgbClr val="002060"/>
            </a:solidFill>
            <a:round/>
            <a:headEnd/>
            <a:tailEnd/>
          </a:ln>
          <a:effectLst/>
        </p:spPr>
        <p:txBody>
          <a:bodyPr wrap="none" anchor="ctr"/>
          <a:lstStyle/>
          <a:p>
            <a:endParaRPr lang="en-US"/>
          </a:p>
        </p:txBody>
      </p:sp>
      <p:pic>
        <p:nvPicPr>
          <p:cNvPr id="204" name="Picture 150">
            <a:extLst>
              <a:ext uri="{FF2B5EF4-FFF2-40B4-BE49-F238E27FC236}">
                <a16:creationId xmlns:a16="http://schemas.microsoft.com/office/drawing/2014/main" id="{12A4B2AC-873A-432F-82E0-005C13D0E9A8}"/>
              </a:ext>
            </a:extLst>
          </p:cNvPr>
          <p:cNvPicPr>
            <a:picLocks noChangeAspect="1" noChangeArrowheads="1"/>
          </p:cNvPicPr>
          <p:nvPr/>
        </p:nvPicPr>
        <p:blipFill>
          <a:blip r:embed="rId4" cstate="print"/>
          <a:srcRect/>
          <a:stretch>
            <a:fillRect/>
          </a:stretch>
        </p:blipFill>
        <p:spPr bwMode="auto">
          <a:xfrm>
            <a:off x="7398494" y="4811668"/>
            <a:ext cx="406442" cy="186503"/>
          </a:xfrm>
          <a:prstGeom prst="rect">
            <a:avLst/>
          </a:prstGeom>
          <a:noFill/>
          <a:ln w="9525">
            <a:noFill/>
            <a:miter lim="800000"/>
            <a:headEnd/>
            <a:tailEnd/>
          </a:ln>
          <a:effectLst/>
        </p:spPr>
      </p:pic>
      <p:pic>
        <p:nvPicPr>
          <p:cNvPr id="205" name="Picture 137" descr="D:\research\data-center\HotNets\rack.JPG">
            <a:extLst>
              <a:ext uri="{FF2B5EF4-FFF2-40B4-BE49-F238E27FC236}">
                <a16:creationId xmlns:a16="http://schemas.microsoft.com/office/drawing/2014/main" id="{F681E111-5A52-4A4A-ADFF-72DC0BAC88ED}"/>
              </a:ext>
            </a:extLst>
          </p:cNvPr>
          <p:cNvPicPr>
            <a:picLocks noChangeAspect="1" noChangeArrowheads="1"/>
          </p:cNvPicPr>
          <p:nvPr/>
        </p:nvPicPr>
        <p:blipFill>
          <a:blip r:embed="rId5" cstate="print"/>
          <a:srcRect/>
          <a:stretch>
            <a:fillRect/>
          </a:stretch>
        </p:blipFill>
        <p:spPr bwMode="auto">
          <a:xfrm>
            <a:off x="6555917" y="5263307"/>
            <a:ext cx="644499" cy="364130"/>
          </a:xfrm>
          <a:prstGeom prst="rect">
            <a:avLst/>
          </a:prstGeom>
          <a:noFill/>
        </p:spPr>
      </p:pic>
      <p:pic>
        <p:nvPicPr>
          <p:cNvPr id="206" name="Picture 153">
            <a:extLst>
              <a:ext uri="{FF2B5EF4-FFF2-40B4-BE49-F238E27FC236}">
                <a16:creationId xmlns:a16="http://schemas.microsoft.com/office/drawing/2014/main" id="{FC33D197-522E-476C-B3AD-D02501D6C211}"/>
              </a:ext>
            </a:extLst>
          </p:cNvPr>
          <p:cNvPicPr>
            <a:picLocks noChangeAspect="1" noChangeArrowheads="1"/>
          </p:cNvPicPr>
          <p:nvPr/>
        </p:nvPicPr>
        <p:blipFill>
          <a:blip r:embed="rId4" cstate="print"/>
          <a:srcRect/>
          <a:stretch>
            <a:fillRect/>
          </a:stretch>
        </p:blipFill>
        <p:spPr bwMode="auto">
          <a:xfrm>
            <a:off x="5500680" y="2065637"/>
            <a:ext cx="619616" cy="284289"/>
          </a:xfrm>
          <a:prstGeom prst="rect">
            <a:avLst/>
          </a:prstGeom>
          <a:noFill/>
          <a:ln w="9525">
            <a:noFill/>
            <a:miter lim="800000"/>
            <a:headEnd/>
            <a:tailEnd/>
          </a:ln>
          <a:effectLst/>
        </p:spPr>
      </p:pic>
      <p:cxnSp>
        <p:nvCxnSpPr>
          <p:cNvPr id="207" name="直接连接符 138">
            <a:extLst>
              <a:ext uri="{FF2B5EF4-FFF2-40B4-BE49-F238E27FC236}">
                <a16:creationId xmlns:a16="http://schemas.microsoft.com/office/drawing/2014/main" id="{41C167C6-5477-400F-964D-20746EE2374E}"/>
              </a:ext>
            </a:extLst>
          </p:cNvPr>
          <p:cNvCxnSpPr>
            <a:stCxn id="103" idx="0"/>
            <a:endCxn id="175" idx="2"/>
          </p:cNvCxnSpPr>
          <p:nvPr/>
        </p:nvCxnSpPr>
        <p:spPr>
          <a:xfrm flipV="1">
            <a:off x="2514031" y="3881145"/>
            <a:ext cx="1066910" cy="91241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8" name="直接连接符 140">
            <a:extLst>
              <a:ext uri="{FF2B5EF4-FFF2-40B4-BE49-F238E27FC236}">
                <a16:creationId xmlns:a16="http://schemas.microsoft.com/office/drawing/2014/main" id="{E7AF65D7-6638-4F01-8F11-2D757305610F}"/>
              </a:ext>
            </a:extLst>
          </p:cNvPr>
          <p:cNvCxnSpPr>
            <a:stCxn id="103" idx="0"/>
            <a:endCxn id="174" idx="2"/>
          </p:cNvCxnSpPr>
          <p:nvPr/>
        </p:nvCxnSpPr>
        <p:spPr>
          <a:xfrm flipV="1">
            <a:off x="2514031" y="3876382"/>
            <a:ext cx="2076374" cy="91717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9" name="直接连接符 142">
            <a:extLst>
              <a:ext uri="{FF2B5EF4-FFF2-40B4-BE49-F238E27FC236}">
                <a16:creationId xmlns:a16="http://schemas.microsoft.com/office/drawing/2014/main" id="{633F9F0E-5286-4336-B2CA-E660F716E959}"/>
              </a:ext>
            </a:extLst>
          </p:cNvPr>
          <p:cNvCxnSpPr>
            <a:stCxn id="117" idx="0"/>
            <a:endCxn id="175" idx="2"/>
          </p:cNvCxnSpPr>
          <p:nvPr/>
        </p:nvCxnSpPr>
        <p:spPr>
          <a:xfrm flipV="1">
            <a:off x="3230538" y="3881145"/>
            <a:ext cx="350403" cy="92633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0" name="直接连接符 144">
            <a:extLst>
              <a:ext uri="{FF2B5EF4-FFF2-40B4-BE49-F238E27FC236}">
                <a16:creationId xmlns:a16="http://schemas.microsoft.com/office/drawing/2014/main" id="{784EABA3-763D-454C-ABFD-F3E04ECB9772}"/>
              </a:ext>
            </a:extLst>
          </p:cNvPr>
          <p:cNvCxnSpPr>
            <a:stCxn id="117" idx="0"/>
            <a:endCxn id="174" idx="2"/>
          </p:cNvCxnSpPr>
          <p:nvPr/>
        </p:nvCxnSpPr>
        <p:spPr>
          <a:xfrm flipV="1">
            <a:off x="3230538" y="3876382"/>
            <a:ext cx="1359867" cy="93109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1" name="直接连接符 146">
            <a:extLst>
              <a:ext uri="{FF2B5EF4-FFF2-40B4-BE49-F238E27FC236}">
                <a16:creationId xmlns:a16="http://schemas.microsoft.com/office/drawing/2014/main" id="{F49B5F9D-261A-4C10-A02A-AC640AC37E4B}"/>
              </a:ext>
            </a:extLst>
          </p:cNvPr>
          <p:cNvCxnSpPr>
            <a:stCxn id="131" idx="0"/>
            <a:endCxn id="175" idx="2"/>
          </p:cNvCxnSpPr>
          <p:nvPr/>
        </p:nvCxnSpPr>
        <p:spPr>
          <a:xfrm flipH="1" flipV="1">
            <a:off x="3580941" y="3881145"/>
            <a:ext cx="366105" cy="92633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2" name="直接连接符 148">
            <a:extLst>
              <a:ext uri="{FF2B5EF4-FFF2-40B4-BE49-F238E27FC236}">
                <a16:creationId xmlns:a16="http://schemas.microsoft.com/office/drawing/2014/main" id="{4A416E71-6DC2-48F7-B0E8-E17B958CEA27}"/>
              </a:ext>
            </a:extLst>
          </p:cNvPr>
          <p:cNvCxnSpPr>
            <a:stCxn id="131" idx="0"/>
            <a:endCxn id="174" idx="2"/>
          </p:cNvCxnSpPr>
          <p:nvPr/>
        </p:nvCxnSpPr>
        <p:spPr>
          <a:xfrm flipV="1">
            <a:off x="3947046" y="3876382"/>
            <a:ext cx="643359" cy="93109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3" name="直接连接符 150">
            <a:extLst>
              <a:ext uri="{FF2B5EF4-FFF2-40B4-BE49-F238E27FC236}">
                <a16:creationId xmlns:a16="http://schemas.microsoft.com/office/drawing/2014/main" id="{64F1FADF-9216-4F17-9AA6-177D12E4A8EE}"/>
              </a:ext>
            </a:extLst>
          </p:cNvPr>
          <p:cNvCxnSpPr>
            <a:stCxn id="145" idx="0"/>
            <a:endCxn id="175" idx="2"/>
          </p:cNvCxnSpPr>
          <p:nvPr/>
        </p:nvCxnSpPr>
        <p:spPr>
          <a:xfrm flipH="1" flipV="1">
            <a:off x="3580941" y="3881145"/>
            <a:ext cx="1082612" cy="92633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接连接符 152">
            <a:extLst>
              <a:ext uri="{FF2B5EF4-FFF2-40B4-BE49-F238E27FC236}">
                <a16:creationId xmlns:a16="http://schemas.microsoft.com/office/drawing/2014/main" id="{3A1D5D37-2B10-468E-9167-51B5F8836C97}"/>
              </a:ext>
            </a:extLst>
          </p:cNvPr>
          <p:cNvCxnSpPr>
            <a:stCxn id="145" idx="0"/>
            <a:endCxn id="174" idx="2"/>
          </p:cNvCxnSpPr>
          <p:nvPr/>
        </p:nvCxnSpPr>
        <p:spPr>
          <a:xfrm flipH="1" flipV="1">
            <a:off x="4590405" y="3876382"/>
            <a:ext cx="73148" cy="93109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5" name="直接连接符 154">
            <a:extLst>
              <a:ext uri="{FF2B5EF4-FFF2-40B4-BE49-F238E27FC236}">
                <a16:creationId xmlns:a16="http://schemas.microsoft.com/office/drawing/2014/main" id="{51D4C192-CF22-413E-83C1-26831E98F7AA}"/>
              </a:ext>
            </a:extLst>
          </p:cNvPr>
          <p:cNvCxnSpPr>
            <a:stCxn id="175" idx="0"/>
            <a:endCxn id="176" idx="2"/>
          </p:cNvCxnSpPr>
          <p:nvPr/>
        </p:nvCxnSpPr>
        <p:spPr>
          <a:xfrm flipV="1">
            <a:off x="3580941" y="2377981"/>
            <a:ext cx="792926" cy="122135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6" name="直接连接符 156">
            <a:extLst>
              <a:ext uri="{FF2B5EF4-FFF2-40B4-BE49-F238E27FC236}">
                <a16:creationId xmlns:a16="http://schemas.microsoft.com/office/drawing/2014/main" id="{EE64670E-2515-4814-B709-3C37BF7F872B}"/>
              </a:ext>
            </a:extLst>
          </p:cNvPr>
          <p:cNvCxnSpPr>
            <a:stCxn id="175" idx="0"/>
            <a:endCxn id="206" idx="2"/>
          </p:cNvCxnSpPr>
          <p:nvPr/>
        </p:nvCxnSpPr>
        <p:spPr>
          <a:xfrm flipV="1">
            <a:off x="3580941" y="2349926"/>
            <a:ext cx="2229547" cy="124940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接连接符 160">
            <a:extLst>
              <a:ext uri="{FF2B5EF4-FFF2-40B4-BE49-F238E27FC236}">
                <a16:creationId xmlns:a16="http://schemas.microsoft.com/office/drawing/2014/main" id="{86FE7A26-276C-49BE-B60C-8B1F609555DB}"/>
              </a:ext>
            </a:extLst>
          </p:cNvPr>
          <p:cNvCxnSpPr>
            <a:stCxn id="174" idx="0"/>
            <a:endCxn id="176" idx="2"/>
          </p:cNvCxnSpPr>
          <p:nvPr/>
        </p:nvCxnSpPr>
        <p:spPr>
          <a:xfrm flipH="1" flipV="1">
            <a:off x="4373867" y="2377981"/>
            <a:ext cx="216538" cy="1217832"/>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8" name="直接连接符 162">
            <a:extLst>
              <a:ext uri="{FF2B5EF4-FFF2-40B4-BE49-F238E27FC236}">
                <a16:creationId xmlns:a16="http://schemas.microsoft.com/office/drawing/2014/main" id="{DECC6C5A-BC6B-4FDC-BE01-93251B09ACD1}"/>
              </a:ext>
            </a:extLst>
          </p:cNvPr>
          <p:cNvCxnSpPr>
            <a:stCxn id="174" idx="0"/>
            <a:endCxn id="206" idx="2"/>
          </p:cNvCxnSpPr>
          <p:nvPr/>
        </p:nvCxnSpPr>
        <p:spPr>
          <a:xfrm flipV="1">
            <a:off x="4590405" y="2349926"/>
            <a:ext cx="1220083" cy="124588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9" name="直接连接符 164">
            <a:extLst>
              <a:ext uri="{FF2B5EF4-FFF2-40B4-BE49-F238E27FC236}">
                <a16:creationId xmlns:a16="http://schemas.microsoft.com/office/drawing/2014/main" id="{2E9025A0-445A-4008-8F70-A9DB689C41F1}"/>
              </a:ext>
            </a:extLst>
          </p:cNvPr>
          <p:cNvCxnSpPr>
            <a:stCxn id="89" idx="0"/>
            <a:endCxn id="176" idx="2"/>
          </p:cNvCxnSpPr>
          <p:nvPr/>
        </p:nvCxnSpPr>
        <p:spPr>
          <a:xfrm flipH="1" flipV="1">
            <a:off x="4373867" y="2377981"/>
            <a:ext cx="1116080" cy="120354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0" name="直接连接符 166">
            <a:extLst>
              <a:ext uri="{FF2B5EF4-FFF2-40B4-BE49-F238E27FC236}">
                <a16:creationId xmlns:a16="http://schemas.microsoft.com/office/drawing/2014/main" id="{FFC9B3CC-1F93-46C4-AA54-A24BE095F52E}"/>
              </a:ext>
            </a:extLst>
          </p:cNvPr>
          <p:cNvCxnSpPr>
            <a:stCxn id="177" idx="0"/>
            <a:endCxn id="176" idx="2"/>
          </p:cNvCxnSpPr>
          <p:nvPr/>
        </p:nvCxnSpPr>
        <p:spPr>
          <a:xfrm flipH="1" flipV="1">
            <a:off x="4373867" y="2377981"/>
            <a:ext cx="2070465" cy="119096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1" name="直接连接符 170">
            <a:extLst>
              <a:ext uri="{FF2B5EF4-FFF2-40B4-BE49-F238E27FC236}">
                <a16:creationId xmlns:a16="http://schemas.microsoft.com/office/drawing/2014/main" id="{3D2746DF-DF00-490C-B8DD-9AE10E938E53}"/>
              </a:ext>
            </a:extLst>
          </p:cNvPr>
          <p:cNvCxnSpPr>
            <a:stCxn id="89" idx="0"/>
            <a:endCxn id="206" idx="2"/>
          </p:cNvCxnSpPr>
          <p:nvPr/>
        </p:nvCxnSpPr>
        <p:spPr>
          <a:xfrm flipV="1">
            <a:off x="5489947" y="2349926"/>
            <a:ext cx="320541" cy="123159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2" name="直接连接符 172">
            <a:extLst>
              <a:ext uri="{FF2B5EF4-FFF2-40B4-BE49-F238E27FC236}">
                <a16:creationId xmlns:a16="http://schemas.microsoft.com/office/drawing/2014/main" id="{B2007FDF-28B7-43BA-80F6-58249FFEBC8A}"/>
              </a:ext>
            </a:extLst>
          </p:cNvPr>
          <p:cNvCxnSpPr>
            <a:stCxn id="177" idx="0"/>
            <a:endCxn id="206" idx="2"/>
          </p:cNvCxnSpPr>
          <p:nvPr/>
        </p:nvCxnSpPr>
        <p:spPr>
          <a:xfrm flipH="1" flipV="1">
            <a:off x="5810488" y="2349926"/>
            <a:ext cx="633844" cy="121901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3" name="直接连接符 174">
            <a:extLst>
              <a:ext uri="{FF2B5EF4-FFF2-40B4-BE49-F238E27FC236}">
                <a16:creationId xmlns:a16="http://schemas.microsoft.com/office/drawing/2014/main" id="{DD7247B7-68CF-4BF8-B9CA-50CCACD7A1CB}"/>
              </a:ext>
            </a:extLst>
          </p:cNvPr>
          <p:cNvCxnSpPr>
            <a:stCxn id="176" idx="3"/>
            <a:endCxn id="206" idx="1"/>
          </p:cNvCxnSpPr>
          <p:nvPr/>
        </p:nvCxnSpPr>
        <p:spPr>
          <a:xfrm flipV="1">
            <a:off x="4690786" y="2207782"/>
            <a:ext cx="809894" cy="24792"/>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4" name="直接连接符 177">
            <a:extLst>
              <a:ext uri="{FF2B5EF4-FFF2-40B4-BE49-F238E27FC236}">
                <a16:creationId xmlns:a16="http://schemas.microsoft.com/office/drawing/2014/main" id="{1F128F6A-195F-43A0-837B-49C7F4DBB65A}"/>
              </a:ext>
            </a:extLst>
          </p:cNvPr>
          <p:cNvCxnSpPr>
            <a:stCxn id="159" idx="0"/>
            <a:endCxn id="89" idx="2"/>
          </p:cNvCxnSpPr>
          <p:nvPr/>
        </p:nvCxnSpPr>
        <p:spPr>
          <a:xfrm flipV="1">
            <a:off x="5380061" y="3862095"/>
            <a:ext cx="109886" cy="94538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5" name="直接连接符 179">
            <a:extLst>
              <a:ext uri="{FF2B5EF4-FFF2-40B4-BE49-F238E27FC236}">
                <a16:creationId xmlns:a16="http://schemas.microsoft.com/office/drawing/2014/main" id="{1B538B36-3C8E-4072-AFA2-4F1867E06ED0}"/>
              </a:ext>
            </a:extLst>
          </p:cNvPr>
          <p:cNvCxnSpPr>
            <a:stCxn id="159" idx="0"/>
            <a:endCxn id="177" idx="2"/>
          </p:cNvCxnSpPr>
          <p:nvPr/>
        </p:nvCxnSpPr>
        <p:spPr>
          <a:xfrm flipV="1">
            <a:off x="5380061" y="3866286"/>
            <a:ext cx="1064271" cy="9411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接连接符 181">
            <a:extLst>
              <a:ext uri="{FF2B5EF4-FFF2-40B4-BE49-F238E27FC236}">
                <a16:creationId xmlns:a16="http://schemas.microsoft.com/office/drawing/2014/main" id="{BF8B8EA8-3967-458E-AF35-A47F62085549}"/>
              </a:ext>
            </a:extLst>
          </p:cNvPr>
          <p:cNvCxnSpPr>
            <a:stCxn id="173" idx="0"/>
            <a:endCxn id="89" idx="2"/>
          </p:cNvCxnSpPr>
          <p:nvPr/>
        </p:nvCxnSpPr>
        <p:spPr>
          <a:xfrm flipH="1" flipV="1">
            <a:off x="5489947" y="3862095"/>
            <a:ext cx="606621" cy="94538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7" name="直接连接符 183">
            <a:extLst>
              <a:ext uri="{FF2B5EF4-FFF2-40B4-BE49-F238E27FC236}">
                <a16:creationId xmlns:a16="http://schemas.microsoft.com/office/drawing/2014/main" id="{29A5C961-CC95-467B-B907-97FB35BD2B3E}"/>
              </a:ext>
            </a:extLst>
          </p:cNvPr>
          <p:cNvCxnSpPr>
            <a:stCxn id="173" idx="0"/>
            <a:endCxn id="177" idx="2"/>
          </p:cNvCxnSpPr>
          <p:nvPr/>
        </p:nvCxnSpPr>
        <p:spPr>
          <a:xfrm flipV="1">
            <a:off x="6096568" y="3866286"/>
            <a:ext cx="347764" cy="9411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8" name="直接连接符 185">
            <a:extLst>
              <a:ext uri="{FF2B5EF4-FFF2-40B4-BE49-F238E27FC236}">
                <a16:creationId xmlns:a16="http://schemas.microsoft.com/office/drawing/2014/main" id="{53539367-CF19-435C-BB12-98534F77B6DB}"/>
              </a:ext>
            </a:extLst>
          </p:cNvPr>
          <p:cNvCxnSpPr>
            <a:stCxn id="190" idx="0"/>
            <a:endCxn id="89" idx="2"/>
          </p:cNvCxnSpPr>
          <p:nvPr/>
        </p:nvCxnSpPr>
        <p:spPr>
          <a:xfrm flipH="1" flipV="1">
            <a:off x="5489947" y="3862095"/>
            <a:ext cx="1395261" cy="94957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9" name="直接连接符 187">
            <a:extLst>
              <a:ext uri="{FF2B5EF4-FFF2-40B4-BE49-F238E27FC236}">
                <a16:creationId xmlns:a16="http://schemas.microsoft.com/office/drawing/2014/main" id="{D009B024-D948-45BA-A2A1-E3E0BAF3B79E}"/>
              </a:ext>
            </a:extLst>
          </p:cNvPr>
          <p:cNvCxnSpPr>
            <a:stCxn id="204" idx="0"/>
            <a:endCxn id="89" idx="2"/>
          </p:cNvCxnSpPr>
          <p:nvPr/>
        </p:nvCxnSpPr>
        <p:spPr>
          <a:xfrm flipH="1" flipV="1">
            <a:off x="5489947" y="3862095"/>
            <a:ext cx="2111768" cy="94957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0" name="直接连接符 189">
            <a:extLst>
              <a:ext uri="{FF2B5EF4-FFF2-40B4-BE49-F238E27FC236}">
                <a16:creationId xmlns:a16="http://schemas.microsoft.com/office/drawing/2014/main" id="{A0AB998E-6799-457A-A994-B5CEA363B77C}"/>
              </a:ext>
            </a:extLst>
          </p:cNvPr>
          <p:cNvCxnSpPr>
            <a:stCxn id="190" idx="0"/>
            <a:endCxn id="177" idx="2"/>
          </p:cNvCxnSpPr>
          <p:nvPr/>
        </p:nvCxnSpPr>
        <p:spPr>
          <a:xfrm flipH="1" flipV="1">
            <a:off x="6444332" y="3866286"/>
            <a:ext cx="440876" cy="945382"/>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1" name="直接连接符 191">
            <a:extLst>
              <a:ext uri="{FF2B5EF4-FFF2-40B4-BE49-F238E27FC236}">
                <a16:creationId xmlns:a16="http://schemas.microsoft.com/office/drawing/2014/main" id="{0DD9305E-4276-447B-ADF9-70EC92E541A2}"/>
              </a:ext>
            </a:extLst>
          </p:cNvPr>
          <p:cNvCxnSpPr>
            <a:stCxn id="204" idx="0"/>
            <a:endCxn id="177" idx="2"/>
          </p:cNvCxnSpPr>
          <p:nvPr/>
        </p:nvCxnSpPr>
        <p:spPr>
          <a:xfrm flipH="1" flipV="1">
            <a:off x="6444332" y="3866286"/>
            <a:ext cx="1157383" cy="945382"/>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32" name="TextBox 149">
            <a:extLst>
              <a:ext uri="{FF2B5EF4-FFF2-40B4-BE49-F238E27FC236}">
                <a16:creationId xmlns:a16="http://schemas.microsoft.com/office/drawing/2014/main" id="{8CC2A869-DC63-4486-BA71-65253237D7B5}"/>
              </a:ext>
            </a:extLst>
          </p:cNvPr>
          <p:cNvSpPr txBox="1"/>
          <p:nvPr/>
        </p:nvSpPr>
        <p:spPr>
          <a:xfrm>
            <a:off x="2591904" y="4855409"/>
            <a:ext cx="648072" cy="400110"/>
          </a:xfrm>
          <a:prstGeom prst="rect">
            <a:avLst/>
          </a:prstGeom>
          <a:noFill/>
        </p:spPr>
        <p:txBody>
          <a:bodyPr wrap="square" rtlCol="0">
            <a:spAutoFit/>
          </a:bodyPr>
          <a:lstStyle/>
          <a:p>
            <a:r>
              <a:rPr lang="en-US" sz="2000" b="1" dirty="0">
                <a:solidFill>
                  <a:srgbClr val="C00000"/>
                </a:solidFill>
              </a:rPr>
              <a:t>1:1 </a:t>
            </a:r>
          </a:p>
        </p:txBody>
      </p:sp>
      <p:sp>
        <p:nvSpPr>
          <p:cNvPr id="233" name="TextBox 150">
            <a:extLst>
              <a:ext uri="{FF2B5EF4-FFF2-40B4-BE49-F238E27FC236}">
                <a16:creationId xmlns:a16="http://schemas.microsoft.com/office/drawing/2014/main" id="{B402BAF6-5016-4FE7-B178-B7EC4036DE4B}"/>
              </a:ext>
            </a:extLst>
          </p:cNvPr>
          <p:cNvSpPr txBox="1"/>
          <p:nvPr/>
        </p:nvSpPr>
        <p:spPr>
          <a:xfrm>
            <a:off x="2153708" y="5724927"/>
            <a:ext cx="5851614" cy="400110"/>
          </a:xfrm>
          <a:prstGeom prst="rect">
            <a:avLst/>
          </a:prstGeom>
          <a:noFill/>
        </p:spPr>
        <p:txBody>
          <a:bodyPr wrap="square" rtlCol="0">
            <a:spAutoFit/>
          </a:bodyPr>
          <a:lstStyle/>
          <a:p>
            <a:pPr algn="ctr"/>
            <a:r>
              <a:rPr lang="en-US" sz="2000" dirty="0"/>
              <a:t>An example of DCN structure adapted from Cisco</a:t>
            </a:r>
          </a:p>
        </p:txBody>
      </p:sp>
      <p:sp>
        <p:nvSpPr>
          <p:cNvPr id="234" name="云形 155">
            <a:extLst>
              <a:ext uri="{FF2B5EF4-FFF2-40B4-BE49-F238E27FC236}">
                <a16:creationId xmlns:a16="http://schemas.microsoft.com/office/drawing/2014/main" id="{A7B5D74A-34CA-4FA4-98BB-CC5EA84E6008}"/>
              </a:ext>
            </a:extLst>
          </p:cNvPr>
          <p:cNvSpPr/>
          <p:nvPr/>
        </p:nvSpPr>
        <p:spPr>
          <a:xfrm>
            <a:off x="2668706" y="3984527"/>
            <a:ext cx="2313628" cy="728464"/>
          </a:xfrm>
          <a:prstGeom prst="cloud">
            <a:avLst/>
          </a:prstGeom>
          <a:solidFill>
            <a:srgbClr val="4F81BD">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1:5 ~ 1:20</a:t>
            </a:r>
          </a:p>
        </p:txBody>
      </p:sp>
      <p:sp>
        <p:nvSpPr>
          <p:cNvPr id="235" name="云形 157">
            <a:extLst>
              <a:ext uri="{FF2B5EF4-FFF2-40B4-BE49-F238E27FC236}">
                <a16:creationId xmlns:a16="http://schemas.microsoft.com/office/drawing/2014/main" id="{9F0B0C70-FB73-415C-AAF8-2D235C9F55D4}"/>
              </a:ext>
            </a:extLst>
          </p:cNvPr>
          <p:cNvSpPr/>
          <p:nvPr/>
        </p:nvSpPr>
        <p:spPr>
          <a:xfrm>
            <a:off x="3621327" y="2533552"/>
            <a:ext cx="2649123" cy="807839"/>
          </a:xfrm>
          <a:prstGeom prst="cloud">
            <a:avLst/>
          </a:prstGeom>
          <a:solidFill>
            <a:srgbClr val="4F81BD">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1:240</a:t>
            </a:r>
          </a:p>
        </p:txBody>
      </p:sp>
      <p:sp>
        <p:nvSpPr>
          <p:cNvPr id="236" name="矩形 158">
            <a:extLst>
              <a:ext uri="{FF2B5EF4-FFF2-40B4-BE49-F238E27FC236}">
                <a16:creationId xmlns:a16="http://schemas.microsoft.com/office/drawing/2014/main" id="{3C8C893E-AF1A-41DC-8355-2531C1658682}"/>
              </a:ext>
            </a:extLst>
          </p:cNvPr>
          <p:cNvSpPr/>
          <p:nvPr/>
        </p:nvSpPr>
        <p:spPr>
          <a:xfrm>
            <a:off x="6708889" y="2626617"/>
            <a:ext cx="4762189" cy="648122"/>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1"/>
                </a:solidFill>
              </a:rPr>
              <a:t>High oversubscription ratio leads to serious</a:t>
            </a:r>
          </a:p>
          <a:p>
            <a:pPr algn="ctr"/>
            <a:r>
              <a:rPr lang="en-US" dirty="0">
                <a:solidFill>
                  <a:schemeClr val="bg1"/>
                </a:solidFill>
              </a:rPr>
              <a:t>communication bottleneck!</a:t>
            </a:r>
          </a:p>
        </p:txBody>
      </p:sp>
      <p:cxnSp>
        <p:nvCxnSpPr>
          <p:cNvPr id="237" name="直接箭头连接符 161">
            <a:extLst>
              <a:ext uri="{FF2B5EF4-FFF2-40B4-BE49-F238E27FC236}">
                <a16:creationId xmlns:a16="http://schemas.microsoft.com/office/drawing/2014/main" id="{66D15B0C-B4E9-49AB-8A00-8FA7AE7E0BC1}"/>
              </a:ext>
            </a:extLst>
          </p:cNvPr>
          <p:cNvCxnSpPr>
            <a:cxnSpLocks/>
            <a:stCxn id="236" idx="1"/>
          </p:cNvCxnSpPr>
          <p:nvPr/>
        </p:nvCxnSpPr>
        <p:spPr>
          <a:xfrm flipH="1" flipV="1">
            <a:off x="6181435" y="2865076"/>
            <a:ext cx="527454" cy="85602"/>
          </a:xfrm>
          <a:prstGeom prst="straightConnector1">
            <a:avLst/>
          </a:prstGeom>
          <a:ln w="19050">
            <a:solidFill>
              <a:schemeClr val="accent1"/>
            </a:solidFill>
            <a:tailEnd type="arrow"/>
          </a:ln>
        </p:spPr>
        <p:style>
          <a:lnRef idx="3">
            <a:schemeClr val="accent2"/>
          </a:lnRef>
          <a:fillRef idx="0">
            <a:schemeClr val="accent2"/>
          </a:fillRef>
          <a:effectRef idx="2">
            <a:schemeClr val="accent2"/>
          </a:effectRef>
          <a:fontRef idx="minor">
            <a:schemeClr val="tx1"/>
          </a:fontRef>
        </p:style>
      </p:cxnSp>
      <p:cxnSp>
        <p:nvCxnSpPr>
          <p:cNvPr id="238" name="直接箭头连接符 165">
            <a:extLst>
              <a:ext uri="{FF2B5EF4-FFF2-40B4-BE49-F238E27FC236}">
                <a16:creationId xmlns:a16="http://schemas.microsoft.com/office/drawing/2014/main" id="{29EE3C76-2D29-46A4-AEED-EACE0C2B2B2A}"/>
              </a:ext>
            </a:extLst>
          </p:cNvPr>
          <p:cNvCxnSpPr>
            <a:cxnSpLocks/>
            <a:stCxn id="236" idx="1"/>
          </p:cNvCxnSpPr>
          <p:nvPr/>
        </p:nvCxnSpPr>
        <p:spPr>
          <a:xfrm flipH="1">
            <a:off x="4880091" y="2950678"/>
            <a:ext cx="1828798" cy="1359909"/>
          </a:xfrm>
          <a:prstGeom prst="straightConnector1">
            <a:avLst/>
          </a:prstGeom>
          <a:ln w="190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239" name="TextBox 156">
            <a:extLst>
              <a:ext uri="{FF2B5EF4-FFF2-40B4-BE49-F238E27FC236}">
                <a16:creationId xmlns:a16="http://schemas.microsoft.com/office/drawing/2014/main" id="{331831B5-C9B2-4ADF-B5A4-18A938342662}"/>
              </a:ext>
            </a:extLst>
          </p:cNvPr>
          <p:cNvSpPr txBox="1"/>
          <p:nvPr/>
        </p:nvSpPr>
        <p:spPr>
          <a:xfrm>
            <a:off x="8078474" y="4733097"/>
            <a:ext cx="2454518" cy="646331"/>
          </a:xfrm>
          <a:prstGeom prst="rect">
            <a:avLst/>
          </a:prstGeom>
          <a:noFill/>
        </p:spPr>
        <p:txBody>
          <a:bodyPr wrap="none" rtlCol="0">
            <a:spAutoFit/>
          </a:bodyPr>
          <a:lstStyle/>
          <a:p>
            <a:r>
              <a:rPr lang="en-US" dirty="0" err="1"/>
              <a:t>ToR</a:t>
            </a:r>
            <a:r>
              <a:rPr lang="en-US" dirty="0"/>
              <a:t> switches</a:t>
            </a:r>
          </a:p>
          <a:p>
            <a:r>
              <a:rPr lang="en-US" dirty="0"/>
              <a:t>(Commodity switches)</a:t>
            </a:r>
          </a:p>
        </p:txBody>
      </p:sp>
      <p:sp>
        <p:nvSpPr>
          <p:cNvPr id="242" name="文本框 241">
            <a:extLst>
              <a:ext uri="{FF2B5EF4-FFF2-40B4-BE49-F238E27FC236}">
                <a16:creationId xmlns:a16="http://schemas.microsoft.com/office/drawing/2014/main" id="{5F94CCBC-9F2F-4D78-9EDE-44875DC6013D}"/>
              </a:ext>
            </a:extLst>
          </p:cNvPr>
          <p:cNvSpPr txBox="1"/>
          <p:nvPr/>
        </p:nvSpPr>
        <p:spPr>
          <a:xfrm>
            <a:off x="911415" y="1387255"/>
            <a:ext cx="3185487" cy="369332"/>
          </a:xfrm>
          <a:prstGeom prst="rect">
            <a:avLst/>
          </a:prstGeom>
          <a:noFill/>
        </p:spPr>
        <p:txBody>
          <a:bodyPr wrap="none" rtlCol="0">
            <a:spAutoFit/>
          </a:bodyPr>
          <a:lstStyle/>
          <a:p>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传统典型的数据中心网络架构</a:t>
            </a:r>
          </a:p>
        </p:txBody>
      </p:sp>
      <p:sp>
        <p:nvSpPr>
          <p:cNvPr id="243" name="矩形 242">
            <a:extLst>
              <a:ext uri="{FF2B5EF4-FFF2-40B4-BE49-F238E27FC236}">
                <a16:creationId xmlns:a16="http://schemas.microsoft.com/office/drawing/2014/main" id="{1F70A9EA-4248-4ED1-9386-CBAE5404C98A}"/>
              </a:ext>
            </a:extLst>
          </p:cNvPr>
          <p:cNvSpPr/>
          <p:nvPr/>
        </p:nvSpPr>
        <p:spPr>
          <a:xfrm>
            <a:off x="830480" y="1387255"/>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cxnSp>
        <p:nvCxnSpPr>
          <p:cNvPr id="4" name="直接箭头连接符 3">
            <a:extLst>
              <a:ext uri="{FF2B5EF4-FFF2-40B4-BE49-F238E27FC236}">
                <a16:creationId xmlns:a16="http://schemas.microsoft.com/office/drawing/2014/main" id="{8CF7B71C-E5FF-4C81-AFC4-3B3045EB916E}"/>
              </a:ext>
            </a:extLst>
          </p:cNvPr>
          <p:cNvCxnSpPr>
            <a:cxnSpLocks/>
            <a:stCxn id="241" idx="2"/>
          </p:cNvCxnSpPr>
          <p:nvPr/>
        </p:nvCxnSpPr>
        <p:spPr>
          <a:xfrm>
            <a:off x="1514081" y="4327787"/>
            <a:ext cx="760546" cy="437592"/>
          </a:xfrm>
          <a:prstGeom prst="straightConnector1">
            <a:avLst/>
          </a:prstGeom>
          <a:ln w="190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241" name="矩形 158">
            <a:extLst>
              <a:ext uri="{FF2B5EF4-FFF2-40B4-BE49-F238E27FC236}">
                <a16:creationId xmlns:a16="http://schemas.microsoft.com/office/drawing/2014/main" id="{47F6D767-FB20-4059-959D-6DCA54B8BA72}"/>
              </a:ext>
            </a:extLst>
          </p:cNvPr>
          <p:cNvSpPr/>
          <p:nvPr/>
        </p:nvSpPr>
        <p:spPr>
          <a:xfrm>
            <a:off x="460782" y="3679665"/>
            <a:ext cx="2106598" cy="648122"/>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schemeClr val="bg1"/>
                </a:solidFill>
                <a:latin typeface="Arial" panose="020B0604020202020204" pitchFamily="34" charset="0"/>
                <a:ea typeface="微软雅黑" panose="020B0503020204020204" pitchFamily="34" charset="-122"/>
              </a:rPr>
              <a:t>存在单点故障问题</a:t>
            </a:r>
            <a:r>
              <a:rPr lang="en-US" altLang="zh-CN" sz="1400" dirty="0">
                <a:solidFill>
                  <a:schemeClr val="bg1"/>
                </a:solidFill>
                <a:latin typeface="Arial" panose="020B0604020202020204" pitchFamily="34" charset="0"/>
                <a:ea typeface="微软雅黑" panose="020B0503020204020204" pitchFamily="34" charset="-122"/>
              </a:rPr>
              <a:t>(Single Point of Failure)</a:t>
            </a:r>
            <a:endParaRPr lang="en-US" sz="1400" dirty="0">
              <a:solidFill>
                <a:schemeClr val="bg1"/>
              </a:solidFill>
              <a:latin typeface="Arial" panose="020B0604020202020204" pitchFamily="34" charset="0"/>
              <a:ea typeface="微软雅黑" panose="020B0503020204020204" pitchFamily="34" charset="-122"/>
            </a:endParaRPr>
          </a:p>
        </p:txBody>
      </p:sp>
      <p:cxnSp>
        <p:nvCxnSpPr>
          <p:cNvPr id="244" name="直接箭头连接符 243">
            <a:extLst>
              <a:ext uri="{FF2B5EF4-FFF2-40B4-BE49-F238E27FC236}">
                <a16:creationId xmlns:a16="http://schemas.microsoft.com/office/drawing/2014/main" id="{7FF8876B-A6D8-460E-8B05-9F7968F47A9D}"/>
              </a:ext>
            </a:extLst>
          </p:cNvPr>
          <p:cNvCxnSpPr>
            <a:cxnSpLocks/>
            <a:stCxn id="245" idx="3"/>
          </p:cNvCxnSpPr>
          <p:nvPr/>
        </p:nvCxnSpPr>
        <p:spPr>
          <a:xfrm flipV="1">
            <a:off x="2567380" y="2274124"/>
            <a:ext cx="1361054" cy="567838"/>
          </a:xfrm>
          <a:prstGeom prst="straightConnector1">
            <a:avLst/>
          </a:prstGeom>
          <a:ln w="190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245" name="矩形 158">
            <a:extLst>
              <a:ext uri="{FF2B5EF4-FFF2-40B4-BE49-F238E27FC236}">
                <a16:creationId xmlns:a16="http://schemas.microsoft.com/office/drawing/2014/main" id="{DB1F67E0-F199-402D-81F6-A92C58DCDE97}"/>
              </a:ext>
            </a:extLst>
          </p:cNvPr>
          <p:cNvSpPr/>
          <p:nvPr/>
        </p:nvSpPr>
        <p:spPr>
          <a:xfrm>
            <a:off x="460782" y="2480483"/>
            <a:ext cx="2106598" cy="722958"/>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schemeClr val="bg1"/>
                </a:solidFill>
                <a:latin typeface="Arial" panose="020B0604020202020204" pitchFamily="34" charset="0"/>
                <a:ea typeface="微软雅黑" panose="020B0503020204020204" pitchFamily="34" charset="-122"/>
              </a:rPr>
              <a:t>组网成本高，对于成本敏感的中小企业，不可接受</a:t>
            </a:r>
            <a:endParaRPr lang="en-US" sz="1400" dirty="0">
              <a:solidFill>
                <a:schemeClr val="bg1"/>
              </a:solidFill>
              <a:latin typeface="Arial" panose="020B0604020202020204" pitchFamily="34" charset="0"/>
              <a:ea typeface="微软雅黑" panose="020B0503020204020204" pitchFamily="34" charset="-122"/>
            </a:endParaRPr>
          </a:p>
        </p:txBody>
      </p:sp>
      <p:cxnSp>
        <p:nvCxnSpPr>
          <p:cNvPr id="246" name="直接箭头连接符 245">
            <a:extLst>
              <a:ext uri="{FF2B5EF4-FFF2-40B4-BE49-F238E27FC236}">
                <a16:creationId xmlns:a16="http://schemas.microsoft.com/office/drawing/2014/main" id="{C0238F15-DDB1-4C7C-94A8-A025EB17B744}"/>
              </a:ext>
            </a:extLst>
          </p:cNvPr>
          <p:cNvCxnSpPr>
            <a:cxnSpLocks/>
            <a:stCxn id="245" idx="3"/>
          </p:cNvCxnSpPr>
          <p:nvPr/>
        </p:nvCxnSpPr>
        <p:spPr>
          <a:xfrm>
            <a:off x="2567380" y="2841962"/>
            <a:ext cx="787979" cy="782685"/>
          </a:xfrm>
          <a:prstGeom prst="straightConnector1">
            <a:avLst/>
          </a:prstGeom>
          <a:ln w="190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44221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p:bldP spid="241" grpId="0" animBg="1"/>
      <p:bldP spid="2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云数据中心网络部署</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FE89100A-34DE-47F5-ACED-ECDFD1904ECB}"/>
              </a:ext>
            </a:extLst>
          </p:cNvPr>
          <p:cNvGrpSpPr/>
          <p:nvPr/>
        </p:nvGrpSpPr>
        <p:grpSpPr>
          <a:xfrm>
            <a:off x="452446" y="1329371"/>
            <a:ext cx="11287107" cy="5055510"/>
            <a:chOff x="1208275" y="1424621"/>
            <a:chExt cx="9195406" cy="4098863"/>
          </a:xfrm>
        </p:grpSpPr>
        <p:sp>
          <p:nvSpPr>
            <p:cNvPr id="240" name="矩形 239">
              <a:extLst>
                <a:ext uri="{FF2B5EF4-FFF2-40B4-BE49-F238E27FC236}">
                  <a16:creationId xmlns:a16="http://schemas.microsoft.com/office/drawing/2014/main" id="{2FE962DC-BECC-4C48-BC85-183E0B0FD607}"/>
                </a:ext>
              </a:extLst>
            </p:cNvPr>
            <p:cNvSpPr/>
            <p:nvPr/>
          </p:nvSpPr>
          <p:spPr bwMode="auto">
            <a:xfrm>
              <a:off x="1767698" y="2119225"/>
              <a:ext cx="1190100" cy="1562188"/>
            </a:xfrm>
            <a:prstGeom prst="rect">
              <a:avLst/>
            </a:prstGeom>
            <a:solidFill>
              <a:srgbClr val="E0E0E0">
                <a:alpha val="60000"/>
              </a:srgbClr>
            </a:solidFill>
            <a:ln w="9525" cap="flat" cmpd="sng" algn="ctr">
              <a:solidFill>
                <a:srgbClr val="000000"/>
              </a:solidFill>
              <a:prstDash val="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POD1</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1" name="矩形 240">
              <a:extLst>
                <a:ext uri="{FF2B5EF4-FFF2-40B4-BE49-F238E27FC236}">
                  <a16:creationId xmlns:a16="http://schemas.microsoft.com/office/drawing/2014/main" id="{FB7FD6E1-7A9D-4280-8A37-254D17D66F3C}"/>
                </a:ext>
              </a:extLst>
            </p:cNvPr>
            <p:cNvSpPr/>
            <p:nvPr/>
          </p:nvSpPr>
          <p:spPr bwMode="auto">
            <a:xfrm>
              <a:off x="2490194" y="1531101"/>
              <a:ext cx="397170"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4" name="矩形 243">
              <a:extLst>
                <a:ext uri="{FF2B5EF4-FFF2-40B4-BE49-F238E27FC236}">
                  <a16:creationId xmlns:a16="http://schemas.microsoft.com/office/drawing/2014/main" id="{B00D08B9-0BF7-4ECD-B4E6-D1A360AEDA1C}"/>
                </a:ext>
              </a:extLst>
            </p:cNvPr>
            <p:cNvSpPr/>
            <p:nvPr/>
          </p:nvSpPr>
          <p:spPr bwMode="auto">
            <a:xfrm>
              <a:off x="3056372" y="1531101"/>
              <a:ext cx="397170"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5" name="矩形 244">
              <a:extLst>
                <a:ext uri="{FF2B5EF4-FFF2-40B4-BE49-F238E27FC236}">
                  <a16:creationId xmlns:a16="http://schemas.microsoft.com/office/drawing/2014/main" id="{4DD7DE55-F46B-47D9-A33F-FC09920E7F64}"/>
                </a:ext>
              </a:extLst>
            </p:cNvPr>
            <p:cNvSpPr/>
            <p:nvPr/>
          </p:nvSpPr>
          <p:spPr bwMode="auto">
            <a:xfrm>
              <a:off x="1929651" y="224790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6" name="矩形 245">
              <a:extLst>
                <a:ext uri="{FF2B5EF4-FFF2-40B4-BE49-F238E27FC236}">
                  <a16:creationId xmlns:a16="http://schemas.microsoft.com/office/drawing/2014/main" id="{7834AD29-3C0D-4695-8D2F-FBAEC10CACBF}"/>
                </a:ext>
              </a:extLst>
            </p:cNvPr>
            <p:cNvSpPr/>
            <p:nvPr/>
          </p:nvSpPr>
          <p:spPr bwMode="auto">
            <a:xfrm>
              <a:off x="2436675" y="224790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47" name="直接连接符 246">
              <a:extLst>
                <a:ext uri="{FF2B5EF4-FFF2-40B4-BE49-F238E27FC236}">
                  <a16:creationId xmlns:a16="http://schemas.microsoft.com/office/drawing/2014/main" id="{42DD8E3A-8F0B-4D45-90C1-C1BD8BE0ABFB}"/>
                </a:ext>
              </a:extLst>
            </p:cNvPr>
            <p:cNvCxnSpPr>
              <a:stCxn id="245" idx="3"/>
              <a:endCxn id="246" idx="1"/>
            </p:cNvCxnSpPr>
            <p:nvPr/>
          </p:nvCxnSpPr>
          <p:spPr bwMode="auto">
            <a:xfrm>
              <a:off x="2242320" y="2371725"/>
              <a:ext cx="194359"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 name="矩形 247">
              <a:extLst>
                <a:ext uri="{FF2B5EF4-FFF2-40B4-BE49-F238E27FC236}">
                  <a16:creationId xmlns:a16="http://schemas.microsoft.com/office/drawing/2014/main" id="{1925D75D-9DF6-4A07-B20C-34824227F864}"/>
                </a:ext>
              </a:extLst>
            </p:cNvPr>
            <p:cNvSpPr/>
            <p:nvPr/>
          </p:nvSpPr>
          <p:spPr bwMode="auto">
            <a:xfrm>
              <a:off x="1873319"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9" name="矩形 248">
              <a:extLst>
                <a:ext uri="{FF2B5EF4-FFF2-40B4-BE49-F238E27FC236}">
                  <a16:creationId xmlns:a16="http://schemas.microsoft.com/office/drawing/2014/main" id="{CE34001D-6B79-43DF-AE71-05EAEFBE4BF1}"/>
                </a:ext>
              </a:extLst>
            </p:cNvPr>
            <p:cNvSpPr/>
            <p:nvPr/>
          </p:nvSpPr>
          <p:spPr bwMode="auto">
            <a:xfrm>
              <a:off x="2154999"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0" name="矩形 249">
              <a:extLst>
                <a:ext uri="{FF2B5EF4-FFF2-40B4-BE49-F238E27FC236}">
                  <a16:creationId xmlns:a16="http://schemas.microsoft.com/office/drawing/2014/main" id="{0B324CF0-881C-49B7-B6B0-E8A5CA8E5FD1}"/>
                </a:ext>
              </a:extLst>
            </p:cNvPr>
            <p:cNvSpPr/>
            <p:nvPr/>
          </p:nvSpPr>
          <p:spPr bwMode="auto">
            <a:xfrm>
              <a:off x="2436679"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1" name="矩形 250">
              <a:extLst>
                <a:ext uri="{FF2B5EF4-FFF2-40B4-BE49-F238E27FC236}">
                  <a16:creationId xmlns:a16="http://schemas.microsoft.com/office/drawing/2014/main" id="{5D872172-EAE4-4712-A9BD-FB48D493080E}"/>
                </a:ext>
              </a:extLst>
            </p:cNvPr>
            <p:cNvSpPr/>
            <p:nvPr/>
          </p:nvSpPr>
          <p:spPr bwMode="auto">
            <a:xfrm>
              <a:off x="2718359"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52" name="直接连接符 251">
              <a:extLst>
                <a:ext uri="{FF2B5EF4-FFF2-40B4-BE49-F238E27FC236}">
                  <a16:creationId xmlns:a16="http://schemas.microsoft.com/office/drawing/2014/main" id="{C646DB3F-9770-4E99-B0F1-34ABE7D17143}"/>
                </a:ext>
              </a:extLst>
            </p:cNvPr>
            <p:cNvCxnSpPr>
              <a:stCxn id="245" idx="2"/>
              <a:endCxn id="248" idx="0"/>
            </p:cNvCxnSpPr>
            <p:nvPr/>
          </p:nvCxnSpPr>
          <p:spPr bwMode="auto">
            <a:xfrm flipH="1">
              <a:off x="1962046" y="2495554"/>
              <a:ext cx="123938"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3" name="直接连接符 252">
              <a:extLst>
                <a:ext uri="{FF2B5EF4-FFF2-40B4-BE49-F238E27FC236}">
                  <a16:creationId xmlns:a16="http://schemas.microsoft.com/office/drawing/2014/main" id="{FA797A31-406B-46D7-AE3A-1482DDA24BEB}"/>
                </a:ext>
              </a:extLst>
            </p:cNvPr>
            <p:cNvCxnSpPr>
              <a:stCxn id="248" idx="0"/>
              <a:endCxn id="246" idx="2"/>
            </p:cNvCxnSpPr>
            <p:nvPr/>
          </p:nvCxnSpPr>
          <p:spPr bwMode="auto">
            <a:xfrm flipV="1">
              <a:off x="1962048" y="2495554"/>
              <a:ext cx="630963" cy="561975"/>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 name="直接连接符 253">
              <a:extLst>
                <a:ext uri="{FF2B5EF4-FFF2-40B4-BE49-F238E27FC236}">
                  <a16:creationId xmlns:a16="http://schemas.microsoft.com/office/drawing/2014/main" id="{B6210426-92C5-4432-8EFB-4042CA5A02A6}"/>
                </a:ext>
              </a:extLst>
            </p:cNvPr>
            <p:cNvCxnSpPr>
              <a:stCxn id="245" idx="2"/>
              <a:endCxn id="249" idx="0"/>
            </p:cNvCxnSpPr>
            <p:nvPr/>
          </p:nvCxnSpPr>
          <p:spPr bwMode="auto">
            <a:xfrm>
              <a:off x="2085983" y="2495554"/>
              <a:ext cx="15774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5" name="直接连接符 254">
              <a:extLst>
                <a:ext uri="{FF2B5EF4-FFF2-40B4-BE49-F238E27FC236}">
                  <a16:creationId xmlns:a16="http://schemas.microsoft.com/office/drawing/2014/main" id="{748AC792-3838-4BBE-8A8D-A30B6229DB34}"/>
                </a:ext>
              </a:extLst>
            </p:cNvPr>
            <p:cNvCxnSpPr>
              <a:stCxn id="249" idx="0"/>
              <a:endCxn id="246" idx="2"/>
            </p:cNvCxnSpPr>
            <p:nvPr/>
          </p:nvCxnSpPr>
          <p:spPr bwMode="auto">
            <a:xfrm flipV="1">
              <a:off x="2243729" y="2495554"/>
              <a:ext cx="349283" cy="561975"/>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直接连接符 255">
              <a:extLst>
                <a:ext uri="{FF2B5EF4-FFF2-40B4-BE49-F238E27FC236}">
                  <a16:creationId xmlns:a16="http://schemas.microsoft.com/office/drawing/2014/main" id="{36C68F22-FD36-4039-8DE3-C85F5A81566C}"/>
                </a:ext>
              </a:extLst>
            </p:cNvPr>
            <p:cNvCxnSpPr>
              <a:stCxn id="250" idx="0"/>
              <a:endCxn id="245" idx="2"/>
            </p:cNvCxnSpPr>
            <p:nvPr/>
          </p:nvCxnSpPr>
          <p:spPr bwMode="auto">
            <a:xfrm flipH="1" flipV="1">
              <a:off x="2085983" y="2495554"/>
              <a:ext cx="43942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 name="直接连接符 256">
              <a:extLst>
                <a:ext uri="{FF2B5EF4-FFF2-40B4-BE49-F238E27FC236}">
                  <a16:creationId xmlns:a16="http://schemas.microsoft.com/office/drawing/2014/main" id="{D1998EF1-782E-4457-99EF-E8C41C36E467}"/>
                </a:ext>
              </a:extLst>
            </p:cNvPr>
            <p:cNvCxnSpPr>
              <a:stCxn id="250" idx="0"/>
              <a:endCxn id="246" idx="2"/>
            </p:cNvCxnSpPr>
            <p:nvPr/>
          </p:nvCxnSpPr>
          <p:spPr bwMode="auto">
            <a:xfrm flipV="1">
              <a:off x="2525408" y="2495554"/>
              <a:ext cx="67603" cy="561975"/>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直接连接符 257">
              <a:extLst>
                <a:ext uri="{FF2B5EF4-FFF2-40B4-BE49-F238E27FC236}">
                  <a16:creationId xmlns:a16="http://schemas.microsoft.com/office/drawing/2014/main" id="{40ECC6E1-B7C4-49E4-BD2F-BCE2142974E9}"/>
                </a:ext>
              </a:extLst>
            </p:cNvPr>
            <p:cNvCxnSpPr>
              <a:stCxn id="251" idx="0"/>
              <a:endCxn id="245" idx="2"/>
            </p:cNvCxnSpPr>
            <p:nvPr/>
          </p:nvCxnSpPr>
          <p:spPr bwMode="auto">
            <a:xfrm flipH="1" flipV="1">
              <a:off x="2085983" y="2495554"/>
              <a:ext cx="72110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9" name="直接连接符 258">
              <a:extLst>
                <a:ext uri="{FF2B5EF4-FFF2-40B4-BE49-F238E27FC236}">
                  <a16:creationId xmlns:a16="http://schemas.microsoft.com/office/drawing/2014/main" id="{EC79AD16-F861-464B-8105-C65AACA2AD23}"/>
                </a:ext>
              </a:extLst>
            </p:cNvPr>
            <p:cNvCxnSpPr>
              <a:stCxn id="246" idx="2"/>
              <a:endCxn id="251" idx="0"/>
            </p:cNvCxnSpPr>
            <p:nvPr/>
          </p:nvCxnSpPr>
          <p:spPr bwMode="auto">
            <a:xfrm>
              <a:off x="2593012" y="2495554"/>
              <a:ext cx="214077" cy="561975"/>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0" name="矩形 259">
              <a:extLst>
                <a:ext uri="{FF2B5EF4-FFF2-40B4-BE49-F238E27FC236}">
                  <a16:creationId xmlns:a16="http://schemas.microsoft.com/office/drawing/2014/main" id="{57ADA577-7E5E-448B-AEE7-A835C927AC76}"/>
                </a:ext>
              </a:extLst>
            </p:cNvPr>
            <p:cNvSpPr/>
            <p:nvPr/>
          </p:nvSpPr>
          <p:spPr bwMode="auto">
            <a:xfrm>
              <a:off x="3062019" y="2119225"/>
              <a:ext cx="1190100" cy="1562188"/>
            </a:xfrm>
            <a:prstGeom prst="rect">
              <a:avLst/>
            </a:prstGeom>
            <a:solidFill>
              <a:srgbClr val="E0E0E0">
                <a:alpha val="60000"/>
              </a:srgbClr>
            </a:solidFill>
            <a:ln w="9525" cap="flat" cmpd="sng" algn="ctr">
              <a:solidFill>
                <a:srgbClr val="000000"/>
              </a:solidFill>
              <a:prstDash val="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POD2</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1" name="矩形 260">
              <a:extLst>
                <a:ext uri="{FF2B5EF4-FFF2-40B4-BE49-F238E27FC236}">
                  <a16:creationId xmlns:a16="http://schemas.microsoft.com/office/drawing/2014/main" id="{02D10DB8-77E6-4475-860F-D7FE7D6D2B28}"/>
                </a:ext>
              </a:extLst>
            </p:cNvPr>
            <p:cNvSpPr/>
            <p:nvPr/>
          </p:nvSpPr>
          <p:spPr bwMode="auto">
            <a:xfrm>
              <a:off x="3223971" y="224790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2" name="矩形 261">
              <a:extLst>
                <a:ext uri="{FF2B5EF4-FFF2-40B4-BE49-F238E27FC236}">
                  <a16:creationId xmlns:a16="http://schemas.microsoft.com/office/drawing/2014/main" id="{C091F00B-5D13-4907-9843-AC06342460F9}"/>
                </a:ext>
              </a:extLst>
            </p:cNvPr>
            <p:cNvSpPr/>
            <p:nvPr/>
          </p:nvSpPr>
          <p:spPr bwMode="auto">
            <a:xfrm>
              <a:off x="3730997" y="224790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63" name="直接连接符 262">
              <a:extLst>
                <a:ext uri="{FF2B5EF4-FFF2-40B4-BE49-F238E27FC236}">
                  <a16:creationId xmlns:a16="http://schemas.microsoft.com/office/drawing/2014/main" id="{FCB3CF14-4E7F-4705-BF4C-EDA9E1426E31}"/>
                </a:ext>
              </a:extLst>
            </p:cNvPr>
            <p:cNvCxnSpPr>
              <a:stCxn id="261" idx="3"/>
              <a:endCxn id="262" idx="1"/>
            </p:cNvCxnSpPr>
            <p:nvPr/>
          </p:nvCxnSpPr>
          <p:spPr bwMode="auto">
            <a:xfrm>
              <a:off x="3536641" y="2371725"/>
              <a:ext cx="194359"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4" name="矩形 263">
              <a:extLst>
                <a:ext uri="{FF2B5EF4-FFF2-40B4-BE49-F238E27FC236}">
                  <a16:creationId xmlns:a16="http://schemas.microsoft.com/office/drawing/2014/main" id="{68EF88AF-FC46-4C49-ADCA-7A11EC1AEA2B}"/>
                </a:ext>
              </a:extLst>
            </p:cNvPr>
            <p:cNvSpPr/>
            <p:nvPr/>
          </p:nvSpPr>
          <p:spPr bwMode="auto">
            <a:xfrm>
              <a:off x="3167640"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5" name="矩形 264">
              <a:extLst>
                <a:ext uri="{FF2B5EF4-FFF2-40B4-BE49-F238E27FC236}">
                  <a16:creationId xmlns:a16="http://schemas.microsoft.com/office/drawing/2014/main" id="{ED62CC61-7299-4169-8145-0778DA567C38}"/>
                </a:ext>
              </a:extLst>
            </p:cNvPr>
            <p:cNvSpPr/>
            <p:nvPr/>
          </p:nvSpPr>
          <p:spPr bwMode="auto">
            <a:xfrm>
              <a:off x="3449320"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6" name="矩形 265">
              <a:extLst>
                <a:ext uri="{FF2B5EF4-FFF2-40B4-BE49-F238E27FC236}">
                  <a16:creationId xmlns:a16="http://schemas.microsoft.com/office/drawing/2014/main" id="{751AF9B4-F9DA-429C-9399-364C751DC980}"/>
                </a:ext>
              </a:extLst>
            </p:cNvPr>
            <p:cNvSpPr/>
            <p:nvPr/>
          </p:nvSpPr>
          <p:spPr bwMode="auto">
            <a:xfrm>
              <a:off x="3731000"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7" name="矩形 266">
              <a:extLst>
                <a:ext uri="{FF2B5EF4-FFF2-40B4-BE49-F238E27FC236}">
                  <a16:creationId xmlns:a16="http://schemas.microsoft.com/office/drawing/2014/main" id="{A153654B-395E-4ED3-8A4C-E0A82C87ADD9}"/>
                </a:ext>
              </a:extLst>
            </p:cNvPr>
            <p:cNvSpPr/>
            <p:nvPr/>
          </p:nvSpPr>
          <p:spPr bwMode="auto">
            <a:xfrm>
              <a:off x="4012680"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68" name="直接连接符 267">
              <a:extLst>
                <a:ext uri="{FF2B5EF4-FFF2-40B4-BE49-F238E27FC236}">
                  <a16:creationId xmlns:a16="http://schemas.microsoft.com/office/drawing/2014/main" id="{FD472789-8F72-4BF4-AC36-B14C17C076DC}"/>
                </a:ext>
              </a:extLst>
            </p:cNvPr>
            <p:cNvCxnSpPr>
              <a:stCxn id="261" idx="2"/>
              <a:endCxn id="264" idx="0"/>
            </p:cNvCxnSpPr>
            <p:nvPr/>
          </p:nvCxnSpPr>
          <p:spPr bwMode="auto">
            <a:xfrm flipH="1">
              <a:off x="3256367" y="2495554"/>
              <a:ext cx="123938"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9" name="直接连接符 268">
              <a:extLst>
                <a:ext uri="{FF2B5EF4-FFF2-40B4-BE49-F238E27FC236}">
                  <a16:creationId xmlns:a16="http://schemas.microsoft.com/office/drawing/2014/main" id="{11D9453D-69DF-4811-B709-A63D0456184C}"/>
                </a:ext>
              </a:extLst>
            </p:cNvPr>
            <p:cNvCxnSpPr>
              <a:stCxn id="264" idx="0"/>
              <a:endCxn id="262" idx="2"/>
            </p:cNvCxnSpPr>
            <p:nvPr/>
          </p:nvCxnSpPr>
          <p:spPr bwMode="auto">
            <a:xfrm flipV="1">
              <a:off x="3256370" y="2495554"/>
              <a:ext cx="630963" cy="561975"/>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0" name="直接连接符 269">
              <a:extLst>
                <a:ext uri="{FF2B5EF4-FFF2-40B4-BE49-F238E27FC236}">
                  <a16:creationId xmlns:a16="http://schemas.microsoft.com/office/drawing/2014/main" id="{EF5ED223-2FF7-4D99-ABCE-20EBE9B2E2FF}"/>
                </a:ext>
              </a:extLst>
            </p:cNvPr>
            <p:cNvCxnSpPr>
              <a:stCxn id="261" idx="2"/>
              <a:endCxn id="265" idx="0"/>
            </p:cNvCxnSpPr>
            <p:nvPr/>
          </p:nvCxnSpPr>
          <p:spPr bwMode="auto">
            <a:xfrm>
              <a:off x="3380305" y="2495554"/>
              <a:ext cx="15774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1" name="直接连接符 270">
              <a:extLst>
                <a:ext uri="{FF2B5EF4-FFF2-40B4-BE49-F238E27FC236}">
                  <a16:creationId xmlns:a16="http://schemas.microsoft.com/office/drawing/2014/main" id="{4369BD40-BE38-4660-A19F-CBBD8B5CA2F5}"/>
                </a:ext>
              </a:extLst>
            </p:cNvPr>
            <p:cNvCxnSpPr>
              <a:stCxn id="265" idx="0"/>
              <a:endCxn id="262" idx="2"/>
            </p:cNvCxnSpPr>
            <p:nvPr/>
          </p:nvCxnSpPr>
          <p:spPr bwMode="auto">
            <a:xfrm flipV="1">
              <a:off x="3538049" y="2495554"/>
              <a:ext cx="349283" cy="561975"/>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直接连接符 271">
              <a:extLst>
                <a:ext uri="{FF2B5EF4-FFF2-40B4-BE49-F238E27FC236}">
                  <a16:creationId xmlns:a16="http://schemas.microsoft.com/office/drawing/2014/main" id="{4BCB4FF5-D6EE-4C8D-98F7-E9D4BCF1AC55}"/>
                </a:ext>
              </a:extLst>
            </p:cNvPr>
            <p:cNvCxnSpPr>
              <a:stCxn id="266" idx="0"/>
              <a:endCxn id="261" idx="2"/>
            </p:cNvCxnSpPr>
            <p:nvPr/>
          </p:nvCxnSpPr>
          <p:spPr bwMode="auto">
            <a:xfrm flipH="1" flipV="1">
              <a:off x="3380305" y="2495554"/>
              <a:ext cx="43942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3" name="直接连接符 272">
              <a:extLst>
                <a:ext uri="{FF2B5EF4-FFF2-40B4-BE49-F238E27FC236}">
                  <a16:creationId xmlns:a16="http://schemas.microsoft.com/office/drawing/2014/main" id="{A2289B2C-02FD-4523-9D75-6DFA41B40E0E}"/>
                </a:ext>
              </a:extLst>
            </p:cNvPr>
            <p:cNvCxnSpPr>
              <a:stCxn id="266" idx="0"/>
              <a:endCxn id="262" idx="2"/>
            </p:cNvCxnSpPr>
            <p:nvPr/>
          </p:nvCxnSpPr>
          <p:spPr bwMode="auto">
            <a:xfrm flipV="1">
              <a:off x="3819728" y="2495554"/>
              <a:ext cx="67603" cy="561975"/>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4" name="直接连接符 273">
              <a:extLst>
                <a:ext uri="{FF2B5EF4-FFF2-40B4-BE49-F238E27FC236}">
                  <a16:creationId xmlns:a16="http://schemas.microsoft.com/office/drawing/2014/main" id="{30549F3C-6233-4AD9-B7F2-8980B6AE3AD7}"/>
                </a:ext>
              </a:extLst>
            </p:cNvPr>
            <p:cNvCxnSpPr>
              <a:stCxn id="267" idx="0"/>
              <a:endCxn id="261" idx="2"/>
            </p:cNvCxnSpPr>
            <p:nvPr/>
          </p:nvCxnSpPr>
          <p:spPr bwMode="auto">
            <a:xfrm flipH="1" flipV="1">
              <a:off x="3380304" y="2495554"/>
              <a:ext cx="72110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5" name="直接连接符 274">
              <a:extLst>
                <a:ext uri="{FF2B5EF4-FFF2-40B4-BE49-F238E27FC236}">
                  <a16:creationId xmlns:a16="http://schemas.microsoft.com/office/drawing/2014/main" id="{77F7BBD8-8F55-42E4-B7A6-CE6477939697}"/>
                </a:ext>
              </a:extLst>
            </p:cNvPr>
            <p:cNvCxnSpPr>
              <a:stCxn id="262" idx="2"/>
              <a:endCxn id="267" idx="0"/>
            </p:cNvCxnSpPr>
            <p:nvPr/>
          </p:nvCxnSpPr>
          <p:spPr bwMode="auto">
            <a:xfrm>
              <a:off x="3887333" y="2495554"/>
              <a:ext cx="214077" cy="561975"/>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 name="直接连接符 275">
              <a:extLst>
                <a:ext uri="{FF2B5EF4-FFF2-40B4-BE49-F238E27FC236}">
                  <a16:creationId xmlns:a16="http://schemas.microsoft.com/office/drawing/2014/main" id="{CEB25A93-DDF3-4FAE-BCB9-4A65C16AA19D}"/>
                </a:ext>
              </a:extLst>
            </p:cNvPr>
            <p:cNvCxnSpPr>
              <a:stCxn id="245" idx="0"/>
              <a:endCxn id="241" idx="2"/>
            </p:cNvCxnSpPr>
            <p:nvPr/>
          </p:nvCxnSpPr>
          <p:spPr bwMode="auto">
            <a:xfrm flipV="1">
              <a:off x="2085984" y="1778750"/>
              <a:ext cx="602796"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7" name="直接连接符 276">
              <a:extLst>
                <a:ext uri="{FF2B5EF4-FFF2-40B4-BE49-F238E27FC236}">
                  <a16:creationId xmlns:a16="http://schemas.microsoft.com/office/drawing/2014/main" id="{5F26E040-4A1D-4FEF-9174-A4B0F9FDEA55}"/>
                </a:ext>
              </a:extLst>
            </p:cNvPr>
            <p:cNvCxnSpPr>
              <a:stCxn id="245" idx="0"/>
              <a:endCxn id="244" idx="2"/>
            </p:cNvCxnSpPr>
            <p:nvPr/>
          </p:nvCxnSpPr>
          <p:spPr bwMode="auto">
            <a:xfrm flipV="1">
              <a:off x="2085983" y="1778750"/>
              <a:ext cx="1168974"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8" name="直接连接符 277">
              <a:extLst>
                <a:ext uri="{FF2B5EF4-FFF2-40B4-BE49-F238E27FC236}">
                  <a16:creationId xmlns:a16="http://schemas.microsoft.com/office/drawing/2014/main" id="{DA7BACA8-922D-4908-B9E7-5DDF2104170D}"/>
                </a:ext>
              </a:extLst>
            </p:cNvPr>
            <p:cNvCxnSpPr>
              <a:stCxn id="241" idx="2"/>
              <a:endCxn id="246" idx="0"/>
            </p:cNvCxnSpPr>
            <p:nvPr/>
          </p:nvCxnSpPr>
          <p:spPr bwMode="auto">
            <a:xfrm flipH="1">
              <a:off x="2593011" y="1778750"/>
              <a:ext cx="95771"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直接连接符 278">
              <a:extLst>
                <a:ext uri="{FF2B5EF4-FFF2-40B4-BE49-F238E27FC236}">
                  <a16:creationId xmlns:a16="http://schemas.microsoft.com/office/drawing/2014/main" id="{EA9EF5AE-1E19-4AA6-8788-6463DBB5F18B}"/>
                </a:ext>
              </a:extLst>
            </p:cNvPr>
            <p:cNvCxnSpPr>
              <a:stCxn id="246" idx="0"/>
              <a:endCxn id="244" idx="2"/>
            </p:cNvCxnSpPr>
            <p:nvPr/>
          </p:nvCxnSpPr>
          <p:spPr bwMode="auto">
            <a:xfrm flipV="1">
              <a:off x="2593012" y="1778750"/>
              <a:ext cx="661949"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0" name="直接连接符 279">
              <a:extLst>
                <a:ext uri="{FF2B5EF4-FFF2-40B4-BE49-F238E27FC236}">
                  <a16:creationId xmlns:a16="http://schemas.microsoft.com/office/drawing/2014/main" id="{629B2D03-D87E-4F7A-81E5-FF12EBC445E7}"/>
                </a:ext>
              </a:extLst>
            </p:cNvPr>
            <p:cNvCxnSpPr>
              <a:stCxn id="261" idx="0"/>
              <a:endCxn id="241" idx="2"/>
            </p:cNvCxnSpPr>
            <p:nvPr/>
          </p:nvCxnSpPr>
          <p:spPr bwMode="auto">
            <a:xfrm flipH="1" flipV="1">
              <a:off x="2688783" y="1778750"/>
              <a:ext cx="691525"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 name="直接连接符 280">
              <a:extLst>
                <a:ext uri="{FF2B5EF4-FFF2-40B4-BE49-F238E27FC236}">
                  <a16:creationId xmlns:a16="http://schemas.microsoft.com/office/drawing/2014/main" id="{AF954E1B-00FB-4AB2-AEEE-391F5EBB8483}"/>
                </a:ext>
              </a:extLst>
            </p:cNvPr>
            <p:cNvCxnSpPr>
              <a:stCxn id="261" idx="0"/>
              <a:endCxn id="244" idx="2"/>
            </p:cNvCxnSpPr>
            <p:nvPr/>
          </p:nvCxnSpPr>
          <p:spPr bwMode="auto">
            <a:xfrm flipH="1" flipV="1">
              <a:off x="3254960" y="1778750"/>
              <a:ext cx="125347"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2" name="直接连接符 281">
              <a:extLst>
                <a:ext uri="{FF2B5EF4-FFF2-40B4-BE49-F238E27FC236}">
                  <a16:creationId xmlns:a16="http://schemas.microsoft.com/office/drawing/2014/main" id="{95F40601-26AE-4C06-A8A7-40A28A9A4833}"/>
                </a:ext>
              </a:extLst>
            </p:cNvPr>
            <p:cNvCxnSpPr>
              <a:cxnSpLocks/>
              <a:stCxn id="262" idx="0"/>
              <a:endCxn id="241" idx="2"/>
            </p:cNvCxnSpPr>
            <p:nvPr/>
          </p:nvCxnSpPr>
          <p:spPr bwMode="auto">
            <a:xfrm flipH="1" flipV="1">
              <a:off x="2688779" y="1778750"/>
              <a:ext cx="1198550"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3" name="直接连接符 282">
              <a:extLst>
                <a:ext uri="{FF2B5EF4-FFF2-40B4-BE49-F238E27FC236}">
                  <a16:creationId xmlns:a16="http://schemas.microsoft.com/office/drawing/2014/main" id="{0416C038-40F9-491D-A529-C23BFD9D963C}"/>
                </a:ext>
              </a:extLst>
            </p:cNvPr>
            <p:cNvCxnSpPr>
              <a:stCxn id="262" idx="0"/>
              <a:endCxn id="244" idx="2"/>
            </p:cNvCxnSpPr>
            <p:nvPr/>
          </p:nvCxnSpPr>
          <p:spPr bwMode="auto">
            <a:xfrm flipH="1" flipV="1">
              <a:off x="3254957" y="1778750"/>
              <a:ext cx="632372"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 name="文本框 283">
              <a:extLst>
                <a:ext uri="{FF2B5EF4-FFF2-40B4-BE49-F238E27FC236}">
                  <a16:creationId xmlns:a16="http://schemas.microsoft.com/office/drawing/2014/main" id="{F8DAE132-78BC-42BD-BF7C-196339E63207}"/>
                </a:ext>
              </a:extLst>
            </p:cNvPr>
            <p:cNvSpPr txBox="1"/>
            <p:nvPr/>
          </p:nvSpPr>
          <p:spPr>
            <a:xfrm>
              <a:off x="3875950" y="2559026"/>
              <a:ext cx="476185" cy="221790"/>
            </a:xfrm>
            <a:prstGeom prst="rect">
              <a:avLst/>
            </a:prstGeom>
            <a:noFill/>
          </p:spPr>
          <p:txBody>
            <a:bodyPr wrap="square" rtlCol="0">
              <a:spAutoFit/>
            </a:bodyPr>
            <a:lstStyle/>
            <a:p>
              <a:pPr fontAlgn="base">
                <a:spcBef>
                  <a:spcPct val="0"/>
                </a:spcBef>
                <a:spcAft>
                  <a:spcPct val="0"/>
                </a:spcAft>
              </a:pPr>
              <a:r>
                <a:rPr lang="en-US" altLang="zh-CN" sz="1100" b="1" dirty="0">
                  <a:solidFill>
                    <a:srgbClr val="990000">
                      <a:lumMod val="60000"/>
                      <a:lumOff val="40000"/>
                    </a:srgbClr>
                  </a:solidFill>
                  <a:latin typeface="微软雅黑" panose="020B0503020204020204" pitchFamily="34" charset="-122"/>
                  <a:ea typeface="微软雅黑" panose="020B0503020204020204" pitchFamily="34" charset="-122"/>
                </a:rPr>
                <a:t>STP</a:t>
              </a:r>
              <a:endParaRPr lang="zh-CN" altLang="en-US" sz="1100" b="1" dirty="0">
                <a:solidFill>
                  <a:srgbClr val="990000">
                    <a:lumMod val="60000"/>
                    <a:lumOff val="40000"/>
                  </a:srgbClr>
                </a:solidFill>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5D4DB62F-4E04-4803-B9B4-42C2D1EAE526}"/>
                </a:ext>
              </a:extLst>
            </p:cNvPr>
            <p:cNvSpPr txBox="1"/>
            <p:nvPr/>
          </p:nvSpPr>
          <p:spPr>
            <a:xfrm>
              <a:off x="3459179" y="1502574"/>
              <a:ext cx="410988" cy="234837"/>
            </a:xfrm>
            <a:prstGeom prst="rect">
              <a:avLst/>
            </a:prstGeom>
            <a:noFill/>
          </p:spPr>
          <p:txBody>
            <a:bodyPr wrap="none" rtlCol="0">
              <a:spAutoFit/>
            </a:bodyPr>
            <a:lstStyle/>
            <a:p>
              <a:pPr fontAlgn="base">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核心</a:t>
              </a:r>
            </a:p>
          </p:txBody>
        </p:sp>
        <p:sp>
          <p:nvSpPr>
            <p:cNvPr id="286" name="矩形 285">
              <a:extLst>
                <a:ext uri="{FF2B5EF4-FFF2-40B4-BE49-F238E27FC236}">
                  <a16:creationId xmlns:a16="http://schemas.microsoft.com/office/drawing/2014/main" id="{E6EBFA5E-CA50-4C6E-9513-D6CCB7093490}"/>
                </a:ext>
              </a:extLst>
            </p:cNvPr>
            <p:cNvSpPr/>
            <p:nvPr/>
          </p:nvSpPr>
          <p:spPr bwMode="auto">
            <a:xfrm>
              <a:off x="4648290" y="2119225"/>
              <a:ext cx="1190100" cy="1562188"/>
            </a:xfrm>
            <a:prstGeom prst="rect">
              <a:avLst/>
            </a:prstGeom>
            <a:solidFill>
              <a:srgbClr val="E0E0E0">
                <a:alpha val="60000"/>
              </a:srgbClr>
            </a:solidFill>
            <a:ln w="9525" cap="flat" cmpd="sng" algn="ctr">
              <a:solidFill>
                <a:srgbClr val="000000"/>
              </a:solid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POD1</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7" name="矩形 286">
              <a:extLst>
                <a:ext uri="{FF2B5EF4-FFF2-40B4-BE49-F238E27FC236}">
                  <a16:creationId xmlns:a16="http://schemas.microsoft.com/office/drawing/2014/main" id="{B496BFA7-07A6-407F-97E2-759B4DA6727B}"/>
                </a:ext>
              </a:extLst>
            </p:cNvPr>
            <p:cNvSpPr/>
            <p:nvPr/>
          </p:nvSpPr>
          <p:spPr bwMode="auto">
            <a:xfrm>
              <a:off x="5370786" y="1531101"/>
              <a:ext cx="397170"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8" name="矩形 287">
              <a:extLst>
                <a:ext uri="{FF2B5EF4-FFF2-40B4-BE49-F238E27FC236}">
                  <a16:creationId xmlns:a16="http://schemas.microsoft.com/office/drawing/2014/main" id="{39BB1A8B-27DA-44EC-B662-4E624BFF158E}"/>
                </a:ext>
              </a:extLst>
            </p:cNvPr>
            <p:cNvSpPr/>
            <p:nvPr/>
          </p:nvSpPr>
          <p:spPr bwMode="auto">
            <a:xfrm>
              <a:off x="5936964" y="1531101"/>
              <a:ext cx="397170"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9" name="矩形 288">
              <a:extLst>
                <a:ext uri="{FF2B5EF4-FFF2-40B4-BE49-F238E27FC236}">
                  <a16:creationId xmlns:a16="http://schemas.microsoft.com/office/drawing/2014/main" id="{A40AC2BE-0497-4D5F-B1F7-7A895D7DD023}"/>
                </a:ext>
              </a:extLst>
            </p:cNvPr>
            <p:cNvSpPr/>
            <p:nvPr/>
          </p:nvSpPr>
          <p:spPr bwMode="auto">
            <a:xfrm>
              <a:off x="4810242" y="224790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0" name="矩形 289">
              <a:extLst>
                <a:ext uri="{FF2B5EF4-FFF2-40B4-BE49-F238E27FC236}">
                  <a16:creationId xmlns:a16="http://schemas.microsoft.com/office/drawing/2014/main" id="{C5A06C85-7DE5-42AB-ACEE-43E74741FE02}"/>
                </a:ext>
              </a:extLst>
            </p:cNvPr>
            <p:cNvSpPr/>
            <p:nvPr/>
          </p:nvSpPr>
          <p:spPr bwMode="auto">
            <a:xfrm>
              <a:off x="5317268" y="224790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91" name="直接连接符 290">
              <a:extLst>
                <a:ext uri="{FF2B5EF4-FFF2-40B4-BE49-F238E27FC236}">
                  <a16:creationId xmlns:a16="http://schemas.microsoft.com/office/drawing/2014/main" id="{89404E80-4CDA-4B0E-AE92-8F79B9242A50}"/>
                </a:ext>
              </a:extLst>
            </p:cNvPr>
            <p:cNvCxnSpPr>
              <a:stCxn id="289" idx="3"/>
              <a:endCxn id="290" idx="1"/>
            </p:cNvCxnSpPr>
            <p:nvPr/>
          </p:nvCxnSpPr>
          <p:spPr bwMode="auto">
            <a:xfrm>
              <a:off x="5122912" y="2371725"/>
              <a:ext cx="194359"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2" name="矩形 291">
              <a:extLst>
                <a:ext uri="{FF2B5EF4-FFF2-40B4-BE49-F238E27FC236}">
                  <a16:creationId xmlns:a16="http://schemas.microsoft.com/office/drawing/2014/main" id="{AE8C6840-02E0-4735-ADC4-1CDBD83FE6F2}"/>
                </a:ext>
              </a:extLst>
            </p:cNvPr>
            <p:cNvSpPr/>
            <p:nvPr/>
          </p:nvSpPr>
          <p:spPr bwMode="auto">
            <a:xfrm>
              <a:off x="4753911"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3" name="矩形 292">
              <a:extLst>
                <a:ext uri="{FF2B5EF4-FFF2-40B4-BE49-F238E27FC236}">
                  <a16:creationId xmlns:a16="http://schemas.microsoft.com/office/drawing/2014/main" id="{D0C345B2-78A2-4042-BAB1-FBE62AB4992A}"/>
                </a:ext>
              </a:extLst>
            </p:cNvPr>
            <p:cNvSpPr/>
            <p:nvPr/>
          </p:nvSpPr>
          <p:spPr bwMode="auto">
            <a:xfrm>
              <a:off x="5035591"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4" name="矩形 293">
              <a:extLst>
                <a:ext uri="{FF2B5EF4-FFF2-40B4-BE49-F238E27FC236}">
                  <a16:creationId xmlns:a16="http://schemas.microsoft.com/office/drawing/2014/main" id="{BDAA1A00-FEBE-4475-87DB-925BBF14C24C}"/>
                </a:ext>
              </a:extLst>
            </p:cNvPr>
            <p:cNvSpPr/>
            <p:nvPr/>
          </p:nvSpPr>
          <p:spPr bwMode="auto">
            <a:xfrm>
              <a:off x="5317271"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5" name="矩形 294">
              <a:extLst>
                <a:ext uri="{FF2B5EF4-FFF2-40B4-BE49-F238E27FC236}">
                  <a16:creationId xmlns:a16="http://schemas.microsoft.com/office/drawing/2014/main" id="{340B04E1-328D-4B7E-968A-835A6143EADE}"/>
                </a:ext>
              </a:extLst>
            </p:cNvPr>
            <p:cNvSpPr/>
            <p:nvPr/>
          </p:nvSpPr>
          <p:spPr bwMode="auto">
            <a:xfrm>
              <a:off x="5598951"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96" name="直接连接符 295">
              <a:extLst>
                <a:ext uri="{FF2B5EF4-FFF2-40B4-BE49-F238E27FC236}">
                  <a16:creationId xmlns:a16="http://schemas.microsoft.com/office/drawing/2014/main" id="{3D7764A7-919A-477E-A326-123A811B2BDE}"/>
                </a:ext>
              </a:extLst>
            </p:cNvPr>
            <p:cNvCxnSpPr>
              <a:stCxn id="289" idx="2"/>
              <a:endCxn id="292" idx="0"/>
            </p:cNvCxnSpPr>
            <p:nvPr/>
          </p:nvCxnSpPr>
          <p:spPr bwMode="auto">
            <a:xfrm flipH="1">
              <a:off x="4842638" y="2495554"/>
              <a:ext cx="123938"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 name="直接连接符 296">
              <a:extLst>
                <a:ext uri="{FF2B5EF4-FFF2-40B4-BE49-F238E27FC236}">
                  <a16:creationId xmlns:a16="http://schemas.microsoft.com/office/drawing/2014/main" id="{B5E96912-1404-4DA2-BB24-CFE63A9A972E}"/>
                </a:ext>
              </a:extLst>
            </p:cNvPr>
            <p:cNvCxnSpPr>
              <a:stCxn id="292" idx="0"/>
              <a:endCxn id="290" idx="2"/>
            </p:cNvCxnSpPr>
            <p:nvPr/>
          </p:nvCxnSpPr>
          <p:spPr bwMode="auto">
            <a:xfrm flipV="1">
              <a:off x="4842641" y="2495554"/>
              <a:ext cx="63096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 name="直接连接符 297">
              <a:extLst>
                <a:ext uri="{FF2B5EF4-FFF2-40B4-BE49-F238E27FC236}">
                  <a16:creationId xmlns:a16="http://schemas.microsoft.com/office/drawing/2014/main" id="{4C1B1343-D6C9-4131-878C-3F3020CEDF16}"/>
                </a:ext>
              </a:extLst>
            </p:cNvPr>
            <p:cNvCxnSpPr>
              <a:stCxn id="289" idx="2"/>
              <a:endCxn id="293" idx="0"/>
            </p:cNvCxnSpPr>
            <p:nvPr/>
          </p:nvCxnSpPr>
          <p:spPr bwMode="auto">
            <a:xfrm>
              <a:off x="4966576" y="2495554"/>
              <a:ext cx="15774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9" name="直接连接符 298">
              <a:extLst>
                <a:ext uri="{FF2B5EF4-FFF2-40B4-BE49-F238E27FC236}">
                  <a16:creationId xmlns:a16="http://schemas.microsoft.com/office/drawing/2014/main" id="{D8771914-4311-4B29-87F1-5E7A47751F5B}"/>
                </a:ext>
              </a:extLst>
            </p:cNvPr>
            <p:cNvCxnSpPr>
              <a:stCxn id="293" idx="0"/>
              <a:endCxn id="290" idx="2"/>
            </p:cNvCxnSpPr>
            <p:nvPr/>
          </p:nvCxnSpPr>
          <p:spPr bwMode="auto">
            <a:xfrm flipV="1">
              <a:off x="5124320" y="2495554"/>
              <a:ext cx="34928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直接连接符 299">
              <a:extLst>
                <a:ext uri="{FF2B5EF4-FFF2-40B4-BE49-F238E27FC236}">
                  <a16:creationId xmlns:a16="http://schemas.microsoft.com/office/drawing/2014/main" id="{D05331AE-6ADB-4F95-A5E7-F6ED2352B3EB}"/>
                </a:ext>
              </a:extLst>
            </p:cNvPr>
            <p:cNvCxnSpPr>
              <a:stCxn id="294" idx="0"/>
              <a:endCxn id="289" idx="2"/>
            </p:cNvCxnSpPr>
            <p:nvPr/>
          </p:nvCxnSpPr>
          <p:spPr bwMode="auto">
            <a:xfrm flipH="1" flipV="1">
              <a:off x="4966576" y="2495554"/>
              <a:ext cx="43942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 name="直接连接符 300">
              <a:extLst>
                <a:ext uri="{FF2B5EF4-FFF2-40B4-BE49-F238E27FC236}">
                  <a16:creationId xmlns:a16="http://schemas.microsoft.com/office/drawing/2014/main" id="{7418B66C-9D2D-4060-8D6E-49C5099BD4CB}"/>
                </a:ext>
              </a:extLst>
            </p:cNvPr>
            <p:cNvCxnSpPr>
              <a:stCxn id="294" idx="0"/>
              <a:endCxn id="290" idx="2"/>
            </p:cNvCxnSpPr>
            <p:nvPr/>
          </p:nvCxnSpPr>
          <p:spPr bwMode="auto">
            <a:xfrm flipV="1">
              <a:off x="5405999" y="2495554"/>
              <a:ext cx="6760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2" name="直接连接符 301">
              <a:extLst>
                <a:ext uri="{FF2B5EF4-FFF2-40B4-BE49-F238E27FC236}">
                  <a16:creationId xmlns:a16="http://schemas.microsoft.com/office/drawing/2014/main" id="{DE6B1BA8-7E84-4C2C-B6AC-52038567AA03}"/>
                </a:ext>
              </a:extLst>
            </p:cNvPr>
            <p:cNvCxnSpPr>
              <a:stCxn id="295" idx="0"/>
              <a:endCxn id="289" idx="2"/>
            </p:cNvCxnSpPr>
            <p:nvPr/>
          </p:nvCxnSpPr>
          <p:spPr bwMode="auto">
            <a:xfrm flipH="1" flipV="1">
              <a:off x="4966575" y="2495554"/>
              <a:ext cx="72110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 name="直接连接符 302">
              <a:extLst>
                <a:ext uri="{FF2B5EF4-FFF2-40B4-BE49-F238E27FC236}">
                  <a16:creationId xmlns:a16="http://schemas.microsoft.com/office/drawing/2014/main" id="{DE5E7982-3217-4736-B2F9-0AB8ED2881AC}"/>
                </a:ext>
              </a:extLst>
            </p:cNvPr>
            <p:cNvCxnSpPr>
              <a:stCxn id="290" idx="2"/>
              <a:endCxn id="295" idx="0"/>
            </p:cNvCxnSpPr>
            <p:nvPr/>
          </p:nvCxnSpPr>
          <p:spPr bwMode="auto">
            <a:xfrm>
              <a:off x="5473604" y="2495554"/>
              <a:ext cx="214077"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 name="矩形 303">
              <a:extLst>
                <a:ext uri="{FF2B5EF4-FFF2-40B4-BE49-F238E27FC236}">
                  <a16:creationId xmlns:a16="http://schemas.microsoft.com/office/drawing/2014/main" id="{8068823E-4BE5-4C1D-AF7D-7DC89B4FDFD3}"/>
                </a:ext>
              </a:extLst>
            </p:cNvPr>
            <p:cNvSpPr/>
            <p:nvPr/>
          </p:nvSpPr>
          <p:spPr bwMode="auto">
            <a:xfrm>
              <a:off x="5942610" y="2119225"/>
              <a:ext cx="1190100" cy="1562188"/>
            </a:xfrm>
            <a:prstGeom prst="rect">
              <a:avLst/>
            </a:prstGeom>
            <a:solidFill>
              <a:srgbClr val="E0E0E0">
                <a:alpha val="60000"/>
              </a:srgbClr>
            </a:solidFill>
            <a:ln w="9525" cap="flat" cmpd="sng" algn="ctr">
              <a:solidFill>
                <a:srgbClr val="000000"/>
              </a:solidFill>
              <a:prstDash val="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POD2</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5" name="矩形 304">
              <a:extLst>
                <a:ext uri="{FF2B5EF4-FFF2-40B4-BE49-F238E27FC236}">
                  <a16:creationId xmlns:a16="http://schemas.microsoft.com/office/drawing/2014/main" id="{6251CE1E-5154-42BA-B678-DB76614F7BCD}"/>
                </a:ext>
              </a:extLst>
            </p:cNvPr>
            <p:cNvSpPr/>
            <p:nvPr/>
          </p:nvSpPr>
          <p:spPr bwMode="auto">
            <a:xfrm>
              <a:off x="6104564" y="224790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6" name="矩形 305">
              <a:extLst>
                <a:ext uri="{FF2B5EF4-FFF2-40B4-BE49-F238E27FC236}">
                  <a16:creationId xmlns:a16="http://schemas.microsoft.com/office/drawing/2014/main" id="{C07A90E3-3CF2-4F5D-8AEA-8D6F474572AF}"/>
                </a:ext>
              </a:extLst>
            </p:cNvPr>
            <p:cNvSpPr/>
            <p:nvPr/>
          </p:nvSpPr>
          <p:spPr bwMode="auto">
            <a:xfrm>
              <a:off x="6611589" y="224790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307" name="直接连接符 306">
              <a:extLst>
                <a:ext uri="{FF2B5EF4-FFF2-40B4-BE49-F238E27FC236}">
                  <a16:creationId xmlns:a16="http://schemas.microsoft.com/office/drawing/2014/main" id="{4229EFC9-3BE6-4AAF-BFEC-7232103B23EF}"/>
                </a:ext>
              </a:extLst>
            </p:cNvPr>
            <p:cNvCxnSpPr>
              <a:stCxn id="305" idx="3"/>
              <a:endCxn id="306" idx="1"/>
            </p:cNvCxnSpPr>
            <p:nvPr/>
          </p:nvCxnSpPr>
          <p:spPr bwMode="auto">
            <a:xfrm>
              <a:off x="6417232" y="2371725"/>
              <a:ext cx="194359"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 name="矩形 307">
              <a:extLst>
                <a:ext uri="{FF2B5EF4-FFF2-40B4-BE49-F238E27FC236}">
                  <a16:creationId xmlns:a16="http://schemas.microsoft.com/office/drawing/2014/main" id="{D814A8F5-90D0-4DBD-83CC-5E33C3CF67F8}"/>
                </a:ext>
              </a:extLst>
            </p:cNvPr>
            <p:cNvSpPr/>
            <p:nvPr/>
          </p:nvSpPr>
          <p:spPr bwMode="auto">
            <a:xfrm>
              <a:off x="6048232"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9" name="矩形 308">
              <a:extLst>
                <a:ext uri="{FF2B5EF4-FFF2-40B4-BE49-F238E27FC236}">
                  <a16:creationId xmlns:a16="http://schemas.microsoft.com/office/drawing/2014/main" id="{4BEBB6FD-5D9E-470C-87C6-3551E8B3BBD9}"/>
                </a:ext>
              </a:extLst>
            </p:cNvPr>
            <p:cNvSpPr/>
            <p:nvPr/>
          </p:nvSpPr>
          <p:spPr bwMode="auto">
            <a:xfrm>
              <a:off x="6329912"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0" name="矩形 309">
              <a:extLst>
                <a:ext uri="{FF2B5EF4-FFF2-40B4-BE49-F238E27FC236}">
                  <a16:creationId xmlns:a16="http://schemas.microsoft.com/office/drawing/2014/main" id="{1FB8F202-09F1-454D-9D3B-2F28D9A399B3}"/>
                </a:ext>
              </a:extLst>
            </p:cNvPr>
            <p:cNvSpPr/>
            <p:nvPr/>
          </p:nvSpPr>
          <p:spPr bwMode="auto">
            <a:xfrm>
              <a:off x="6611592"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1" name="矩形 310">
              <a:extLst>
                <a:ext uri="{FF2B5EF4-FFF2-40B4-BE49-F238E27FC236}">
                  <a16:creationId xmlns:a16="http://schemas.microsoft.com/office/drawing/2014/main" id="{1C63D6AD-272D-4C6F-974F-9818330BE0C1}"/>
                </a:ext>
              </a:extLst>
            </p:cNvPr>
            <p:cNvSpPr/>
            <p:nvPr/>
          </p:nvSpPr>
          <p:spPr bwMode="auto">
            <a:xfrm>
              <a:off x="6893272" y="305752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312" name="直接连接符 311">
              <a:extLst>
                <a:ext uri="{FF2B5EF4-FFF2-40B4-BE49-F238E27FC236}">
                  <a16:creationId xmlns:a16="http://schemas.microsoft.com/office/drawing/2014/main" id="{34A7DC3A-AE1C-45BE-859E-AB0B4AB4EE4C}"/>
                </a:ext>
              </a:extLst>
            </p:cNvPr>
            <p:cNvCxnSpPr>
              <a:stCxn id="305" idx="2"/>
              <a:endCxn id="308" idx="0"/>
            </p:cNvCxnSpPr>
            <p:nvPr/>
          </p:nvCxnSpPr>
          <p:spPr bwMode="auto">
            <a:xfrm flipH="1">
              <a:off x="6136958" y="2495554"/>
              <a:ext cx="123938"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直接连接符 312">
              <a:extLst>
                <a:ext uri="{FF2B5EF4-FFF2-40B4-BE49-F238E27FC236}">
                  <a16:creationId xmlns:a16="http://schemas.microsoft.com/office/drawing/2014/main" id="{8886BC23-F982-41DF-8F7A-BA23E3F81D5C}"/>
                </a:ext>
              </a:extLst>
            </p:cNvPr>
            <p:cNvCxnSpPr>
              <a:stCxn id="308" idx="0"/>
              <a:endCxn id="306" idx="2"/>
            </p:cNvCxnSpPr>
            <p:nvPr/>
          </p:nvCxnSpPr>
          <p:spPr bwMode="auto">
            <a:xfrm flipV="1">
              <a:off x="6136962" y="2495554"/>
              <a:ext cx="63096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 name="直接连接符 313">
              <a:extLst>
                <a:ext uri="{FF2B5EF4-FFF2-40B4-BE49-F238E27FC236}">
                  <a16:creationId xmlns:a16="http://schemas.microsoft.com/office/drawing/2014/main" id="{58A1F6FA-2706-4721-AE52-50ABDA5431F9}"/>
                </a:ext>
              </a:extLst>
            </p:cNvPr>
            <p:cNvCxnSpPr>
              <a:stCxn id="305" idx="2"/>
              <a:endCxn id="309" idx="0"/>
            </p:cNvCxnSpPr>
            <p:nvPr/>
          </p:nvCxnSpPr>
          <p:spPr bwMode="auto">
            <a:xfrm>
              <a:off x="6260896" y="2495554"/>
              <a:ext cx="15774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直接连接符 314">
              <a:extLst>
                <a:ext uri="{FF2B5EF4-FFF2-40B4-BE49-F238E27FC236}">
                  <a16:creationId xmlns:a16="http://schemas.microsoft.com/office/drawing/2014/main" id="{95B1575E-DDE6-4DE7-B073-8BC57AE17822}"/>
                </a:ext>
              </a:extLst>
            </p:cNvPr>
            <p:cNvCxnSpPr>
              <a:stCxn id="309" idx="0"/>
              <a:endCxn id="306" idx="2"/>
            </p:cNvCxnSpPr>
            <p:nvPr/>
          </p:nvCxnSpPr>
          <p:spPr bwMode="auto">
            <a:xfrm flipV="1">
              <a:off x="6418642" y="2495554"/>
              <a:ext cx="34928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6" name="直接连接符 315">
              <a:extLst>
                <a:ext uri="{FF2B5EF4-FFF2-40B4-BE49-F238E27FC236}">
                  <a16:creationId xmlns:a16="http://schemas.microsoft.com/office/drawing/2014/main" id="{4DEE7ABF-D0B5-4B41-98D8-ED9F59FCBF51}"/>
                </a:ext>
              </a:extLst>
            </p:cNvPr>
            <p:cNvCxnSpPr>
              <a:stCxn id="310" idx="0"/>
              <a:endCxn id="305" idx="2"/>
            </p:cNvCxnSpPr>
            <p:nvPr/>
          </p:nvCxnSpPr>
          <p:spPr bwMode="auto">
            <a:xfrm flipH="1" flipV="1">
              <a:off x="6260896" y="2495554"/>
              <a:ext cx="43942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 name="直接连接符 316">
              <a:extLst>
                <a:ext uri="{FF2B5EF4-FFF2-40B4-BE49-F238E27FC236}">
                  <a16:creationId xmlns:a16="http://schemas.microsoft.com/office/drawing/2014/main" id="{872370EB-BB5E-405A-AD1B-B682046C5715}"/>
                </a:ext>
              </a:extLst>
            </p:cNvPr>
            <p:cNvCxnSpPr>
              <a:stCxn id="310" idx="0"/>
              <a:endCxn id="306" idx="2"/>
            </p:cNvCxnSpPr>
            <p:nvPr/>
          </p:nvCxnSpPr>
          <p:spPr bwMode="auto">
            <a:xfrm flipV="1">
              <a:off x="6700321" y="2495554"/>
              <a:ext cx="6760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 name="直接连接符 317">
              <a:extLst>
                <a:ext uri="{FF2B5EF4-FFF2-40B4-BE49-F238E27FC236}">
                  <a16:creationId xmlns:a16="http://schemas.microsoft.com/office/drawing/2014/main" id="{064C3B6E-240B-47D5-8401-69541B93D3DA}"/>
                </a:ext>
              </a:extLst>
            </p:cNvPr>
            <p:cNvCxnSpPr>
              <a:stCxn id="311" idx="0"/>
              <a:endCxn id="305" idx="2"/>
            </p:cNvCxnSpPr>
            <p:nvPr/>
          </p:nvCxnSpPr>
          <p:spPr bwMode="auto">
            <a:xfrm flipH="1" flipV="1">
              <a:off x="6260896" y="2495554"/>
              <a:ext cx="72110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9" name="直接连接符 318">
              <a:extLst>
                <a:ext uri="{FF2B5EF4-FFF2-40B4-BE49-F238E27FC236}">
                  <a16:creationId xmlns:a16="http://schemas.microsoft.com/office/drawing/2014/main" id="{185939A8-487E-461B-9286-A512E11E089B}"/>
                </a:ext>
              </a:extLst>
            </p:cNvPr>
            <p:cNvCxnSpPr>
              <a:stCxn id="306" idx="2"/>
              <a:endCxn id="311" idx="0"/>
            </p:cNvCxnSpPr>
            <p:nvPr/>
          </p:nvCxnSpPr>
          <p:spPr bwMode="auto">
            <a:xfrm>
              <a:off x="6767925" y="2495554"/>
              <a:ext cx="214077"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 name="直接连接符 319">
              <a:extLst>
                <a:ext uri="{FF2B5EF4-FFF2-40B4-BE49-F238E27FC236}">
                  <a16:creationId xmlns:a16="http://schemas.microsoft.com/office/drawing/2014/main" id="{7AC5BE54-6F6A-4FFC-BA36-49FB2FFCF5A3}"/>
                </a:ext>
              </a:extLst>
            </p:cNvPr>
            <p:cNvCxnSpPr>
              <a:stCxn id="289" idx="0"/>
              <a:endCxn id="287" idx="2"/>
            </p:cNvCxnSpPr>
            <p:nvPr/>
          </p:nvCxnSpPr>
          <p:spPr bwMode="auto">
            <a:xfrm flipV="1">
              <a:off x="4966575" y="1778750"/>
              <a:ext cx="602796"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 name="直接连接符 320">
              <a:extLst>
                <a:ext uri="{FF2B5EF4-FFF2-40B4-BE49-F238E27FC236}">
                  <a16:creationId xmlns:a16="http://schemas.microsoft.com/office/drawing/2014/main" id="{D56E658C-FE5A-4B7A-AC7B-05F98C2935F7}"/>
                </a:ext>
              </a:extLst>
            </p:cNvPr>
            <p:cNvCxnSpPr>
              <a:stCxn id="289" idx="0"/>
              <a:endCxn id="288" idx="2"/>
            </p:cNvCxnSpPr>
            <p:nvPr/>
          </p:nvCxnSpPr>
          <p:spPr bwMode="auto">
            <a:xfrm flipV="1">
              <a:off x="4966575" y="1778750"/>
              <a:ext cx="1168974"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 name="直接连接符 321">
              <a:extLst>
                <a:ext uri="{FF2B5EF4-FFF2-40B4-BE49-F238E27FC236}">
                  <a16:creationId xmlns:a16="http://schemas.microsoft.com/office/drawing/2014/main" id="{331B38A5-C490-4786-BA0E-A0AAEAA76676}"/>
                </a:ext>
              </a:extLst>
            </p:cNvPr>
            <p:cNvCxnSpPr>
              <a:stCxn id="287" idx="2"/>
              <a:endCxn id="290" idx="0"/>
            </p:cNvCxnSpPr>
            <p:nvPr/>
          </p:nvCxnSpPr>
          <p:spPr bwMode="auto">
            <a:xfrm flipH="1">
              <a:off x="5473604" y="1778750"/>
              <a:ext cx="95771"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 name="直接连接符 322">
              <a:extLst>
                <a:ext uri="{FF2B5EF4-FFF2-40B4-BE49-F238E27FC236}">
                  <a16:creationId xmlns:a16="http://schemas.microsoft.com/office/drawing/2014/main" id="{A5A6CA83-E12B-41AD-8305-44FF8A03860F}"/>
                </a:ext>
              </a:extLst>
            </p:cNvPr>
            <p:cNvCxnSpPr>
              <a:stCxn id="290" idx="0"/>
              <a:endCxn id="288" idx="2"/>
            </p:cNvCxnSpPr>
            <p:nvPr/>
          </p:nvCxnSpPr>
          <p:spPr bwMode="auto">
            <a:xfrm flipV="1">
              <a:off x="5473604" y="1778750"/>
              <a:ext cx="661949"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 name="直接连接符 323">
              <a:extLst>
                <a:ext uri="{FF2B5EF4-FFF2-40B4-BE49-F238E27FC236}">
                  <a16:creationId xmlns:a16="http://schemas.microsoft.com/office/drawing/2014/main" id="{B2E1E2AA-AF6A-4D77-BDC1-1C19A51F011F}"/>
                </a:ext>
              </a:extLst>
            </p:cNvPr>
            <p:cNvCxnSpPr>
              <a:stCxn id="305" idx="0"/>
              <a:endCxn id="287" idx="2"/>
            </p:cNvCxnSpPr>
            <p:nvPr/>
          </p:nvCxnSpPr>
          <p:spPr bwMode="auto">
            <a:xfrm flipH="1" flipV="1">
              <a:off x="5569375" y="1778750"/>
              <a:ext cx="691525"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 name="直接连接符 324">
              <a:extLst>
                <a:ext uri="{FF2B5EF4-FFF2-40B4-BE49-F238E27FC236}">
                  <a16:creationId xmlns:a16="http://schemas.microsoft.com/office/drawing/2014/main" id="{BE409591-3F36-4AEE-8D43-3128B2E86C08}"/>
                </a:ext>
              </a:extLst>
            </p:cNvPr>
            <p:cNvCxnSpPr>
              <a:stCxn id="305" idx="0"/>
              <a:endCxn id="288" idx="2"/>
            </p:cNvCxnSpPr>
            <p:nvPr/>
          </p:nvCxnSpPr>
          <p:spPr bwMode="auto">
            <a:xfrm flipH="1" flipV="1">
              <a:off x="6135553" y="1778750"/>
              <a:ext cx="125347"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 name="直接连接符 325">
              <a:extLst>
                <a:ext uri="{FF2B5EF4-FFF2-40B4-BE49-F238E27FC236}">
                  <a16:creationId xmlns:a16="http://schemas.microsoft.com/office/drawing/2014/main" id="{BAA888C0-F9C2-4C8C-B4CF-3BAF98C0A00C}"/>
                </a:ext>
              </a:extLst>
            </p:cNvPr>
            <p:cNvCxnSpPr>
              <a:cxnSpLocks/>
              <a:stCxn id="306" idx="0"/>
              <a:endCxn id="287" idx="2"/>
            </p:cNvCxnSpPr>
            <p:nvPr/>
          </p:nvCxnSpPr>
          <p:spPr bwMode="auto">
            <a:xfrm flipH="1" flipV="1">
              <a:off x="5569371" y="1778750"/>
              <a:ext cx="1198550"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 name="直接连接符 326">
              <a:extLst>
                <a:ext uri="{FF2B5EF4-FFF2-40B4-BE49-F238E27FC236}">
                  <a16:creationId xmlns:a16="http://schemas.microsoft.com/office/drawing/2014/main" id="{D55EB36B-B80F-43B6-9C2A-C2FB4027405F}"/>
                </a:ext>
              </a:extLst>
            </p:cNvPr>
            <p:cNvCxnSpPr>
              <a:stCxn id="306" idx="0"/>
              <a:endCxn id="288" idx="2"/>
            </p:cNvCxnSpPr>
            <p:nvPr/>
          </p:nvCxnSpPr>
          <p:spPr bwMode="auto">
            <a:xfrm flipH="1" flipV="1">
              <a:off x="6135549" y="1778750"/>
              <a:ext cx="632372"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8" name="文本框 327">
              <a:extLst>
                <a:ext uri="{FF2B5EF4-FFF2-40B4-BE49-F238E27FC236}">
                  <a16:creationId xmlns:a16="http://schemas.microsoft.com/office/drawing/2014/main" id="{D24E7560-A078-40A8-969D-A26FE6135C97}"/>
                </a:ext>
              </a:extLst>
            </p:cNvPr>
            <p:cNvSpPr txBox="1"/>
            <p:nvPr/>
          </p:nvSpPr>
          <p:spPr>
            <a:xfrm>
              <a:off x="6611592" y="2633373"/>
              <a:ext cx="603909" cy="221790"/>
            </a:xfrm>
            <a:prstGeom prst="rect">
              <a:avLst/>
            </a:prstGeom>
            <a:noFill/>
          </p:spPr>
          <p:txBody>
            <a:bodyPr wrap="square" rtlCol="0">
              <a:spAutoFit/>
            </a:bodyPr>
            <a:lstStyle/>
            <a:p>
              <a:pPr fontAlgn="base">
                <a:spcBef>
                  <a:spcPct val="0"/>
                </a:spcBef>
                <a:spcAft>
                  <a:spcPct val="0"/>
                </a:spcAft>
              </a:pPr>
              <a:r>
                <a:rPr lang="en-US" altLang="zh-CN" sz="1100" b="1" dirty="0" err="1">
                  <a:solidFill>
                    <a:srgbClr val="990000">
                      <a:lumMod val="60000"/>
                      <a:lumOff val="40000"/>
                    </a:srgbClr>
                  </a:solidFill>
                  <a:latin typeface="微软雅黑" panose="020B0503020204020204" pitchFamily="34" charset="-122"/>
                  <a:ea typeface="微软雅黑" panose="020B0503020204020204" pitchFamily="34" charset="-122"/>
                </a:rPr>
                <a:t>iStack</a:t>
              </a:r>
              <a:endParaRPr lang="zh-CN" altLang="en-US" sz="1100" b="1" dirty="0">
                <a:solidFill>
                  <a:srgbClr val="990000">
                    <a:lumMod val="60000"/>
                    <a:lumOff val="40000"/>
                  </a:srgbClr>
                </a:solidFill>
                <a:latin typeface="微软雅黑" panose="020B0503020204020204" pitchFamily="34" charset="-122"/>
                <a:ea typeface="微软雅黑" panose="020B0503020204020204" pitchFamily="34" charset="-122"/>
              </a:endParaRPr>
            </a:p>
          </p:txBody>
        </p:sp>
        <p:sp>
          <p:nvSpPr>
            <p:cNvPr id="329" name="文本框 328">
              <a:extLst>
                <a:ext uri="{FF2B5EF4-FFF2-40B4-BE49-F238E27FC236}">
                  <a16:creationId xmlns:a16="http://schemas.microsoft.com/office/drawing/2014/main" id="{FBB65A35-12F4-43C6-B392-EDDAE32F203D}"/>
                </a:ext>
              </a:extLst>
            </p:cNvPr>
            <p:cNvSpPr txBox="1"/>
            <p:nvPr/>
          </p:nvSpPr>
          <p:spPr>
            <a:xfrm>
              <a:off x="6339772" y="1502574"/>
              <a:ext cx="410988" cy="234837"/>
            </a:xfrm>
            <a:prstGeom prst="rect">
              <a:avLst/>
            </a:prstGeom>
            <a:noFill/>
          </p:spPr>
          <p:txBody>
            <a:bodyPr wrap="none" rtlCol="0">
              <a:spAutoFit/>
            </a:bodyPr>
            <a:lstStyle/>
            <a:p>
              <a:pPr fontAlgn="base">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核心</a:t>
              </a:r>
            </a:p>
          </p:txBody>
        </p:sp>
        <p:sp>
          <p:nvSpPr>
            <p:cNvPr id="330" name="椭圆 329">
              <a:extLst>
                <a:ext uri="{FF2B5EF4-FFF2-40B4-BE49-F238E27FC236}">
                  <a16:creationId xmlns:a16="http://schemas.microsoft.com/office/drawing/2014/main" id="{C3F46F56-2BEB-494D-9B5A-7CD78A156381}"/>
                </a:ext>
              </a:extLst>
            </p:cNvPr>
            <p:cNvSpPr/>
            <p:nvPr/>
          </p:nvSpPr>
          <p:spPr bwMode="auto">
            <a:xfrm>
              <a:off x="5188958" y="2274095"/>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1" name="椭圆 330">
              <a:extLst>
                <a:ext uri="{FF2B5EF4-FFF2-40B4-BE49-F238E27FC236}">
                  <a16:creationId xmlns:a16="http://schemas.microsoft.com/office/drawing/2014/main" id="{A729FA6D-35CE-4B42-9936-3A2049750E18}"/>
                </a:ext>
              </a:extLst>
            </p:cNvPr>
            <p:cNvSpPr/>
            <p:nvPr/>
          </p:nvSpPr>
          <p:spPr bwMode="auto">
            <a:xfrm>
              <a:off x="6483357" y="2281245"/>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2" name="椭圆 331">
              <a:extLst>
                <a:ext uri="{FF2B5EF4-FFF2-40B4-BE49-F238E27FC236}">
                  <a16:creationId xmlns:a16="http://schemas.microsoft.com/office/drawing/2014/main" id="{A3FA47B7-AF74-4B26-8E0A-33EB02D1DFCE}"/>
                </a:ext>
              </a:extLst>
            </p:cNvPr>
            <p:cNvSpPr/>
            <p:nvPr/>
          </p:nvSpPr>
          <p:spPr bwMode="auto">
            <a:xfrm rot="5400000">
              <a:off x="4866507" y="2884488"/>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3" name="椭圆 332">
              <a:extLst>
                <a:ext uri="{FF2B5EF4-FFF2-40B4-BE49-F238E27FC236}">
                  <a16:creationId xmlns:a16="http://schemas.microsoft.com/office/drawing/2014/main" id="{84808720-A400-4FBF-8DAA-E4B6503C1405}"/>
                </a:ext>
              </a:extLst>
            </p:cNvPr>
            <p:cNvSpPr/>
            <p:nvPr/>
          </p:nvSpPr>
          <p:spPr bwMode="auto">
            <a:xfrm rot="5400000">
              <a:off x="5101263" y="2884091"/>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4" name="椭圆 333">
              <a:extLst>
                <a:ext uri="{FF2B5EF4-FFF2-40B4-BE49-F238E27FC236}">
                  <a16:creationId xmlns:a16="http://schemas.microsoft.com/office/drawing/2014/main" id="{A1FD3366-5F7E-4037-B956-BBBA70D5403C}"/>
                </a:ext>
              </a:extLst>
            </p:cNvPr>
            <p:cNvSpPr/>
            <p:nvPr/>
          </p:nvSpPr>
          <p:spPr bwMode="auto">
            <a:xfrm rot="5400000">
              <a:off x="5356108" y="2890045"/>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5" name="椭圆 334">
              <a:extLst>
                <a:ext uri="{FF2B5EF4-FFF2-40B4-BE49-F238E27FC236}">
                  <a16:creationId xmlns:a16="http://schemas.microsoft.com/office/drawing/2014/main" id="{1A1AD44A-4CC5-4C2E-8B46-8F81B30563B8}"/>
                </a:ext>
              </a:extLst>
            </p:cNvPr>
            <p:cNvSpPr/>
            <p:nvPr/>
          </p:nvSpPr>
          <p:spPr bwMode="auto">
            <a:xfrm rot="5400000">
              <a:off x="5595722" y="2884091"/>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6" name="椭圆 335">
              <a:extLst>
                <a:ext uri="{FF2B5EF4-FFF2-40B4-BE49-F238E27FC236}">
                  <a16:creationId xmlns:a16="http://schemas.microsoft.com/office/drawing/2014/main" id="{36E7DCF4-66DF-4B69-A69A-38A8C065D8BB}"/>
                </a:ext>
              </a:extLst>
            </p:cNvPr>
            <p:cNvSpPr/>
            <p:nvPr/>
          </p:nvSpPr>
          <p:spPr bwMode="auto">
            <a:xfrm rot="5400000">
              <a:off x="6137889" y="2886870"/>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7" name="椭圆 336">
              <a:extLst>
                <a:ext uri="{FF2B5EF4-FFF2-40B4-BE49-F238E27FC236}">
                  <a16:creationId xmlns:a16="http://schemas.microsoft.com/office/drawing/2014/main" id="{008891BB-EED5-4421-9DAE-3780081C1E4C}"/>
                </a:ext>
              </a:extLst>
            </p:cNvPr>
            <p:cNvSpPr/>
            <p:nvPr/>
          </p:nvSpPr>
          <p:spPr bwMode="auto">
            <a:xfrm rot="5400000">
              <a:off x="6394044" y="2885282"/>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8" name="椭圆 337">
              <a:extLst>
                <a:ext uri="{FF2B5EF4-FFF2-40B4-BE49-F238E27FC236}">
                  <a16:creationId xmlns:a16="http://schemas.microsoft.com/office/drawing/2014/main" id="{700E3FF7-C91A-4062-A8DD-EFE56CFD405C}"/>
                </a:ext>
              </a:extLst>
            </p:cNvPr>
            <p:cNvSpPr/>
            <p:nvPr/>
          </p:nvSpPr>
          <p:spPr bwMode="auto">
            <a:xfrm rot="5400000">
              <a:off x="6632524" y="2888188"/>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9" name="椭圆 338">
              <a:extLst>
                <a:ext uri="{FF2B5EF4-FFF2-40B4-BE49-F238E27FC236}">
                  <a16:creationId xmlns:a16="http://schemas.microsoft.com/office/drawing/2014/main" id="{35020063-E6AF-4300-B528-C1717AAA9070}"/>
                </a:ext>
              </a:extLst>
            </p:cNvPr>
            <p:cNvSpPr/>
            <p:nvPr/>
          </p:nvSpPr>
          <p:spPr bwMode="auto">
            <a:xfrm rot="5400000">
              <a:off x="6882645" y="2891760"/>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0" name="矩形 339">
              <a:extLst>
                <a:ext uri="{FF2B5EF4-FFF2-40B4-BE49-F238E27FC236}">
                  <a16:creationId xmlns:a16="http://schemas.microsoft.com/office/drawing/2014/main" id="{A0F45863-6DE0-417C-B42A-D8DBCC72C448}"/>
                </a:ext>
              </a:extLst>
            </p:cNvPr>
            <p:cNvSpPr/>
            <p:nvPr/>
          </p:nvSpPr>
          <p:spPr bwMode="auto">
            <a:xfrm>
              <a:off x="7578759" y="2106195"/>
              <a:ext cx="1190100" cy="1562188"/>
            </a:xfrm>
            <a:prstGeom prst="rect">
              <a:avLst/>
            </a:prstGeom>
            <a:solidFill>
              <a:srgbClr val="E0E0E0">
                <a:alpha val="60000"/>
              </a:srgbClr>
            </a:solidFill>
            <a:ln w="9525" cap="flat" cmpd="sng" algn="ctr">
              <a:solidFill>
                <a:srgbClr val="000000"/>
              </a:solid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POD1</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1" name="矩形 340">
              <a:extLst>
                <a:ext uri="{FF2B5EF4-FFF2-40B4-BE49-F238E27FC236}">
                  <a16:creationId xmlns:a16="http://schemas.microsoft.com/office/drawing/2014/main" id="{48D4858B-87DF-4CDC-849D-A7E05CE6D16A}"/>
                </a:ext>
              </a:extLst>
            </p:cNvPr>
            <p:cNvSpPr/>
            <p:nvPr/>
          </p:nvSpPr>
          <p:spPr bwMode="auto">
            <a:xfrm>
              <a:off x="8301255" y="1518071"/>
              <a:ext cx="397170"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2" name="矩形 341">
              <a:extLst>
                <a:ext uri="{FF2B5EF4-FFF2-40B4-BE49-F238E27FC236}">
                  <a16:creationId xmlns:a16="http://schemas.microsoft.com/office/drawing/2014/main" id="{87FADCEB-562E-49C5-8DB0-E580CDBD4865}"/>
                </a:ext>
              </a:extLst>
            </p:cNvPr>
            <p:cNvSpPr/>
            <p:nvPr/>
          </p:nvSpPr>
          <p:spPr bwMode="auto">
            <a:xfrm>
              <a:off x="8867433" y="1518071"/>
              <a:ext cx="397170"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3" name="矩形 342">
              <a:extLst>
                <a:ext uri="{FF2B5EF4-FFF2-40B4-BE49-F238E27FC236}">
                  <a16:creationId xmlns:a16="http://schemas.microsoft.com/office/drawing/2014/main" id="{04FC47C9-5D1F-4FD5-B593-711A99B105B7}"/>
                </a:ext>
              </a:extLst>
            </p:cNvPr>
            <p:cNvSpPr/>
            <p:nvPr/>
          </p:nvSpPr>
          <p:spPr bwMode="auto">
            <a:xfrm>
              <a:off x="7740711" y="223487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4" name="矩形 343">
              <a:extLst>
                <a:ext uri="{FF2B5EF4-FFF2-40B4-BE49-F238E27FC236}">
                  <a16:creationId xmlns:a16="http://schemas.microsoft.com/office/drawing/2014/main" id="{77934C13-EF1C-4012-9549-F398A44F3B64}"/>
                </a:ext>
              </a:extLst>
            </p:cNvPr>
            <p:cNvSpPr/>
            <p:nvPr/>
          </p:nvSpPr>
          <p:spPr bwMode="auto">
            <a:xfrm>
              <a:off x="8247737" y="223487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345" name="直接连接符 344">
              <a:extLst>
                <a:ext uri="{FF2B5EF4-FFF2-40B4-BE49-F238E27FC236}">
                  <a16:creationId xmlns:a16="http://schemas.microsoft.com/office/drawing/2014/main" id="{22BD942F-AE39-4553-842A-F6A416FDA3FB}"/>
                </a:ext>
              </a:extLst>
            </p:cNvPr>
            <p:cNvCxnSpPr>
              <a:stCxn id="343" idx="3"/>
              <a:endCxn id="344" idx="1"/>
            </p:cNvCxnSpPr>
            <p:nvPr/>
          </p:nvCxnSpPr>
          <p:spPr bwMode="auto">
            <a:xfrm>
              <a:off x="8053381" y="2358695"/>
              <a:ext cx="194359"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6" name="矩形 345">
              <a:extLst>
                <a:ext uri="{FF2B5EF4-FFF2-40B4-BE49-F238E27FC236}">
                  <a16:creationId xmlns:a16="http://schemas.microsoft.com/office/drawing/2014/main" id="{C4DB4DB0-7799-456B-A1A0-574792BC9870}"/>
                </a:ext>
              </a:extLst>
            </p:cNvPr>
            <p:cNvSpPr/>
            <p:nvPr/>
          </p:nvSpPr>
          <p:spPr bwMode="auto">
            <a:xfrm>
              <a:off x="7684380" y="304449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7" name="矩形 346">
              <a:extLst>
                <a:ext uri="{FF2B5EF4-FFF2-40B4-BE49-F238E27FC236}">
                  <a16:creationId xmlns:a16="http://schemas.microsoft.com/office/drawing/2014/main" id="{2FFD173E-4BE9-4722-9F3B-C50885A41402}"/>
                </a:ext>
              </a:extLst>
            </p:cNvPr>
            <p:cNvSpPr/>
            <p:nvPr/>
          </p:nvSpPr>
          <p:spPr bwMode="auto">
            <a:xfrm>
              <a:off x="7966060" y="304449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8" name="矩形 347">
              <a:extLst>
                <a:ext uri="{FF2B5EF4-FFF2-40B4-BE49-F238E27FC236}">
                  <a16:creationId xmlns:a16="http://schemas.microsoft.com/office/drawing/2014/main" id="{9932A9D7-D086-4215-9780-AB2060E4CB53}"/>
                </a:ext>
              </a:extLst>
            </p:cNvPr>
            <p:cNvSpPr/>
            <p:nvPr/>
          </p:nvSpPr>
          <p:spPr bwMode="auto">
            <a:xfrm>
              <a:off x="8247740" y="304449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9" name="矩形 348">
              <a:extLst>
                <a:ext uri="{FF2B5EF4-FFF2-40B4-BE49-F238E27FC236}">
                  <a16:creationId xmlns:a16="http://schemas.microsoft.com/office/drawing/2014/main" id="{3C401F5B-5ABA-4D84-AE13-25B21F308D5A}"/>
                </a:ext>
              </a:extLst>
            </p:cNvPr>
            <p:cNvSpPr/>
            <p:nvPr/>
          </p:nvSpPr>
          <p:spPr bwMode="auto">
            <a:xfrm>
              <a:off x="8529420" y="304449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350" name="直接连接符 349">
              <a:extLst>
                <a:ext uri="{FF2B5EF4-FFF2-40B4-BE49-F238E27FC236}">
                  <a16:creationId xmlns:a16="http://schemas.microsoft.com/office/drawing/2014/main" id="{DBB9961F-98BE-4BD0-89C2-4DAFEC257DE0}"/>
                </a:ext>
              </a:extLst>
            </p:cNvPr>
            <p:cNvCxnSpPr>
              <a:stCxn id="343" idx="2"/>
              <a:endCxn id="346" idx="0"/>
            </p:cNvCxnSpPr>
            <p:nvPr/>
          </p:nvCxnSpPr>
          <p:spPr bwMode="auto">
            <a:xfrm flipH="1">
              <a:off x="7773107" y="2482524"/>
              <a:ext cx="123938"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1" name="直接连接符 350">
              <a:extLst>
                <a:ext uri="{FF2B5EF4-FFF2-40B4-BE49-F238E27FC236}">
                  <a16:creationId xmlns:a16="http://schemas.microsoft.com/office/drawing/2014/main" id="{6E8104D2-88F6-4042-9A8A-5C9C2BB258F5}"/>
                </a:ext>
              </a:extLst>
            </p:cNvPr>
            <p:cNvCxnSpPr>
              <a:stCxn id="346" idx="0"/>
              <a:endCxn id="344" idx="2"/>
            </p:cNvCxnSpPr>
            <p:nvPr/>
          </p:nvCxnSpPr>
          <p:spPr bwMode="auto">
            <a:xfrm flipV="1">
              <a:off x="7773110" y="2482524"/>
              <a:ext cx="63096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2" name="直接连接符 351">
              <a:extLst>
                <a:ext uri="{FF2B5EF4-FFF2-40B4-BE49-F238E27FC236}">
                  <a16:creationId xmlns:a16="http://schemas.microsoft.com/office/drawing/2014/main" id="{FC88BCF9-F6C0-4DF0-86D5-341D7BB82731}"/>
                </a:ext>
              </a:extLst>
            </p:cNvPr>
            <p:cNvCxnSpPr>
              <a:stCxn id="343" idx="2"/>
              <a:endCxn id="347" idx="0"/>
            </p:cNvCxnSpPr>
            <p:nvPr/>
          </p:nvCxnSpPr>
          <p:spPr bwMode="auto">
            <a:xfrm>
              <a:off x="7897045" y="2482524"/>
              <a:ext cx="15774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3" name="直接连接符 352">
              <a:extLst>
                <a:ext uri="{FF2B5EF4-FFF2-40B4-BE49-F238E27FC236}">
                  <a16:creationId xmlns:a16="http://schemas.microsoft.com/office/drawing/2014/main" id="{981DEF3C-D946-4A38-8C86-6E2976762CA8}"/>
                </a:ext>
              </a:extLst>
            </p:cNvPr>
            <p:cNvCxnSpPr>
              <a:stCxn id="347" idx="0"/>
              <a:endCxn id="344" idx="2"/>
            </p:cNvCxnSpPr>
            <p:nvPr/>
          </p:nvCxnSpPr>
          <p:spPr bwMode="auto">
            <a:xfrm flipV="1">
              <a:off x="8054789" y="2482524"/>
              <a:ext cx="34928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4" name="直接连接符 353">
              <a:extLst>
                <a:ext uri="{FF2B5EF4-FFF2-40B4-BE49-F238E27FC236}">
                  <a16:creationId xmlns:a16="http://schemas.microsoft.com/office/drawing/2014/main" id="{45954DB7-2E8E-41E1-9B2A-5788628D8FA2}"/>
                </a:ext>
              </a:extLst>
            </p:cNvPr>
            <p:cNvCxnSpPr>
              <a:stCxn id="348" idx="0"/>
              <a:endCxn id="343" idx="2"/>
            </p:cNvCxnSpPr>
            <p:nvPr/>
          </p:nvCxnSpPr>
          <p:spPr bwMode="auto">
            <a:xfrm flipH="1" flipV="1">
              <a:off x="7897045" y="2482524"/>
              <a:ext cx="43942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5" name="直接连接符 354">
              <a:extLst>
                <a:ext uri="{FF2B5EF4-FFF2-40B4-BE49-F238E27FC236}">
                  <a16:creationId xmlns:a16="http://schemas.microsoft.com/office/drawing/2014/main" id="{5066D5D3-4A03-4FC6-BEE8-467E0C921E94}"/>
                </a:ext>
              </a:extLst>
            </p:cNvPr>
            <p:cNvCxnSpPr>
              <a:stCxn id="348" idx="0"/>
              <a:endCxn id="344" idx="2"/>
            </p:cNvCxnSpPr>
            <p:nvPr/>
          </p:nvCxnSpPr>
          <p:spPr bwMode="auto">
            <a:xfrm flipV="1">
              <a:off x="8336468" y="2482524"/>
              <a:ext cx="6760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直接连接符 355">
              <a:extLst>
                <a:ext uri="{FF2B5EF4-FFF2-40B4-BE49-F238E27FC236}">
                  <a16:creationId xmlns:a16="http://schemas.microsoft.com/office/drawing/2014/main" id="{F935E3B0-AC91-44F8-8788-3DB1D43C1505}"/>
                </a:ext>
              </a:extLst>
            </p:cNvPr>
            <p:cNvCxnSpPr>
              <a:stCxn id="349" idx="0"/>
              <a:endCxn id="343" idx="2"/>
            </p:cNvCxnSpPr>
            <p:nvPr/>
          </p:nvCxnSpPr>
          <p:spPr bwMode="auto">
            <a:xfrm flipH="1" flipV="1">
              <a:off x="7897044" y="2482524"/>
              <a:ext cx="72110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7" name="直接连接符 356">
              <a:extLst>
                <a:ext uri="{FF2B5EF4-FFF2-40B4-BE49-F238E27FC236}">
                  <a16:creationId xmlns:a16="http://schemas.microsoft.com/office/drawing/2014/main" id="{CF871346-F288-49EA-B91A-3A69173ABEEC}"/>
                </a:ext>
              </a:extLst>
            </p:cNvPr>
            <p:cNvCxnSpPr>
              <a:stCxn id="344" idx="2"/>
              <a:endCxn id="349" idx="0"/>
            </p:cNvCxnSpPr>
            <p:nvPr/>
          </p:nvCxnSpPr>
          <p:spPr bwMode="auto">
            <a:xfrm>
              <a:off x="8404073" y="2482524"/>
              <a:ext cx="214077"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 name="矩形 357">
              <a:extLst>
                <a:ext uri="{FF2B5EF4-FFF2-40B4-BE49-F238E27FC236}">
                  <a16:creationId xmlns:a16="http://schemas.microsoft.com/office/drawing/2014/main" id="{9723A70C-9B63-4961-BE7F-C520F44292B9}"/>
                </a:ext>
              </a:extLst>
            </p:cNvPr>
            <p:cNvSpPr/>
            <p:nvPr/>
          </p:nvSpPr>
          <p:spPr bwMode="auto">
            <a:xfrm>
              <a:off x="8873079" y="2106195"/>
              <a:ext cx="1190100" cy="1562188"/>
            </a:xfrm>
            <a:prstGeom prst="rect">
              <a:avLst/>
            </a:prstGeom>
            <a:solidFill>
              <a:srgbClr val="E0E0E0">
                <a:alpha val="60000"/>
              </a:srgbClr>
            </a:solidFill>
            <a:ln w="9525" cap="flat" cmpd="sng" algn="ctr">
              <a:solidFill>
                <a:srgbClr val="000000"/>
              </a:solidFill>
              <a:prstDash val="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POD2</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9" name="矩形 358">
              <a:extLst>
                <a:ext uri="{FF2B5EF4-FFF2-40B4-BE49-F238E27FC236}">
                  <a16:creationId xmlns:a16="http://schemas.microsoft.com/office/drawing/2014/main" id="{9D3252F4-2085-4604-AB9B-68A3EC08602A}"/>
                </a:ext>
              </a:extLst>
            </p:cNvPr>
            <p:cNvSpPr/>
            <p:nvPr/>
          </p:nvSpPr>
          <p:spPr bwMode="auto">
            <a:xfrm>
              <a:off x="9035033" y="223487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0" name="矩形 359">
              <a:extLst>
                <a:ext uri="{FF2B5EF4-FFF2-40B4-BE49-F238E27FC236}">
                  <a16:creationId xmlns:a16="http://schemas.microsoft.com/office/drawing/2014/main" id="{A2504CA9-EE1A-4957-AEF2-9D8C28D0BEA4}"/>
                </a:ext>
              </a:extLst>
            </p:cNvPr>
            <p:cNvSpPr/>
            <p:nvPr/>
          </p:nvSpPr>
          <p:spPr bwMode="auto">
            <a:xfrm>
              <a:off x="9542058" y="2234870"/>
              <a:ext cx="312666"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361" name="直接连接符 360">
              <a:extLst>
                <a:ext uri="{FF2B5EF4-FFF2-40B4-BE49-F238E27FC236}">
                  <a16:creationId xmlns:a16="http://schemas.microsoft.com/office/drawing/2014/main" id="{CEC1C246-DA4B-497B-9B45-44A25895C6C5}"/>
                </a:ext>
              </a:extLst>
            </p:cNvPr>
            <p:cNvCxnSpPr>
              <a:stCxn id="359" idx="3"/>
              <a:endCxn id="360" idx="1"/>
            </p:cNvCxnSpPr>
            <p:nvPr/>
          </p:nvCxnSpPr>
          <p:spPr bwMode="auto">
            <a:xfrm>
              <a:off x="9347701" y="2358695"/>
              <a:ext cx="194359"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2" name="矩形 361">
              <a:extLst>
                <a:ext uri="{FF2B5EF4-FFF2-40B4-BE49-F238E27FC236}">
                  <a16:creationId xmlns:a16="http://schemas.microsoft.com/office/drawing/2014/main" id="{DEEC5458-54F8-4C53-902D-CA1F406B757A}"/>
                </a:ext>
              </a:extLst>
            </p:cNvPr>
            <p:cNvSpPr/>
            <p:nvPr/>
          </p:nvSpPr>
          <p:spPr bwMode="auto">
            <a:xfrm>
              <a:off x="8978701" y="304449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3" name="矩形 362">
              <a:extLst>
                <a:ext uri="{FF2B5EF4-FFF2-40B4-BE49-F238E27FC236}">
                  <a16:creationId xmlns:a16="http://schemas.microsoft.com/office/drawing/2014/main" id="{367485C4-C80F-49C8-A2BF-4F4D68657DA3}"/>
                </a:ext>
              </a:extLst>
            </p:cNvPr>
            <p:cNvSpPr/>
            <p:nvPr/>
          </p:nvSpPr>
          <p:spPr bwMode="auto">
            <a:xfrm>
              <a:off x="9260381" y="304449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4" name="矩形 363">
              <a:extLst>
                <a:ext uri="{FF2B5EF4-FFF2-40B4-BE49-F238E27FC236}">
                  <a16:creationId xmlns:a16="http://schemas.microsoft.com/office/drawing/2014/main" id="{4BF13E5C-C7C2-4271-9EDC-78F0CDDD20BF}"/>
                </a:ext>
              </a:extLst>
            </p:cNvPr>
            <p:cNvSpPr/>
            <p:nvPr/>
          </p:nvSpPr>
          <p:spPr bwMode="auto">
            <a:xfrm>
              <a:off x="9542061" y="304449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5" name="矩形 364">
              <a:extLst>
                <a:ext uri="{FF2B5EF4-FFF2-40B4-BE49-F238E27FC236}">
                  <a16:creationId xmlns:a16="http://schemas.microsoft.com/office/drawing/2014/main" id="{477F1CB4-A68F-4245-8473-562DEE758650}"/>
                </a:ext>
              </a:extLst>
            </p:cNvPr>
            <p:cNvSpPr/>
            <p:nvPr/>
          </p:nvSpPr>
          <p:spPr bwMode="auto">
            <a:xfrm>
              <a:off x="9823741" y="3044496"/>
              <a:ext cx="177459" cy="247650"/>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366" name="直接连接符 365">
              <a:extLst>
                <a:ext uri="{FF2B5EF4-FFF2-40B4-BE49-F238E27FC236}">
                  <a16:creationId xmlns:a16="http://schemas.microsoft.com/office/drawing/2014/main" id="{32810CC3-858A-47A0-AAC7-DCFB3A2CB096}"/>
                </a:ext>
              </a:extLst>
            </p:cNvPr>
            <p:cNvCxnSpPr>
              <a:stCxn id="359" idx="2"/>
              <a:endCxn id="362" idx="0"/>
            </p:cNvCxnSpPr>
            <p:nvPr/>
          </p:nvCxnSpPr>
          <p:spPr bwMode="auto">
            <a:xfrm flipH="1">
              <a:off x="9067427" y="2482524"/>
              <a:ext cx="123938"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7" name="直接连接符 366">
              <a:extLst>
                <a:ext uri="{FF2B5EF4-FFF2-40B4-BE49-F238E27FC236}">
                  <a16:creationId xmlns:a16="http://schemas.microsoft.com/office/drawing/2014/main" id="{4E4F7E56-9C73-4F5D-B022-7A679AE67449}"/>
                </a:ext>
              </a:extLst>
            </p:cNvPr>
            <p:cNvCxnSpPr>
              <a:stCxn id="362" idx="0"/>
              <a:endCxn id="360" idx="2"/>
            </p:cNvCxnSpPr>
            <p:nvPr/>
          </p:nvCxnSpPr>
          <p:spPr bwMode="auto">
            <a:xfrm flipV="1">
              <a:off x="9067431" y="2482524"/>
              <a:ext cx="63096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 name="直接连接符 367">
              <a:extLst>
                <a:ext uri="{FF2B5EF4-FFF2-40B4-BE49-F238E27FC236}">
                  <a16:creationId xmlns:a16="http://schemas.microsoft.com/office/drawing/2014/main" id="{5B3A2705-3BD1-4F28-9789-FC35387623E9}"/>
                </a:ext>
              </a:extLst>
            </p:cNvPr>
            <p:cNvCxnSpPr>
              <a:stCxn id="359" idx="2"/>
              <a:endCxn id="363" idx="0"/>
            </p:cNvCxnSpPr>
            <p:nvPr/>
          </p:nvCxnSpPr>
          <p:spPr bwMode="auto">
            <a:xfrm>
              <a:off x="9191365" y="2482524"/>
              <a:ext cx="15774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 name="直接连接符 368">
              <a:extLst>
                <a:ext uri="{FF2B5EF4-FFF2-40B4-BE49-F238E27FC236}">
                  <a16:creationId xmlns:a16="http://schemas.microsoft.com/office/drawing/2014/main" id="{8B650E37-CB1B-4482-8F92-11B021D5A63A}"/>
                </a:ext>
              </a:extLst>
            </p:cNvPr>
            <p:cNvCxnSpPr>
              <a:stCxn id="363" idx="0"/>
              <a:endCxn id="360" idx="2"/>
            </p:cNvCxnSpPr>
            <p:nvPr/>
          </p:nvCxnSpPr>
          <p:spPr bwMode="auto">
            <a:xfrm flipV="1">
              <a:off x="9349111" y="2482524"/>
              <a:ext cx="34928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0" name="直接连接符 369">
              <a:extLst>
                <a:ext uri="{FF2B5EF4-FFF2-40B4-BE49-F238E27FC236}">
                  <a16:creationId xmlns:a16="http://schemas.microsoft.com/office/drawing/2014/main" id="{6C1A4DF3-5DBB-4756-BDDE-58BB9F96883A}"/>
                </a:ext>
              </a:extLst>
            </p:cNvPr>
            <p:cNvCxnSpPr>
              <a:stCxn id="364" idx="0"/>
              <a:endCxn id="359" idx="2"/>
            </p:cNvCxnSpPr>
            <p:nvPr/>
          </p:nvCxnSpPr>
          <p:spPr bwMode="auto">
            <a:xfrm flipH="1" flipV="1">
              <a:off x="9191365" y="2482524"/>
              <a:ext cx="43942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1" name="直接连接符 370">
              <a:extLst>
                <a:ext uri="{FF2B5EF4-FFF2-40B4-BE49-F238E27FC236}">
                  <a16:creationId xmlns:a16="http://schemas.microsoft.com/office/drawing/2014/main" id="{D15AD8D5-05C1-43C7-BDF7-7638E2C30490}"/>
                </a:ext>
              </a:extLst>
            </p:cNvPr>
            <p:cNvCxnSpPr>
              <a:stCxn id="364" idx="0"/>
              <a:endCxn id="360" idx="2"/>
            </p:cNvCxnSpPr>
            <p:nvPr/>
          </p:nvCxnSpPr>
          <p:spPr bwMode="auto">
            <a:xfrm flipV="1">
              <a:off x="9630790" y="2482524"/>
              <a:ext cx="67603"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2" name="直接连接符 371">
              <a:extLst>
                <a:ext uri="{FF2B5EF4-FFF2-40B4-BE49-F238E27FC236}">
                  <a16:creationId xmlns:a16="http://schemas.microsoft.com/office/drawing/2014/main" id="{D241C970-3263-4967-ACD7-F59FACD9B1DA}"/>
                </a:ext>
              </a:extLst>
            </p:cNvPr>
            <p:cNvCxnSpPr>
              <a:stCxn id="365" idx="0"/>
              <a:endCxn id="359" idx="2"/>
            </p:cNvCxnSpPr>
            <p:nvPr/>
          </p:nvCxnSpPr>
          <p:spPr bwMode="auto">
            <a:xfrm flipH="1" flipV="1">
              <a:off x="9191365" y="2482524"/>
              <a:ext cx="721102"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3" name="直接连接符 372">
              <a:extLst>
                <a:ext uri="{FF2B5EF4-FFF2-40B4-BE49-F238E27FC236}">
                  <a16:creationId xmlns:a16="http://schemas.microsoft.com/office/drawing/2014/main" id="{B4E8274C-E4C7-452F-83B6-E41F2843955B}"/>
                </a:ext>
              </a:extLst>
            </p:cNvPr>
            <p:cNvCxnSpPr>
              <a:stCxn id="360" idx="2"/>
              <a:endCxn id="365" idx="0"/>
            </p:cNvCxnSpPr>
            <p:nvPr/>
          </p:nvCxnSpPr>
          <p:spPr bwMode="auto">
            <a:xfrm>
              <a:off x="9698394" y="2482524"/>
              <a:ext cx="214077" cy="561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4" name="直接连接符 373">
              <a:extLst>
                <a:ext uri="{FF2B5EF4-FFF2-40B4-BE49-F238E27FC236}">
                  <a16:creationId xmlns:a16="http://schemas.microsoft.com/office/drawing/2014/main" id="{86E4E02F-7A51-48F1-887F-F4AF11E7FBCC}"/>
                </a:ext>
              </a:extLst>
            </p:cNvPr>
            <p:cNvCxnSpPr>
              <a:stCxn id="343" idx="0"/>
              <a:endCxn id="341" idx="2"/>
            </p:cNvCxnSpPr>
            <p:nvPr/>
          </p:nvCxnSpPr>
          <p:spPr bwMode="auto">
            <a:xfrm flipV="1">
              <a:off x="7897044" y="1765720"/>
              <a:ext cx="602796"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5" name="直接连接符 374">
              <a:extLst>
                <a:ext uri="{FF2B5EF4-FFF2-40B4-BE49-F238E27FC236}">
                  <a16:creationId xmlns:a16="http://schemas.microsoft.com/office/drawing/2014/main" id="{DD6E29C4-F1D0-42B2-B5F4-E761D03CD0E7}"/>
                </a:ext>
              </a:extLst>
            </p:cNvPr>
            <p:cNvCxnSpPr>
              <a:stCxn id="343" idx="0"/>
              <a:endCxn id="342" idx="2"/>
            </p:cNvCxnSpPr>
            <p:nvPr/>
          </p:nvCxnSpPr>
          <p:spPr bwMode="auto">
            <a:xfrm flipV="1">
              <a:off x="7897044" y="1765720"/>
              <a:ext cx="1168974"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6" name="直接连接符 375">
              <a:extLst>
                <a:ext uri="{FF2B5EF4-FFF2-40B4-BE49-F238E27FC236}">
                  <a16:creationId xmlns:a16="http://schemas.microsoft.com/office/drawing/2014/main" id="{99E66A42-C509-446E-9EED-A70026F778DC}"/>
                </a:ext>
              </a:extLst>
            </p:cNvPr>
            <p:cNvCxnSpPr>
              <a:stCxn id="341" idx="2"/>
              <a:endCxn id="344" idx="0"/>
            </p:cNvCxnSpPr>
            <p:nvPr/>
          </p:nvCxnSpPr>
          <p:spPr bwMode="auto">
            <a:xfrm flipH="1">
              <a:off x="8404073" y="1765720"/>
              <a:ext cx="95771"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7" name="直接连接符 376">
              <a:extLst>
                <a:ext uri="{FF2B5EF4-FFF2-40B4-BE49-F238E27FC236}">
                  <a16:creationId xmlns:a16="http://schemas.microsoft.com/office/drawing/2014/main" id="{742E33E0-F395-4706-9C85-BD4EF2717EFE}"/>
                </a:ext>
              </a:extLst>
            </p:cNvPr>
            <p:cNvCxnSpPr>
              <a:stCxn id="344" idx="0"/>
              <a:endCxn id="342" idx="2"/>
            </p:cNvCxnSpPr>
            <p:nvPr/>
          </p:nvCxnSpPr>
          <p:spPr bwMode="auto">
            <a:xfrm flipV="1">
              <a:off x="8404073" y="1765720"/>
              <a:ext cx="661949"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 name="直接连接符 377">
              <a:extLst>
                <a:ext uri="{FF2B5EF4-FFF2-40B4-BE49-F238E27FC236}">
                  <a16:creationId xmlns:a16="http://schemas.microsoft.com/office/drawing/2014/main" id="{4AB77473-FCB9-49C5-B412-A361C4E2B358}"/>
                </a:ext>
              </a:extLst>
            </p:cNvPr>
            <p:cNvCxnSpPr>
              <a:stCxn id="359" idx="0"/>
              <a:endCxn id="341" idx="2"/>
            </p:cNvCxnSpPr>
            <p:nvPr/>
          </p:nvCxnSpPr>
          <p:spPr bwMode="auto">
            <a:xfrm flipH="1" flipV="1">
              <a:off x="8499844" y="1765720"/>
              <a:ext cx="691525"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 name="直接连接符 378">
              <a:extLst>
                <a:ext uri="{FF2B5EF4-FFF2-40B4-BE49-F238E27FC236}">
                  <a16:creationId xmlns:a16="http://schemas.microsoft.com/office/drawing/2014/main" id="{EC4B2056-1E4B-4CB6-A147-F6BCC302E469}"/>
                </a:ext>
              </a:extLst>
            </p:cNvPr>
            <p:cNvCxnSpPr>
              <a:stCxn id="359" idx="0"/>
              <a:endCxn id="342" idx="2"/>
            </p:cNvCxnSpPr>
            <p:nvPr/>
          </p:nvCxnSpPr>
          <p:spPr bwMode="auto">
            <a:xfrm flipH="1" flipV="1">
              <a:off x="9066022" y="1765720"/>
              <a:ext cx="125347"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0" name="直接连接符 379">
              <a:extLst>
                <a:ext uri="{FF2B5EF4-FFF2-40B4-BE49-F238E27FC236}">
                  <a16:creationId xmlns:a16="http://schemas.microsoft.com/office/drawing/2014/main" id="{F4F06C56-0DE0-44B7-8EC4-2D58258CD84D}"/>
                </a:ext>
              </a:extLst>
            </p:cNvPr>
            <p:cNvCxnSpPr>
              <a:cxnSpLocks/>
              <a:stCxn id="360" idx="0"/>
              <a:endCxn id="341" idx="2"/>
            </p:cNvCxnSpPr>
            <p:nvPr/>
          </p:nvCxnSpPr>
          <p:spPr bwMode="auto">
            <a:xfrm flipH="1" flipV="1">
              <a:off x="8499840" y="1765720"/>
              <a:ext cx="1198550"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 name="直接连接符 380">
              <a:extLst>
                <a:ext uri="{FF2B5EF4-FFF2-40B4-BE49-F238E27FC236}">
                  <a16:creationId xmlns:a16="http://schemas.microsoft.com/office/drawing/2014/main" id="{FABC7696-F065-45E5-A762-15D7CBCDBFAD}"/>
                </a:ext>
              </a:extLst>
            </p:cNvPr>
            <p:cNvCxnSpPr>
              <a:stCxn id="360" idx="0"/>
              <a:endCxn id="342" idx="2"/>
            </p:cNvCxnSpPr>
            <p:nvPr/>
          </p:nvCxnSpPr>
          <p:spPr bwMode="auto">
            <a:xfrm flipH="1" flipV="1">
              <a:off x="9066018" y="1765720"/>
              <a:ext cx="632372" cy="46915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2" name="文本框 381">
              <a:extLst>
                <a:ext uri="{FF2B5EF4-FFF2-40B4-BE49-F238E27FC236}">
                  <a16:creationId xmlns:a16="http://schemas.microsoft.com/office/drawing/2014/main" id="{ED1A1721-5F3F-438F-AAF3-37EC4D98C27A}"/>
                </a:ext>
              </a:extLst>
            </p:cNvPr>
            <p:cNvSpPr txBox="1"/>
            <p:nvPr/>
          </p:nvSpPr>
          <p:spPr>
            <a:xfrm>
              <a:off x="9270241" y="1489544"/>
              <a:ext cx="410988" cy="234837"/>
            </a:xfrm>
            <a:prstGeom prst="rect">
              <a:avLst/>
            </a:prstGeom>
            <a:noFill/>
          </p:spPr>
          <p:txBody>
            <a:bodyPr wrap="none" rtlCol="0">
              <a:spAutoFit/>
            </a:bodyPr>
            <a:lstStyle/>
            <a:p>
              <a:pPr fontAlgn="base">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核心</a:t>
              </a:r>
            </a:p>
          </p:txBody>
        </p:sp>
        <p:sp>
          <p:nvSpPr>
            <p:cNvPr id="383" name="椭圆 382">
              <a:extLst>
                <a:ext uri="{FF2B5EF4-FFF2-40B4-BE49-F238E27FC236}">
                  <a16:creationId xmlns:a16="http://schemas.microsoft.com/office/drawing/2014/main" id="{78D9091F-FDE1-460F-978B-D7F041DFFC59}"/>
                </a:ext>
              </a:extLst>
            </p:cNvPr>
            <p:cNvSpPr/>
            <p:nvPr/>
          </p:nvSpPr>
          <p:spPr bwMode="auto">
            <a:xfrm>
              <a:off x="8119427" y="2261065"/>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4" name="椭圆 383">
              <a:extLst>
                <a:ext uri="{FF2B5EF4-FFF2-40B4-BE49-F238E27FC236}">
                  <a16:creationId xmlns:a16="http://schemas.microsoft.com/office/drawing/2014/main" id="{73CEAFCB-6053-43D9-94D8-2AA503892DC1}"/>
                </a:ext>
              </a:extLst>
            </p:cNvPr>
            <p:cNvSpPr/>
            <p:nvPr/>
          </p:nvSpPr>
          <p:spPr bwMode="auto">
            <a:xfrm>
              <a:off x="9413826" y="2268215"/>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5" name="椭圆 384">
              <a:extLst>
                <a:ext uri="{FF2B5EF4-FFF2-40B4-BE49-F238E27FC236}">
                  <a16:creationId xmlns:a16="http://schemas.microsoft.com/office/drawing/2014/main" id="{814544AB-04EB-456A-AF44-8A93DC8E8807}"/>
                </a:ext>
              </a:extLst>
            </p:cNvPr>
            <p:cNvSpPr/>
            <p:nvPr/>
          </p:nvSpPr>
          <p:spPr bwMode="auto">
            <a:xfrm rot="5400000">
              <a:off x="7796976" y="2871458"/>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6" name="椭圆 385">
              <a:extLst>
                <a:ext uri="{FF2B5EF4-FFF2-40B4-BE49-F238E27FC236}">
                  <a16:creationId xmlns:a16="http://schemas.microsoft.com/office/drawing/2014/main" id="{FDB8C118-37D3-4502-816B-99C63748CEF3}"/>
                </a:ext>
              </a:extLst>
            </p:cNvPr>
            <p:cNvSpPr/>
            <p:nvPr/>
          </p:nvSpPr>
          <p:spPr bwMode="auto">
            <a:xfrm rot="5400000">
              <a:off x="8031732" y="2871061"/>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7" name="椭圆 386">
              <a:extLst>
                <a:ext uri="{FF2B5EF4-FFF2-40B4-BE49-F238E27FC236}">
                  <a16:creationId xmlns:a16="http://schemas.microsoft.com/office/drawing/2014/main" id="{D8B7C873-00A6-4EAC-ACC3-39C4CF6B3CA9}"/>
                </a:ext>
              </a:extLst>
            </p:cNvPr>
            <p:cNvSpPr/>
            <p:nvPr/>
          </p:nvSpPr>
          <p:spPr bwMode="auto">
            <a:xfrm rot="5400000">
              <a:off x="8286577" y="2877015"/>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8" name="椭圆 387">
              <a:extLst>
                <a:ext uri="{FF2B5EF4-FFF2-40B4-BE49-F238E27FC236}">
                  <a16:creationId xmlns:a16="http://schemas.microsoft.com/office/drawing/2014/main" id="{50CECE6B-DE08-4362-8C15-A2BE719A77CD}"/>
                </a:ext>
              </a:extLst>
            </p:cNvPr>
            <p:cNvSpPr/>
            <p:nvPr/>
          </p:nvSpPr>
          <p:spPr bwMode="auto">
            <a:xfrm rot="5400000">
              <a:off x="8526191" y="2871061"/>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9" name="椭圆 388">
              <a:extLst>
                <a:ext uri="{FF2B5EF4-FFF2-40B4-BE49-F238E27FC236}">
                  <a16:creationId xmlns:a16="http://schemas.microsoft.com/office/drawing/2014/main" id="{80A022A6-58B0-4E83-9E56-7780C5956199}"/>
                </a:ext>
              </a:extLst>
            </p:cNvPr>
            <p:cNvSpPr/>
            <p:nvPr/>
          </p:nvSpPr>
          <p:spPr bwMode="auto">
            <a:xfrm rot="5400000">
              <a:off x="9068358" y="2873840"/>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0" name="椭圆 389">
              <a:extLst>
                <a:ext uri="{FF2B5EF4-FFF2-40B4-BE49-F238E27FC236}">
                  <a16:creationId xmlns:a16="http://schemas.microsoft.com/office/drawing/2014/main" id="{4AB6EAC4-DA35-4173-9521-721DFF90932F}"/>
                </a:ext>
              </a:extLst>
            </p:cNvPr>
            <p:cNvSpPr/>
            <p:nvPr/>
          </p:nvSpPr>
          <p:spPr bwMode="auto">
            <a:xfrm rot="5400000">
              <a:off x="9324513" y="2872252"/>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1" name="椭圆 390">
              <a:extLst>
                <a:ext uri="{FF2B5EF4-FFF2-40B4-BE49-F238E27FC236}">
                  <a16:creationId xmlns:a16="http://schemas.microsoft.com/office/drawing/2014/main" id="{EEE0FE97-5DA2-4DCF-86FC-310B93AFC8A2}"/>
                </a:ext>
              </a:extLst>
            </p:cNvPr>
            <p:cNvSpPr/>
            <p:nvPr/>
          </p:nvSpPr>
          <p:spPr bwMode="auto">
            <a:xfrm rot="5400000">
              <a:off x="9562993" y="2875158"/>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2" name="椭圆 391">
              <a:extLst>
                <a:ext uri="{FF2B5EF4-FFF2-40B4-BE49-F238E27FC236}">
                  <a16:creationId xmlns:a16="http://schemas.microsoft.com/office/drawing/2014/main" id="{C112205D-BB9F-4163-A246-C25F80B39764}"/>
                </a:ext>
              </a:extLst>
            </p:cNvPr>
            <p:cNvSpPr/>
            <p:nvPr/>
          </p:nvSpPr>
          <p:spPr bwMode="auto">
            <a:xfrm rot="5400000">
              <a:off x="9813114" y="2878730"/>
              <a:ext cx="76200" cy="19050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393" name="直接连接符 392">
              <a:extLst>
                <a:ext uri="{FF2B5EF4-FFF2-40B4-BE49-F238E27FC236}">
                  <a16:creationId xmlns:a16="http://schemas.microsoft.com/office/drawing/2014/main" id="{597766AF-CA4B-4069-A248-D1B39F632ADA}"/>
                </a:ext>
              </a:extLst>
            </p:cNvPr>
            <p:cNvCxnSpPr>
              <a:cxnSpLocks/>
            </p:cNvCxnSpPr>
            <p:nvPr/>
          </p:nvCxnSpPr>
          <p:spPr bwMode="auto">
            <a:xfrm>
              <a:off x="1276350" y="2330120"/>
              <a:ext cx="3075785" cy="0"/>
            </a:xfrm>
            <a:prstGeom prst="line">
              <a:avLst/>
            </a:prstGeom>
            <a:noFill/>
            <a:ln w="5715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4" name="文本框 393">
              <a:extLst>
                <a:ext uri="{FF2B5EF4-FFF2-40B4-BE49-F238E27FC236}">
                  <a16:creationId xmlns:a16="http://schemas.microsoft.com/office/drawing/2014/main" id="{C43794B3-18E1-4F8F-A699-1AF5F9AD6329}"/>
                </a:ext>
              </a:extLst>
            </p:cNvPr>
            <p:cNvSpPr txBox="1"/>
            <p:nvPr/>
          </p:nvSpPr>
          <p:spPr>
            <a:xfrm>
              <a:off x="1208765" y="2038358"/>
              <a:ext cx="524705" cy="221790"/>
            </a:xfrm>
            <a:prstGeom prst="rect">
              <a:avLst/>
            </a:prstGeom>
            <a:noFill/>
          </p:spPr>
          <p:txBody>
            <a:bodyPr wrap="none" rtlCol="0">
              <a:spAutoFit/>
            </a:bodyPr>
            <a:lstStyle/>
            <a:p>
              <a:pPr fontAlgn="base">
                <a:spcBef>
                  <a:spcPct val="0"/>
                </a:spcBef>
                <a:spcAft>
                  <a:spcPct val="0"/>
                </a:spcAft>
              </a:pPr>
              <a:r>
                <a:rPr lang="en-US" altLang="zh-CN" sz="1100" dirty="0">
                  <a:solidFill>
                    <a:srgbClr val="000000"/>
                  </a:solidFill>
                  <a:latin typeface="微软雅黑" panose="020B0503020204020204" pitchFamily="34" charset="-122"/>
                  <a:ea typeface="微软雅黑" panose="020B0503020204020204" pitchFamily="34" charset="-122"/>
                </a:rPr>
                <a:t>Layer3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sp>
          <p:nvSpPr>
            <p:cNvPr id="395" name="文本框 394">
              <a:extLst>
                <a:ext uri="{FF2B5EF4-FFF2-40B4-BE49-F238E27FC236}">
                  <a16:creationId xmlns:a16="http://schemas.microsoft.com/office/drawing/2014/main" id="{C0944873-F457-4C9E-871B-EA49439A111F}"/>
                </a:ext>
              </a:extLst>
            </p:cNvPr>
            <p:cNvSpPr txBox="1"/>
            <p:nvPr/>
          </p:nvSpPr>
          <p:spPr>
            <a:xfrm>
              <a:off x="1208275" y="2324607"/>
              <a:ext cx="524705" cy="221790"/>
            </a:xfrm>
            <a:prstGeom prst="rect">
              <a:avLst/>
            </a:prstGeom>
            <a:noFill/>
          </p:spPr>
          <p:txBody>
            <a:bodyPr wrap="none" rtlCol="0">
              <a:spAutoFit/>
            </a:bodyPr>
            <a:lstStyle/>
            <a:p>
              <a:pPr fontAlgn="base">
                <a:spcBef>
                  <a:spcPct val="0"/>
                </a:spcBef>
                <a:spcAft>
                  <a:spcPct val="0"/>
                </a:spcAft>
              </a:pPr>
              <a:r>
                <a:rPr lang="en-US" altLang="zh-CN" sz="1100" dirty="0">
                  <a:solidFill>
                    <a:srgbClr val="000000"/>
                  </a:solidFill>
                  <a:latin typeface="微软雅黑" panose="020B0503020204020204" pitchFamily="34" charset="-122"/>
                  <a:ea typeface="微软雅黑" panose="020B0503020204020204" pitchFamily="34" charset="-122"/>
                </a:rPr>
                <a:t>Layer2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cxnSp>
          <p:nvCxnSpPr>
            <p:cNvPr id="396" name="直接连接符 395">
              <a:extLst>
                <a:ext uri="{FF2B5EF4-FFF2-40B4-BE49-F238E27FC236}">
                  <a16:creationId xmlns:a16="http://schemas.microsoft.com/office/drawing/2014/main" id="{9845C065-86A3-43EA-B647-171623E5E932}"/>
                </a:ext>
              </a:extLst>
            </p:cNvPr>
            <p:cNvCxnSpPr>
              <a:cxnSpLocks/>
            </p:cNvCxnSpPr>
            <p:nvPr/>
          </p:nvCxnSpPr>
          <p:spPr bwMode="auto">
            <a:xfrm>
              <a:off x="4510339" y="2324607"/>
              <a:ext cx="2705162" cy="0"/>
            </a:xfrm>
            <a:prstGeom prst="line">
              <a:avLst/>
            </a:prstGeom>
            <a:noFill/>
            <a:ln w="5715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直接连接符 396">
              <a:extLst>
                <a:ext uri="{FF2B5EF4-FFF2-40B4-BE49-F238E27FC236}">
                  <a16:creationId xmlns:a16="http://schemas.microsoft.com/office/drawing/2014/main" id="{CE4E14F9-B4FF-4C1F-B2CE-3402CD0104B5}"/>
                </a:ext>
              </a:extLst>
            </p:cNvPr>
            <p:cNvCxnSpPr>
              <a:cxnSpLocks/>
            </p:cNvCxnSpPr>
            <p:nvPr/>
          </p:nvCxnSpPr>
          <p:spPr bwMode="auto">
            <a:xfrm>
              <a:off x="7684380" y="1709076"/>
              <a:ext cx="2316820" cy="0"/>
            </a:xfrm>
            <a:prstGeom prst="line">
              <a:avLst/>
            </a:prstGeom>
            <a:noFill/>
            <a:ln w="5715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直接连接符 397">
              <a:extLst>
                <a:ext uri="{FF2B5EF4-FFF2-40B4-BE49-F238E27FC236}">
                  <a16:creationId xmlns:a16="http://schemas.microsoft.com/office/drawing/2014/main" id="{CE15A95C-CF5A-450F-A42D-D0B3A5FB7D1A}"/>
                </a:ext>
              </a:extLst>
            </p:cNvPr>
            <p:cNvCxnSpPr>
              <a:stCxn id="341" idx="3"/>
              <a:endCxn id="342" idx="1"/>
            </p:cNvCxnSpPr>
            <p:nvPr/>
          </p:nvCxnSpPr>
          <p:spPr bwMode="auto">
            <a:xfrm>
              <a:off x="8698425" y="1641896"/>
              <a:ext cx="169008"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 name="文本框 398">
              <a:extLst>
                <a:ext uri="{FF2B5EF4-FFF2-40B4-BE49-F238E27FC236}">
                  <a16:creationId xmlns:a16="http://schemas.microsoft.com/office/drawing/2014/main" id="{6337D259-512B-4F30-8490-09B5DADC0334}"/>
                </a:ext>
              </a:extLst>
            </p:cNvPr>
            <p:cNvSpPr txBox="1"/>
            <p:nvPr/>
          </p:nvSpPr>
          <p:spPr>
            <a:xfrm>
              <a:off x="7686512" y="1424621"/>
              <a:ext cx="524705" cy="221790"/>
            </a:xfrm>
            <a:prstGeom prst="rect">
              <a:avLst/>
            </a:prstGeom>
            <a:noFill/>
          </p:spPr>
          <p:txBody>
            <a:bodyPr wrap="none" rtlCol="0">
              <a:spAutoFit/>
            </a:bodyPr>
            <a:lstStyle/>
            <a:p>
              <a:pPr fontAlgn="base">
                <a:spcBef>
                  <a:spcPct val="0"/>
                </a:spcBef>
                <a:spcAft>
                  <a:spcPct val="0"/>
                </a:spcAft>
              </a:pPr>
              <a:r>
                <a:rPr lang="en-US" altLang="zh-CN" sz="1100" dirty="0">
                  <a:solidFill>
                    <a:srgbClr val="000000"/>
                  </a:solidFill>
                  <a:latin typeface="微软雅黑" panose="020B0503020204020204" pitchFamily="34" charset="-122"/>
                  <a:ea typeface="微软雅黑" panose="020B0503020204020204" pitchFamily="34" charset="-122"/>
                </a:rPr>
                <a:t>Layer3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sp>
          <p:nvSpPr>
            <p:cNvPr id="400" name="文本框 399">
              <a:extLst>
                <a:ext uri="{FF2B5EF4-FFF2-40B4-BE49-F238E27FC236}">
                  <a16:creationId xmlns:a16="http://schemas.microsoft.com/office/drawing/2014/main" id="{ABD943E6-4F89-4AE9-B933-723B44F4D87F}"/>
                </a:ext>
              </a:extLst>
            </p:cNvPr>
            <p:cNvSpPr txBox="1"/>
            <p:nvPr/>
          </p:nvSpPr>
          <p:spPr>
            <a:xfrm>
              <a:off x="7686022" y="1710870"/>
              <a:ext cx="524705" cy="221790"/>
            </a:xfrm>
            <a:prstGeom prst="rect">
              <a:avLst/>
            </a:prstGeom>
            <a:noFill/>
          </p:spPr>
          <p:txBody>
            <a:bodyPr wrap="none" rtlCol="0">
              <a:spAutoFit/>
            </a:bodyPr>
            <a:lstStyle/>
            <a:p>
              <a:pPr fontAlgn="base">
                <a:spcBef>
                  <a:spcPct val="0"/>
                </a:spcBef>
                <a:spcAft>
                  <a:spcPct val="0"/>
                </a:spcAft>
              </a:pPr>
              <a:r>
                <a:rPr lang="en-US" altLang="zh-CN" sz="1100" dirty="0">
                  <a:solidFill>
                    <a:srgbClr val="000000"/>
                  </a:solidFill>
                  <a:latin typeface="微软雅黑" panose="020B0503020204020204" pitchFamily="34" charset="-122"/>
                  <a:ea typeface="微软雅黑" panose="020B0503020204020204" pitchFamily="34" charset="-122"/>
                </a:rPr>
                <a:t>Layer2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sp>
          <p:nvSpPr>
            <p:cNvPr id="401" name="文本框 400">
              <a:extLst>
                <a:ext uri="{FF2B5EF4-FFF2-40B4-BE49-F238E27FC236}">
                  <a16:creationId xmlns:a16="http://schemas.microsoft.com/office/drawing/2014/main" id="{E0CCD2A1-C4B3-43B6-901D-C3E909EA5426}"/>
                </a:ext>
              </a:extLst>
            </p:cNvPr>
            <p:cNvSpPr txBox="1"/>
            <p:nvPr/>
          </p:nvSpPr>
          <p:spPr>
            <a:xfrm>
              <a:off x="9959837" y="2209576"/>
              <a:ext cx="410988" cy="234837"/>
            </a:xfrm>
            <a:prstGeom prst="rect">
              <a:avLst/>
            </a:prstGeom>
            <a:noFill/>
          </p:spPr>
          <p:txBody>
            <a:bodyPr wrap="none" rtlCol="0">
              <a:spAutoFit/>
            </a:bodyPr>
            <a:lstStyle/>
            <a:p>
              <a:pPr fontAlgn="base">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汇聚</a:t>
              </a:r>
            </a:p>
          </p:txBody>
        </p:sp>
        <p:sp>
          <p:nvSpPr>
            <p:cNvPr id="402" name="文本框 401">
              <a:extLst>
                <a:ext uri="{FF2B5EF4-FFF2-40B4-BE49-F238E27FC236}">
                  <a16:creationId xmlns:a16="http://schemas.microsoft.com/office/drawing/2014/main" id="{F5C3A98A-0831-48E7-99BB-EAA9032A0119}"/>
                </a:ext>
              </a:extLst>
            </p:cNvPr>
            <p:cNvSpPr txBox="1"/>
            <p:nvPr/>
          </p:nvSpPr>
          <p:spPr>
            <a:xfrm>
              <a:off x="9964039" y="2991772"/>
              <a:ext cx="410988" cy="234837"/>
            </a:xfrm>
            <a:prstGeom prst="rect">
              <a:avLst/>
            </a:prstGeom>
            <a:noFill/>
          </p:spPr>
          <p:txBody>
            <a:bodyPr wrap="none" rtlCol="0">
              <a:spAutoFit/>
            </a:bodyPr>
            <a:lstStyle/>
            <a:p>
              <a:pPr fontAlgn="base">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接入</a:t>
              </a:r>
            </a:p>
          </p:txBody>
        </p:sp>
        <p:sp>
          <p:nvSpPr>
            <p:cNvPr id="403" name="文本框 402">
              <a:extLst>
                <a:ext uri="{FF2B5EF4-FFF2-40B4-BE49-F238E27FC236}">
                  <a16:creationId xmlns:a16="http://schemas.microsoft.com/office/drawing/2014/main" id="{4ED00CA4-0C35-4961-A996-D839FC4FB339}"/>
                </a:ext>
              </a:extLst>
            </p:cNvPr>
            <p:cNvSpPr txBox="1"/>
            <p:nvPr/>
          </p:nvSpPr>
          <p:spPr>
            <a:xfrm>
              <a:off x="7027883" y="2312501"/>
              <a:ext cx="410988" cy="234837"/>
            </a:xfrm>
            <a:prstGeom prst="rect">
              <a:avLst/>
            </a:prstGeom>
            <a:noFill/>
          </p:spPr>
          <p:txBody>
            <a:bodyPr wrap="none" rtlCol="0">
              <a:spAutoFit/>
            </a:bodyPr>
            <a:lstStyle/>
            <a:p>
              <a:pPr fontAlgn="base">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汇聚</a:t>
              </a:r>
            </a:p>
          </p:txBody>
        </p:sp>
        <p:sp>
          <p:nvSpPr>
            <p:cNvPr id="404" name="文本框 403">
              <a:extLst>
                <a:ext uri="{FF2B5EF4-FFF2-40B4-BE49-F238E27FC236}">
                  <a16:creationId xmlns:a16="http://schemas.microsoft.com/office/drawing/2014/main" id="{F17E3400-25D4-433C-A3FC-89B07A1EF01E}"/>
                </a:ext>
              </a:extLst>
            </p:cNvPr>
            <p:cNvSpPr txBox="1"/>
            <p:nvPr/>
          </p:nvSpPr>
          <p:spPr>
            <a:xfrm>
              <a:off x="7032085" y="3030096"/>
              <a:ext cx="410988" cy="234837"/>
            </a:xfrm>
            <a:prstGeom prst="rect">
              <a:avLst/>
            </a:prstGeom>
            <a:noFill/>
          </p:spPr>
          <p:txBody>
            <a:bodyPr wrap="none" rtlCol="0">
              <a:spAutoFit/>
            </a:bodyPr>
            <a:lstStyle/>
            <a:p>
              <a:pPr fontAlgn="base">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接入</a:t>
              </a:r>
            </a:p>
          </p:txBody>
        </p:sp>
        <p:sp>
          <p:nvSpPr>
            <p:cNvPr id="405" name="文本框 404">
              <a:extLst>
                <a:ext uri="{FF2B5EF4-FFF2-40B4-BE49-F238E27FC236}">
                  <a16:creationId xmlns:a16="http://schemas.microsoft.com/office/drawing/2014/main" id="{0110B6EC-989A-4DB0-BDF4-C17D4774ADEF}"/>
                </a:ext>
              </a:extLst>
            </p:cNvPr>
            <p:cNvSpPr txBox="1"/>
            <p:nvPr/>
          </p:nvSpPr>
          <p:spPr>
            <a:xfrm>
              <a:off x="4149226" y="2316500"/>
              <a:ext cx="410988" cy="234837"/>
            </a:xfrm>
            <a:prstGeom prst="rect">
              <a:avLst/>
            </a:prstGeom>
            <a:noFill/>
          </p:spPr>
          <p:txBody>
            <a:bodyPr wrap="none" rtlCol="0">
              <a:spAutoFit/>
            </a:bodyPr>
            <a:lstStyle/>
            <a:p>
              <a:pPr fontAlgn="base">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汇聚</a:t>
              </a:r>
            </a:p>
          </p:txBody>
        </p:sp>
        <p:sp>
          <p:nvSpPr>
            <p:cNvPr id="406" name="文本框 405">
              <a:extLst>
                <a:ext uri="{FF2B5EF4-FFF2-40B4-BE49-F238E27FC236}">
                  <a16:creationId xmlns:a16="http://schemas.microsoft.com/office/drawing/2014/main" id="{BB6CB7DB-32C4-4002-8FFA-4FA7148F6D25}"/>
                </a:ext>
              </a:extLst>
            </p:cNvPr>
            <p:cNvSpPr txBox="1"/>
            <p:nvPr/>
          </p:nvSpPr>
          <p:spPr>
            <a:xfrm>
              <a:off x="4121630" y="3074470"/>
              <a:ext cx="410988" cy="234837"/>
            </a:xfrm>
            <a:prstGeom prst="rect">
              <a:avLst/>
            </a:prstGeom>
            <a:noFill/>
          </p:spPr>
          <p:txBody>
            <a:bodyPr wrap="none" rtlCol="0">
              <a:spAutoFit/>
            </a:bodyPr>
            <a:lstStyle/>
            <a:p>
              <a:pPr fontAlgn="base">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接入</a:t>
              </a:r>
            </a:p>
          </p:txBody>
        </p:sp>
        <p:sp>
          <p:nvSpPr>
            <p:cNvPr id="407" name="箭头: 右 406">
              <a:extLst>
                <a:ext uri="{FF2B5EF4-FFF2-40B4-BE49-F238E27FC236}">
                  <a16:creationId xmlns:a16="http://schemas.microsoft.com/office/drawing/2014/main" id="{9E851A08-DC64-4282-80B1-4899D3509D8F}"/>
                </a:ext>
              </a:extLst>
            </p:cNvPr>
            <p:cNvSpPr/>
            <p:nvPr/>
          </p:nvSpPr>
          <p:spPr bwMode="auto">
            <a:xfrm>
              <a:off x="1640681" y="3847131"/>
              <a:ext cx="8763000" cy="508402"/>
            </a:xfrm>
            <a:prstGeom prst="rightArrow">
              <a:avLst/>
            </a:prstGeom>
            <a:solidFill>
              <a:srgbClr val="FFCC66">
                <a:lumMod val="60000"/>
                <a:lumOff val="4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08" name="文本框 407">
              <a:extLst>
                <a:ext uri="{FF2B5EF4-FFF2-40B4-BE49-F238E27FC236}">
                  <a16:creationId xmlns:a16="http://schemas.microsoft.com/office/drawing/2014/main" id="{1964C8F9-D32E-4745-A0F8-CD970514C992}"/>
                </a:ext>
              </a:extLst>
            </p:cNvPr>
            <p:cNvSpPr txBox="1"/>
            <p:nvPr/>
          </p:nvSpPr>
          <p:spPr>
            <a:xfrm>
              <a:off x="1767698" y="4292012"/>
              <a:ext cx="2446483" cy="843185"/>
            </a:xfrm>
            <a:prstGeom prst="rect">
              <a:avLst/>
            </a:prstGeom>
            <a:noFill/>
          </p:spPr>
          <p:txBody>
            <a:bodyPr wrap="square" rtlCol="0">
              <a:spAutoFit/>
            </a:bodyPr>
            <a:lstStyle/>
            <a:p>
              <a:pPr algn="ctr" fontAlgn="base">
                <a:lnSpc>
                  <a:spcPct val="125000"/>
                </a:lnSpc>
                <a:spcBef>
                  <a:spcPct val="0"/>
                </a:spcBef>
                <a:spcAft>
                  <a:spcPct val="0"/>
                </a:spcAft>
              </a:pPr>
              <a:r>
                <a:rPr lang="en-US" altLang="zh-CN" sz="1200" b="1" dirty="0">
                  <a:solidFill>
                    <a:srgbClr val="C00000"/>
                  </a:solidFill>
                  <a:latin typeface="微软雅黑" panose="020B0503020204020204" pitchFamily="34" charset="-122"/>
                  <a:ea typeface="微软雅黑" panose="020B0503020204020204" pitchFamily="34" charset="-122"/>
                </a:rPr>
                <a:t>3</a:t>
              </a:r>
              <a:r>
                <a:rPr lang="zh-CN" altLang="en-US" sz="1200" b="1" dirty="0">
                  <a:solidFill>
                    <a:srgbClr val="C00000"/>
                  </a:solidFill>
                  <a:latin typeface="微软雅黑" panose="020B0503020204020204" pitchFamily="34" charset="-122"/>
                  <a:ea typeface="微软雅黑" panose="020B0503020204020204" pitchFamily="34" charset="-122"/>
                </a:rPr>
                <a:t>层架构</a:t>
              </a:r>
              <a:endParaRPr lang="en-US" altLang="zh-CN" sz="1200" b="1" dirty="0">
                <a:solidFill>
                  <a:srgbClr val="C00000"/>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方案：</a:t>
              </a:r>
              <a:r>
                <a:rPr lang="en-US" altLang="zh-CN" sz="1200" dirty="0">
                  <a:solidFill>
                    <a:srgbClr val="000000"/>
                  </a:solidFill>
                  <a:latin typeface="微软雅黑" panose="020B0503020204020204" pitchFamily="34" charset="-122"/>
                  <a:ea typeface="微软雅黑" panose="020B0503020204020204" pitchFamily="34" charset="-122"/>
                </a:rPr>
                <a:t>Ethernet</a:t>
              </a:r>
              <a:r>
                <a:rPr lang="zh-CN" altLang="en-US"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rPr>
                <a:t>STP/MSTP</a:t>
              </a:r>
            </a:p>
            <a:p>
              <a:pPr fontAlgn="base">
                <a:lnSpc>
                  <a:spcPct val="125000"/>
                </a:lnSpc>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问题：</a:t>
              </a:r>
              <a:r>
                <a:rPr lang="zh-CN" altLang="en-US" sz="1200" dirty="0">
                  <a:solidFill>
                    <a:srgbClr val="000000"/>
                  </a:solidFill>
                  <a:latin typeface="微软雅黑" panose="020B0503020204020204" pitchFamily="34" charset="-122"/>
                  <a:ea typeface="微软雅黑" panose="020B0503020204020204" pitchFamily="34" charset="-122"/>
                </a:rPr>
                <a:t>避免环路，阻塞一半端口，</a:t>
              </a:r>
              <a:r>
                <a:rPr lang="en-US" altLang="zh-CN" sz="1200" dirty="0">
                  <a:solidFill>
                    <a:srgbClr val="000000"/>
                  </a:solidFill>
                  <a:latin typeface="微软雅黑" panose="020B0503020204020204" pitchFamily="34" charset="-122"/>
                  <a:ea typeface="微软雅黑" panose="020B0503020204020204" pitchFamily="34" charset="-122"/>
                </a:rPr>
                <a:t>50%</a:t>
              </a:r>
              <a:r>
                <a:rPr lang="zh-CN" altLang="en-US" sz="1200" dirty="0">
                  <a:solidFill>
                    <a:srgbClr val="000000"/>
                  </a:solidFill>
                  <a:latin typeface="微软雅黑" panose="020B0503020204020204" pitchFamily="34" charset="-122"/>
                  <a:ea typeface="微软雅黑" panose="020B0503020204020204" pitchFamily="34" charset="-122"/>
                </a:rPr>
                <a:t>端口</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链路利用率</a:t>
              </a:r>
            </a:p>
          </p:txBody>
        </p:sp>
        <p:sp>
          <p:nvSpPr>
            <p:cNvPr id="409" name="文本框 408">
              <a:extLst>
                <a:ext uri="{FF2B5EF4-FFF2-40B4-BE49-F238E27FC236}">
                  <a16:creationId xmlns:a16="http://schemas.microsoft.com/office/drawing/2014/main" id="{05AA8E72-385D-4454-908C-A9D1981D403C}"/>
                </a:ext>
              </a:extLst>
            </p:cNvPr>
            <p:cNvSpPr txBox="1"/>
            <p:nvPr/>
          </p:nvSpPr>
          <p:spPr>
            <a:xfrm>
              <a:off x="4387256" y="4288905"/>
              <a:ext cx="3191502" cy="1234579"/>
            </a:xfrm>
            <a:prstGeom prst="rect">
              <a:avLst/>
            </a:prstGeom>
            <a:noFill/>
          </p:spPr>
          <p:txBody>
            <a:bodyPr wrap="square" rtlCol="0">
              <a:spAutoFit/>
            </a:bodyPr>
            <a:lstStyle/>
            <a:p>
              <a:pPr algn="ctr" fontAlgn="base">
                <a:lnSpc>
                  <a:spcPct val="125000"/>
                </a:lnSpc>
                <a:spcBef>
                  <a:spcPct val="0"/>
                </a:spcBef>
                <a:spcAft>
                  <a:spcPct val="0"/>
                </a:spcAft>
              </a:pPr>
              <a:r>
                <a:rPr lang="en-US" altLang="zh-CN" sz="1200" b="1" dirty="0">
                  <a:solidFill>
                    <a:srgbClr val="C00000"/>
                  </a:solidFill>
                  <a:latin typeface="微软雅黑" panose="020B0503020204020204" pitchFamily="34" charset="-122"/>
                  <a:ea typeface="微软雅黑" panose="020B0503020204020204" pitchFamily="34" charset="-122"/>
                </a:rPr>
                <a:t>3</a:t>
              </a:r>
              <a:r>
                <a:rPr lang="zh-CN" altLang="en-US" sz="1200" b="1" dirty="0">
                  <a:solidFill>
                    <a:srgbClr val="C00000"/>
                  </a:solidFill>
                  <a:latin typeface="微软雅黑" panose="020B0503020204020204" pitchFamily="34" charset="-122"/>
                  <a:ea typeface="微软雅黑" panose="020B0503020204020204" pitchFamily="34" charset="-122"/>
                </a:rPr>
                <a:t>层架构</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交换机虚拟集群</a:t>
              </a:r>
              <a:endParaRPr lang="en-US" altLang="zh-CN" sz="1200" b="1" dirty="0">
                <a:solidFill>
                  <a:srgbClr val="C00000"/>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方案：</a:t>
              </a:r>
              <a:r>
                <a:rPr lang="zh-CN" altLang="en-US" sz="1200" dirty="0">
                  <a:solidFill>
                    <a:srgbClr val="000000"/>
                  </a:solidFill>
                  <a:latin typeface="微软雅黑" panose="020B0503020204020204" pitchFamily="34" charset="-122"/>
                  <a:ea typeface="微软雅黑" panose="020B0503020204020204" pitchFamily="34" charset="-122"/>
                </a:rPr>
                <a:t>交换机采用虚拟集群技术（</a:t>
              </a:r>
              <a:r>
                <a:rPr lang="en-US" altLang="zh-CN" sz="1200" dirty="0">
                  <a:solidFill>
                    <a:srgbClr val="000000"/>
                  </a:solidFill>
                  <a:latin typeface="微软雅黑" panose="020B0503020204020204" pitchFamily="34" charset="-122"/>
                  <a:ea typeface="微软雅黑" panose="020B0503020204020204" pitchFamily="34" charset="-122"/>
                </a:rPr>
                <a:t>M-LAG</a:t>
              </a:r>
              <a:r>
                <a:rPr lang="zh-CN" altLang="en-US" sz="1200" dirty="0">
                  <a:solidFill>
                    <a:srgbClr val="000000"/>
                  </a:solidFill>
                  <a:latin typeface="微软雅黑" panose="020B0503020204020204" pitchFamily="34" charset="-122"/>
                  <a:ea typeface="微软雅黑" panose="020B0503020204020204" pitchFamily="34" charset="-122"/>
                </a:rPr>
                <a:t>、</a:t>
              </a:r>
              <a:r>
                <a:rPr lang="en-US" altLang="zh-CN" sz="1200" dirty="0" err="1">
                  <a:solidFill>
                    <a:srgbClr val="000000"/>
                  </a:solidFill>
                  <a:latin typeface="微软雅黑" panose="020B0503020204020204" pitchFamily="34" charset="-122"/>
                  <a:ea typeface="微软雅黑" panose="020B0503020204020204" pitchFamily="34" charset="-122"/>
                </a:rPr>
                <a:t>vPC</a:t>
              </a:r>
              <a:r>
                <a:rPr lang="zh-CN" altLang="en-US"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rPr>
                <a:t>CSS/</a:t>
              </a:r>
              <a:r>
                <a:rPr lang="en-US" altLang="zh-CN" sz="1200" dirty="0" err="1">
                  <a:solidFill>
                    <a:srgbClr val="000000"/>
                  </a:solidFill>
                  <a:latin typeface="微软雅黑" panose="020B0503020204020204" pitchFamily="34" charset="-122"/>
                  <a:ea typeface="微软雅黑" panose="020B0503020204020204" pitchFamily="34" charset="-122"/>
                </a:rPr>
                <a:t>iStack</a:t>
              </a:r>
              <a:r>
                <a:rPr lang="zh-CN" altLang="en-US"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所有端口可用，提升组网效率。</a:t>
              </a:r>
              <a:endParaRPr lang="en-US" altLang="zh-CN" sz="1200" dirty="0">
                <a:solidFill>
                  <a:srgbClr val="000000"/>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问题：</a:t>
              </a:r>
              <a:r>
                <a:rPr lang="en-US" altLang="zh-CN" sz="1200" dirty="0">
                  <a:solidFill>
                    <a:srgbClr val="000000"/>
                  </a:solidFill>
                  <a:latin typeface="微软雅黑" panose="020B0503020204020204" pitchFamily="34" charset="-122"/>
                  <a:ea typeface="微软雅黑" panose="020B0503020204020204" pitchFamily="34" charset="-122"/>
                </a:rPr>
                <a:t>L2</a:t>
              </a:r>
              <a:r>
                <a:rPr lang="zh-CN" altLang="en-US" sz="1200" dirty="0">
                  <a:solidFill>
                    <a:srgbClr val="000000"/>
                  </a:solidFill>
                  <a:latin typeface="微软雅黑" panose="020B0503020204020204" pitchFamily="34" charset="-122"/>
                  <a:ea typeface="微软雅黑" panose="020B0503020204020204" pitchFamily="34" charset="-122"/>
                </a:rPr>
                <a:t>网络规模小，扩展性差，不满足云化</a:t>
              </a:r>
              <a:r>
                <a:rPr lang="en-US" altLang="zh-CN" sz="1200" dirty="0">
                  <a:solidFill>
                    <a:srgbClr val="000000"/>
                  </a:solidFill>
                  <a:latin typeface="微软雅黑" panose="020B0503020204020204" pitchFamily="34" charset="-122"/>
                  <a:ea typeface="微软雅黑" panose="020B0503020204020204" pitchFamily="34" charset="-122"/>
                </a:rPr>
                <a:t>DC</a:t>
              </a:r>
              <a:r>
                <a:rPr lang="zh-CN" altLang="en-US" sz="1200" dirty="0">
                  <a:solidFill>
                    <a:srgbClr val="000000"/>
                  </a:solidFill>
                  <a:latin typeface="微软雅黑" panose="020B0503020204020204" pitchFamily="34" charset="-122"/>
                  <a:ea typeface="微软雅黑" panose="020B0503020204020204" pitchFamily="34" charset="-122"/>
                </a:rPr>
                <a:t>大二层（跨</a:t>
              </a:r>
              <a:r>
                <a:rPr lang="en-US" altLang="zh-CN" sz="1200" dirty="0">
                  <a:solidFill>
                    <a:srgbClr val="000000"/>
                  </a:solidFill>
                  <a:latin typeface="微软雅黑" panose="020B0503020204020204" pitchFamily="34" charset="-122"/>
                  <a:ea typeface="微软雅黑" panose="020B0503020204020204" pitchFamily="34" charset="-122"/>
                </a:rPr>
                <a:t>POD</a:t>
              </a:r>
              <a:r>
                <a:rPr lang="zh-CN" altLang="en-US" sz="1200" dirty="0">
                  <a:solidFill>
                    <a:srgbClr val="000000"/>
                  </a:solidFill>
                  <a:latin typeface="微软雅黑" panose="020B0503020204020204" pitchFamily="34" charset="-122"/>
                  <a:ea typeface="微软雅黑" panose="020B0503020204020204" pitchFamily="34" charset="-122"/>
                </a:rPr>
                <a:t>）需求；无法异厂家堆叠，且可能无法无损升级。</a:t>
              </a:r>
            </a:p>
          </p:txBody>
        </p:sp>
        <p:sp>
          <p:nvSpPr>
            <p:cNvPr id="410" name="文本框 409">
              <a:extLst>
                <a:ext uri="{FF2B5EF4-FFF2-40B4-BE49-F238E27FC236}">
                  <a16:creationId xmlns:a16="http://schemas.microsoft.com/office/drawing/2014/main" id="{6E059CA9-5909-463E-800A-F9259EF8E7EB}"/>
                </a:ext>
              </a:extLst>
            </p:cNvPr>
            <p:cNvSpPr txBox="1"/>
            <p:nvPr/>
          </p:nvSpPr>
          <p:spPr>
            <a:xfrm>
              <a:off x="7710912" y="4292012"/>
              <a:ext cx="2682727" cy="843185"/>
            </a:xfrm>
            <a:prstGeom prst="rect">
              <a:avLst/>
            </a:prstGeom>
            <a:noFill/>
          </p:spPr>
          <p:txBody>
            <a:bodyPr wrap="square" rtlCol="0">
              <a:spAutoFit/>
            </a:bodyPr>
            <a:lstStyle/>
            <a:p>
              <a:pPr algn="ctr" fontAlgn="base">
                <a:lnSpc>
                  <a:spcPct val="125000"/>
                </a:lnSpc>
                <a:spcBef>
                  <a:spcPct val="0"/>
                </a:spcBef>
                <a:spcAft>
                  <a:spcPct val="0"/>
                </a:spcAft>
              </a:pPr>
              <a:r>
                <a:rPr lang="zh-CN" altLang="en-US" sz="1200" b="1" dirty="0">
                  <a:solidFill>
                    <a:srgbClr val="C00000"/>
                  </a:solidFill>
                  <a:latin typeface="微软雅黑" panose="020B0503020204020204" pitchFamily="34" charset="-122"/>
                  <a:ea typeface="微软雅黑" panose="020B0503020204020204" pitchFamily="34" charset="-122"/>
                </a:rPr>
                <a:t>扩展的</a:t>
              </a:r>
              <a:r>
                <a:rPr lang="en-US" altLang="zh-CN" sz="1200" b="1" dirty="0">
                  <a:solidFill>
                    <a:srgbClr val="C00000"/>
                  </a:solidFill>
                  <a:latin typeface="微软雅黑" panose="020B0503020204020204" pitchFamily="34" charset="-122"/>
                  <a:ea typeface="微软雅黑" panose="020B0503020204020204" pitchFamily="34" charset="-122"/>
                </a:rPr>
                <a:t>L2</a:t>
              </a:r>
              <a:r>
                <a:rPr lang="zh-CN" altLang="en-US" sz="1200" b="1" dirty="0">
                  <a:solidFill>
                    <a:srgbClr val="C00000"/>
                  </a:solidFill>
                  <a:latin typeface="微软雅黑" panose="020B0503020204020204" pitchFamily="34" charset="-122"/>
                  <a:ea typeface="微软雅黑" panose="020B0503020204020204" pitchFamily="34" charset="-122"/>
                </a:rPr>
                <a:t>架构</a:t>
              </a:r>
              <a:endParaRPr lang="en-US" altLang="zh-CN" sz="1200" b="1" dirty="0">
                <a:solidFill>
                  <a:srgbClr val="C00000"/>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方案：</a:t>
              </a:r>
              <a:r>
                <a:rPr lang="en-US" altLang="zh-CN" sz="1200" dirty="0">
                  <a:solidFill>
                    <a:srgbClr val="000000"/>
                  </a:solidFill>
                  <a:latin typeface="微软雅黑" panose="020B0503020204020204" pitchFamily="34" charset="-122"/>
                  <a:ea typeface="微软雅黑" panose="020B0503020204020204" pitchFamily="34" charset="-122"/>
                </a:rPr>
                <a:t>L3</a:t>
              </a:r>
              <a:r>
                <a:rPr lang="zh-CN" altLang="en-US" sz="1200" dirty="0">
                  <a:solidFill>
                    <a:srgbClr val="000000"/>
                  </a:solidFill>
                  <a:latin typeface="微软雅黑" panose="020B0503020204020204" pitchFamily="34" charset="-122"/>
                  <a:ea typeface="微软雅黑" panose="020B0503020204020204" pitchFamily="34" charset="-122"/>
                </a:rPr>
                <a:t>功能上移</a:t>
              </a:r>
              <a:r>
                <a:rPr lang="en-US" altLang="zh-CN" sz="1200" dirty="0">
                  <a:solidFill>
                    <a:srgbClr val="000000"/>
                  </a:solidFill>
                  <a:latin typeface="微软雅黑" panose="020B0503020204020204" pitchFamily="34" charset="-122"/>
                  <a:ea typeface="微软雅黑" panose="020B0503020204020204" pitchFamily="34" charset="-122"/>
                </a:rPr>
                <a:t>Core</a:t>
              </a:r>
              <a:r>
                <a:rPr lang="zh-CN" altLang="en-US" sz="1200" dirty="0">
                  <a:solidFill>
                    <a:srgbClr val="000000"/>
                  </a:solidFill>
                  <a:latin typeface="微软雅黑" panose="020B0503020204020204" pitchFamily="34" charset="-122"/>
                  <a:ea typeface="微软雅黑" panose="020B0503020204020204" pitchFamily="34" charset="-122"/>
                </a:rPr>
                <a:t>交换机。</a:t>
              </a:r>
              <a:endParaRPr lang="en-US" altLang="zh-CN" sz="1200" dirty="0">
                <a:solidFill>
                  <a:srgbClr val="000000"/>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rPr>
                <a:t>问题：</a:t>
              </a:r>
              <a:r>
                <a:rPr lang="zh-CN" altLang="en-US" sz="1200" dirty="0">
                  <a:solidFill>
                    <a:srgbClr val="000000"/>
                  </a:solidFill>
                  <a:latin typeface="微软雅黑" panose="020B0503020204020204" pitchFamily="34" charset="-122"/>
                  <a:ea typeface="微软雅黑" panose="020B0503020204020204" pitchFamily="34" charset="-122"/>
                </a:rPr>
                <a:t>云化</a:t>
              </a:r>
              <a:r>
                <a:rPr lang="en-US" altLang="zh-CN" sz="1200" dirty="0">
                  <a:solidFill>
                    <a:srgbClr val="000000"/>
                  </a:solidFill>
                  <a:latin typeface="微软雅黑" panose="020B0503020204020204" pitchFamily="34" charset="-122"/>
                  <a:ea typeface="微软雅黑" panose="020B0503020204020204" pitchFamily="34" charset="-122"/>
                </a:rPr>
                <a:t>DC</a:t>
              </a:r>
              <a:r>
                <a:rPr lang="zh-CN" altLang="en-US" sz="1200" dirty="0">
                  <a:solidFill>
                    <a:srgbClr val="000000"/>
                  </a:solidFill>
                  <a:latin typeface="微软雅黑" panose="020B0503020204020204" pitchFamily="34" charset="-122"/>
                  <a:ea typeface="微软雅黑" panose="020B0503020204020204" pitchFamily="34" charset="-122"/>
                </a:rPr>
                <a:t>东西流量巨大，</a:t>
              </a:r>
              <a:r>
                <a:rPr lang="en-US" altLang="zh-CN" sz="1200" dirty="0">
                  <a:solidFill>
                    <a:srgbClr val="000000"/>
                  </a:solidFill>
                  <a:latin typeface="微软雅黑" panose="020B0503020204020204" pitchFamily="34" charset="-122"/>
                  <a:ea typeface="微软雅黑" panose="020B0503020204020204" pitchFamily="34" charset="-122"/>
                </a:rPr>
                <a:t>Core</a:t>
              </a:r>
              <a:r>
                <a:rPr lang="zh-CN" altLang="en-US" sz="1200" dirty="0">
                  <a:solidFill>
                    <a:srgbClr val="000000"/>
                  </a:solidFill>
                  <a:latin typeface="微软雅黑" panose="020B0503020204020204" pitchFamily="34" charset="-122"/>
                  <a:ea typeface="微软雅黑" panose="020B0503020204020204" pitchFamily="34" charset="-122"/>
                </a:rPr>
                <a:t>交换机成为瓶颈。</a:t>
              </a:r>
            </a:p>
          </p:txBody>
        </p:sp>
        <p:cxnSp>
          <p:nvCxnSpPr>
            <p:cNvPr id="411" name="直接连接符 410">
              <a:extLst>
                <a:ext uri="{FF2B5EF4-FFF2-40B4-BE49-F238E27FC236}">
                  <a16:creationId xmlns:a16="http://schemas.microsoft.com/office/drawing/2014/main" id="{B391561A-0F0D-4D3B-AF6E-09B6DF49CFEC}"/>
                </a:ext>
              </a:extLst>
            </p:cNvPr>
            <p:cNvCxnSpPr>
              <a:stCxn id="241" idx="3"/>
              <a:endCxn id="244" idx="1"/>
            </p:cNvCxnSpPr>
            <p:nvPr/>
          </p:nvCxnSpPr>
          <p:spPr bwMode="auto">
            <a:xfrm>
              <a:off x="2887364" y="1654926"/>
              <a:ext cx="169008"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 name="直接连接符 411">
              <a:extLst>
                <a:ext uri="{FF2B5EF4-FFF2-40B4-BE49-F238E27FC236}">
                  <a16:creationId xmlns:a16="http://schemas.microsoft.com/office/drawing/2014/main" id="{2ED5B0DE-F7D1-4D47-8F45-5158F5E8A4CE}"/>
                </a:ext>
              </a:extLst>
            </p:cNvPr>
            <p:cNvCxnSpPr>
              <a:cxnSpLocks/>
              <a:stCxn id="287" idx="3"/>
              <a:endCxn id="288" idx="1"/>
            </p:cNvCxnSpPr>
            <p:nvPr/>
          </p:nvCxnSpPr>
          <p:spPr bwMode="auto">
            <a:xfrm>
              <a:off x="5767956" y="1654926"/>
              <a:ext cx="169008"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71459979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云数据中心网络部署</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242" name="文本框 241">
            <a:extLst>
              <a:ext uri="{FF2B5EF4-FFF2-40B4-BE49-F238E27FC236}">
                <a16:creationId xmlns:a16="http://schemas.microsoft.com/office/drawing/2014/main" id="{5F94CCBC-9F2F-4D78-9EDE-44875DC6013D}"/>
              </a:ext>
            </a:extLst>
          </p:cNvPr>
          <p:cNvSpPr txBox="1"/>
          <p:nvPr/>
        </p:nvSpPr>
        <p:spPr>
          <a:xfrm>
            <a:off x="911415" y="1292005"/>
            <a:ext cx="4169090" cy="369332"/>
          </a:xfrm>
          <a:prstGeom prst="rect">
            <a:avLst/>
          </a:prstGeom>
          <a:noFill/>
        </p:spPr>
        <p:txBody>
          <a:bodyPr wrap="none" rtlCol="0">
            <a:spAutoFit/>
          </a:bodyPr>
          <a:lstStyle/>
          <a:p>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改进型树架构：</a:t>
            </a:r>
            <a:r>
              <a:rPr lang="en-US" altLang="zh-CN" b="1" dirty="0" err="1">
                <a:solidFill>
                  <a:prstClr val="black">
                    <a:lumMod val="75000"/>
                    <a:lumOff val="25000"/>
                  </a:prstClr>
                </a:solidFill>
                <a:latin typeface="微软雅黑" panose="020B0503020204020204" pitchFamily="34" charset="-122"/>
                <a:ea typeface="微软雅黑" panose="020B0503020204020204" pitchFamily="34" charset="-122"/>
              </a:rPr>
              <a:t>FatTree</a:t>
            </a:r>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a:t>
            </a:r>
            <a:r>
              <a:rPr lang="en-US" altLang="zh-CN" b="1" dirty="0">
                <a:solidFill>
                  <a:prstClr val="black">
                    <a:lumMod val="75000"/>
                    <a:lumOff val="25000"/>
                  </a:prstClr>
                </a:solidFill>
                <a:latin typeface="微软雅黑" panose="020B0503020204020204" pitchFamily="34" charset="-122"/>
                <a:ea typeface="微软雅黑" panose="020B0503020204020204" pitchFamily="34" charset="-122"/>
              </a:rPr>
              <a:t>CLOS</a:t>
            </a:r>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架构）</a:t>
            </a:r>
          </a:p>
        </p:txBody>
      </p:sp>
      <p:sp>
        <p:nvSpPr>
          <p:cNvPr id="243" name="矩形 242">
            <a:extLst>
              <a:ext uri="{FF2B5EF4-FFF2-40B4-BE49-F238E27FC236}">
                <a16:creationId xmlns:a16="http://schemas.microsoft.com/office/drawing/2014/main" id="{1F70A9EA-4248-4ED1-9386-CBAE5404C98A}"/>
              </a:ext>
            </a:extLst>
          </p:cNvPr>
          <p:cNvSpPr/>
          <p:nvPr/>
        </p:nvSpPr>
        <p:spPr>
          <a:xfrm>
            <a:off x="830480" y="1292005"/>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aphicFrame>
        <p:nvGraphicFramePr>
          <p:cNvPr id="240" name="对象 239">
            <a:extLst>
              <a:ext uri="{FF2B5EF4-FFF2-40B4-BE49-F238E27FC236}">
                <a16:creationId xmlns:a16="http://schemas.microsoft.com/office/drawing/2014/main" id="{A9DE4D0F-49FC-4A0D-A81B-D0E6D3304C93}"/>
              </a:ext>
            </a:extLst>
          </p:cNvPr>
          <p:cNvGraphicFramePr>
            <a:graphicFrameLocks noChangeAspect="1"/>
          </p:cNvGraphicFramePr>
          <p:nvPr>
            <p:extLst>
              <p:ext uri="{D42A27DB-BD31-4B8C-83A1-F6EECF244321}">
                <p14:modId xmlns:p14="http://schemas.microsoft.com/office/powerpoint/2010/main" val="3628614820"/>
              </p:ext>
            </p:extLst>
          </p:nvPr>
        </p:nvGraphicFramePr>
        <p:xfrm>
          <a:off x="616699" y="2350021"/>
          <a:ext cx="7423796" cy="3288780"/>
        </p:xfrm>
        <a:graphic>
          <a:graphicData uri="http://schemas.openxmlformats.org/presentationml/2006/ole">
            <mc:AlternateContent xmlns:mc="http://schemas.openxmlformats.org/markup-compatibility/2006">
              <mc:Choice xmlns:v="urn:schemas-microsoft-com:vml" Requires="v">
                <p:oleObj r:id="rId4" imgW="10204845" imgH="4522197" progId="Visio.Drawing.11">
                  <p:embed/>
                </p:oleObj>
              </mc:Choice>
              <mc:Fallback>
                <p:oleObj r:id="rId4" imgW="10204845" imgH="4522197" progId="Visio.Drawing.11">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699" y="2350021"/>
                        <a:ext cx="7423796" cy="3288780"/>
                      </a:xfrm>
                      <a:prstGeom prst="rect">
                        <a:avLst/>
                      </a:prstGeom>
                      <a:noFill/>
                    </p:spPr>
                  </p:pic>
                </p:oleObj>
              </mc:Fallback>
            </mc:AlternateContent>
          </a:graphicData>
        </a:graphic>
      </p:graphicFrame>
      <p:sp>
        <p:nvSpPr>
          <p:cNvPr id="244" name="文本框 243">
            <a:extLst>
              <a:ext uri="{FF2B5EF4-FFF2-40B4-BE49-F238E27FC236}">
                <a16:creationId xmlns:a16="http://schemas.microsoft.com/office/drawing/2014/main" id="{B62EF2A9-6C95-45A4-AEF9-34EDDB3F26B5}"/>
              </a:ext>
            </a:extLst>
          </p:cNvPr>
          <p:cNvSpPr txBox="1"/>
          <p:nvPr/>
        </p:nvSpPr>
        <p:spPr>
          <a:xfrm>
            <a:off x="8278620" y="2350021"/>
            <a:ext cx="3739691" cy="3203569"/>
          </a:xfrm>
          <a:prstGeom prst="rect">
            <a:avLst/>
          </a:prstGeom>
          <a:solidFill>
            <a:schemeClr val="accent5">
              <a:lumMod val="20000"/>
              <a:lumOff val="80000"/>
            </a:schemeClr>
          </a:solidFill>
        </p:spPr>
        <p:txBody>
          <a:bodyPr wrap="square">
            <a:spAutoFit/>
          </a:bodyPr>
          <a:lstStyle/>
          <a:p>
            <a:pPr>
              <a:lnSpc>
                <a:spcPct val="150000"/>
              </a:lnSpc>
            </a:pPr>
            <a:r>
              <a:rPr lang="zh-CN" altLang="en-US" sz="1600" kern="0" dirty="0">
                <a:latin typeface="微软雅黑" panose="020B0503020204020204" pitchFamily="34" charset="-122"/>
                <a:ea typeface="微软雅黑" panose="020B0503020204020204" pitchFamily="34" charset="-122"/>
              </a:rPr>
              <a:t>传统</a:t>
            </a:r>
            <a:r>
              <a:rPr lang="en-US" altLang="zh-CN" sz="1600" kern="0" dirty="0">
                <a:latin typeface="微软雅黑" panose="020B0503020204020204" pitchFamily="34" charset="-122"/>
                <a:ea typeface="微软雅黑" panose="020B0503020204020204" pitchFamily="34" charset="-122"/>
              </a:rPr>
              <a:t>DCN</a:t>
            </a:r>
            <a:r>
              <a:rPr lang="zh-CN" altLang="en-US" sz="1600" kern="0" dirty="0">
                <a:latin typeface="微软雅黑" panose="020B0503020204020204" pitchFamily="34" charset="-122"/>
                <a:ea typeface="微软雅黑" panose="020B0503020204020204" pitchFamily="34" charset="-122"/>
              </a:rPr>
              <a:t>架构存在的问题：</a:t>
            </a:r>
            <a:endParaRPr lang="en-US" altLang="zh-CN" sz="1600" kern="0" dirty="0">
              <a:latin typeface="微软雅黑" panose="020B0503020204020204" pitchFamily="34" charset="-122"/>
              <a:ea typeface="微软雅黑" panose="020B0503020204020204" pitchFamily="34" charset="-122"/>
            </a:endParaRPr>
          </a:p>
          <a:p>
            <a:pPr marL="342900" indent="-342900">
              <a:lnSpc>
                <a:spcPct val="125000"/>
              </a:lnSpc>
              <a:spcBef>
                <a:spcPts val="1200"/>
              </a:spcBef>
              <a:buFont typeface="+mj-lt"/>
              <a:buAutoNum type="arabicPeriod"/>
            </a:pPr>
            <a:r>
              <a:rPr lang="en-US" altLang="zh-CN" sz="1600" b="0" kern="0" dirty="0">
                <a:latin typeface="微软雅黑" panose="020B0503020204020204" pitchFamily="34" charset="-122"/>
                <a:ea typeface="微软雅黑" panose="020B0503020204020204" pitchFamily="34" charset="-122"/>
              </a:rPr>
              <a:t>High oversubscription ratio: communication bottleneck towards network core.</a:t>
            </a:r>
          </a:p>
          <a:p>
            <a:pPr marL="342900" indent="-342900">
              <a:lnSpc>
                <a:spcPct val="125000"/>
              </a:lnSpc>
              <a:spcBef>
                <a:spcPts val="1200"/>
              </a:spcBef>
              <a:buFont typeface="+mj-lt"/>
              <a:buAutoNum type="arabicPeriod"/>
            </a:pPr>
            <a:r>
              <a:rPr lang="en-US" altLang="zh-CN" sz="1600" b="0" kern="0" dirty="0">
                <a:latin typeface="微软雅黑" panose="020B0503020204020204" pitchFamily="34" charset="-122"/>
                <a:ea typeface="微软雅黑" panose="020B0503020204020204" pitchFamily="34" charset="-122"/>
              </a:rPr>
              <a:t>Poor fault tolerance, and poor network performance.</a:t>
            </a:r>
          </a:p>
          <a:p>
            <a:pPr marL="342900" indent="-342900">
              <a:lnSpc>
                <a:spcPct val="125000"/>
              </a:lnSpc>
              <a:spcBef>
                <a:spcPts val="1200"/>
              </a:spcBef>
              <a:buFont typeface="+mj-lt"/>
              <a:buAutoNum type="arabicPeriod"/>
            </a:pPr>
            <a:r>
              <a:rPr lang="en-US" altLang="zh-CN" sz="1600" b="0" kern="0" dirty="0">
                <a:latin typeface="微软雅黑" panose="020B0503020204020204" pitchFamily="34" charset="-122"/>
                <a:ea typeface="微软雅黑" panose="020B0503020204020204" pitchFamily="34" charset="-122"/>
              </a:rPr>
              <a:t>Low scalability.</a:t>
            </a:r>
          </a:p>
          <a:p>
            <a:pPr marL="342900" indent="-342900">
              <a:lnSpc>
                <a:spcPct val="125000"/>
              </a:lnSpc>
              <a:spcBef>
                <a:spcPts val="1200"/>
              </a:spcBef>
              <a:buFont typeface="+mj-lt"/>
              <a:buAutoNum type="arabicPeriod"/>
            </a:pPr>
            <a:r>
              <a:rPr lang="en-US" altLang="zh-CN" sz="1600" b="0" kern="0" dirty="0">
                <a:latin typeface="微软雅黑" panose="020B0503020204020204" pitchFamily="34" charset="-122"/>
                <a:ea typeface="微软雅黑" panose="020B0503020204020204" pitchFamily="34" charset="-122"/>
              </a:rPr>
              <a:t>Not cost-effective.</a:t>
            </a:r>
          </a:p>
        </p:txBody>
      </p:sp>
    </p:spTree>
    <p:extLst>
      <p:ext uri="{BB962C8B-B14F-4D97-AF65-F5344CB8AC3E}">
        <p14:creationId xmlns:p14="http://schemas.microsoft.com/office/powerpoint/2010/main" val="141460448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云数据中心网络部署</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242" name="文本框 241">
            <a:extLst>
              <a:ext uri="{FF2B5EF4-FFF2-40B4-BE49-F238E27FC236}">
                <a16:creationId xmlns:a16="http://schemas.microsoft.com/office/drawing/2014/main" id="{5F94CCBC-9F2F-4D78-9EDE-44875DC6013D}"/>
              </a:ext>
            </a:extLst>
          </p:cNvPr>
          <p:cNvSpPr txBox="1"/>
          <p:nvPr/>
        </p:nvSpPr>
        <p:spPr>
          <a:xfrm>
            <a:off x="911415" y="1292005"/>
            <a:ext cx="5673541" cy="369332"/>
          </a:xfrm>
          <a:prstGeom prst="rect">
            <a:avLst/>
          </a:prstGeom>
          <a:noFill/>
        </p:spPr>
        <p:txBody>
          <a:bodyPr wrap="none" rtlCol="0">
            <a:spAutoFit/>
          </a:bodyPr>
          <a:lstStyle/>
          <a:p>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改进型架构：</a:t>
            </a:r>
            <a:r>
              <a:rPr lang="en-US" altLang="zh-CN" b="1" dirty="0">
                <a:solidFill>
                  <a:prstClr val="black">
                    <a:lumMod val="75000"/>
                    <a:lumOff val="25000"/>
                  </a:prstClr>
                </a:solidFill>
                <a:latin typeface="微软雅黑" panose="020B0503020204020204" pitchFamily="34" charset="-122"/>
                <a:ea typeface="微软雅黑" panose="020B0503020204020204" pitchFamily="34" charset="-122"/>
              </a:rPr>
              <a:t>Server-Centric DCN</a:t>
            </a:r>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架构（递归定义）</a:t>
            </a:r>
          </a:p>
        </p:txBody>
      </p:sp>
      <p:sp>
        <p:nvSpPr>
          <p:cNvPr id="243" name="矩形 242">
            <a:extLst>
              <a:ext uri="{FF2B5EF4-FFF2-40B4-BE49-F238E27FC236}">
                <a16:creationId xmlns:a16="http://schemas.microsoft.com/office/drawing/2014/main" id="{1F70A9EA-4248-4ED1-9386-CBAE5404C98A}"/>
              </a:ext>
            </a:extLst>
          </p:cNvPr>
          <p:cNvSpPr/>
          <p:nvPr/>
        </p:nvSpPr>
        <p:spPr>
          <a:xfrm>
            <a:off x="830480" y="1292005"/>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47F8118-EB59-4B92-94F3-676F404FB173}"/>
              </a:ext>
            </a:extLst>
          </p:cNvPr>
          <p:cNvPicPr>
            <a:picLocks noChangeAspect="1"/>
          </p:cNvPicPr>
          <p:nvPr/>
        </p:nvPicPr>
        <p:blipFill>
          <a:blip r:embed="rId4"/>
          <a:stretch>
            <a:fillRect/>
          </a:stretch>
        </p:blipFill>
        <p:spPr>
          <a:xfrm>
            <a:off x="301659" y="2333625"/>
            <a:ext cx="9089991" cy="3516882"/>
          </a:xfrm>
          <a:prstGeom prst="rect">
            <a:avLst/>
          </a:prstGeom>
        </p:spPr>
      </p:pic>
      <p:pic>
        <p:nvPicPr>
          <p:cNvPr id="11" name="内容占位符 3">
            <a:extLst>
              <a:ext uri="{FF2B5EF4-FFF2-40B4-BE49-F238E27FC236}">
                <a16:creationId xmlns:a16="http://schemas.microsoft.com/office/drawing/2014/main" id="{ED7E1C77-BD69-49C4-B910-1F4BC823184F}"/>
              </a:ext>
            </a:extLst>
          </p:cNvPr>
          <p:cNvPicPr>
            <a:picLocks noGrp="1" noChangeAspect="1"/>
          </p:cNvPicPr>
          <p:nvPr/>
        </p:nvPicPr>
        <p:blipFill>
          <a:blip r:embed="rId5" cstate="print">
            <a:clrChange>
              <a:clrFrom>
                <a:srgbClr val="FDFFFF"/>
              </a:clrFrom>
              <a:clrTo>
                <a:srgbClr val="FDFFFF">
                  <a:alpha val="0"/>
                </a:srgbClr>
              </a:clrTo>
            </a:clrChange>
            <a:extLst>
              <a:ext uri="{28A0092B-C50C-407E-A947-70E740481C1C}">
                <a14:useLocalDpi xmlns:a14="http://schemas.microsoft.com/office/drawing/2010/main" val="0"/>
              </a:ext>
            </a:extLst>
          </a:blip>
          <a:stretch>
            <a:fillRect/>
          </a:stretch>
        </p:blipFill>
        <p:spPr>
          <a:xfrm>
            <a:off x="9577538" y="1674702"/>
            <a:ext cx="2459264" cy="1817065"/>
          </a:xfrm>
          <a:prstGeom prst="rect">
            <a:avLst/>
          </a:prstGeom>
        </p:spPr>
      </p:pic>
      <p:pic>
        <p:nvPicPr>
          <p:cNvPr id="12" name="图片 7">
            <a:extLst>
              <a:ext uri="{FF2B5EF4-FFF2-40B4-BE49-F238E27FC236}">
                <a16:creationId xmlns:a16="http://schemas.microsoft.com/office/drawing/2014/main" id="{3BF1295A-87D6-40E1-AB38-CDBD7F93C6A6}"/>
              </a:ext>
            </a:extLst>
          </p:cNvPr>
          <p:cNvPicPr>
            <a:picLocks noChangeAspect="1"/>
          </p:cNvPicPr>
          <p:nvPr/>
        </p:nvPicPr>
        <p:blipFill rotWithShape="1">
          <a:blip r:embed="rId6"/>
          <a:srcRect l="46536"/>
          <a:stretch/>
        </p:blipFill>
        <p:spPr>
          <a:xfrm>
            <a:off x="9776100" y="4257848"/>
            <a:ext cx="2062139" cy="1850900"/>
          </a:xfrm>
          <a:prstGeom prst="rect">
            <a:avLst/>
          </a:prstGeom>
        </p:spPr>
      </p:pic>
      <p:sp>
        <p:nvSpPr>
          <p:cNvPr id="6" name="文本框 5">
            <a:extLst>
              <a:ext uri="{FF2B5EF4-FFF2-40B4-BE49-F238E27FC236}">
                <a16:creationId xmlns:a16="http://schemas.microsoft.com/office/drawing/2014/main" id="{DC1EB386-92CC-409F-BFC0-7ED5F039F40B}"/>
              </a:ext>
            </a:extLst>
          </p:cNvPr>
          <p:cNvSpPr txBox="1"/>
          <p:nvPr/>
        </p:nvSpPr>
        <p:spPr>
          <a:xfrm>
            <a:off x="10309805" y="3621855"/>
            <a:ext cx="1146468" cy="369332"/>
          </a:xfrm>
          <a:prstGeom prst="rect">
            <a:avLst/>
          </a:prstGeom>
          <a:noFill/>
        </p:spPr>
        <p:txBody>
          <a:bodyPr wrap="none" rtlCol="0">
            <a:spAutoFit/>
          </a:bodyPr>
          <a:lstStyle/>
          <a:p>
            <a:r>
              <a:rPr lang="en-US" altLang="zh-CN" dirty="0" err="1">
                <a:latin typeface="Arial" panose="020B0604020202020204" pitchFamily="34" charset="0"/>
                <a:cs typeface="Arial" panose="020B0604020202020204" pitchFamily="34" charset="0"/>
              </a:rPr>
              <a:t>SprintNet</a:t>
            </a:r>
            <a:endParaRPr lang="zh-CN" altLang="en-US"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230BD8E2-1496-4F05-97E8-B02364C145EF}"/>
              </a:ext>
            </a:extLst>
          </p:cNvPr>
          <p:cNvSpPr txBox="1"/>
          <p:nvPr/>
        </p:nvSpPr>
        <p:spPr>
          <a:xfrm>
            <a:off x="10424105" y="6108748"/>
            <a:ext cx="1274708" cy="369332"/>
          </a:xfrm>
          <a:prstGeom prst="rect">
            <a:avLst/>
          </a:prstGeom>
          <a:noFill/>
        </p:spPr>
        <p:txBody>
          <a:bodyPr wrap="none" rtlCol="0">
            <a:spAutoFit/>
          </a:bodyPr>
          <a:lstStyle/>
          <a:p>
            <a:r>
              <a:rPr lang="en-US" altLang="zh-CN" dirty="0" err="1">
                <a:latin typeface="Arial" panose="020B0604020202020204" pitchFamily="34" charset="0"/>
                <a:cs typeface="Arial" panose="020B0604020202020204" pitchFamily="34" charset="0"/>
              </a:rPr>
              <a:t>NovaCube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291066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云数据中心网络部署</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242" name="文本框 241">
            <a:extLst>
              <a:ext uri="{FF2B5EF4-FFF2-40B4-BE49-F238E27FC236}">
                <a16:creationId xmlns:a16="http://schemas.microsoft.com/office/drawing/2014/main" id="{5F94CCBC-9F2F-4D78-9EDE-44875DC6013D}"/>
              </a:ext>
            </a:extLst>
          </p:cNvPr>
          <p:cNvSpPr txBox="1"/>
          <p:nvPr/>
        </p:nvSpPr>
        <p:spPr>
          <a:xfrm>
            <a:off x="911415" y="1292005"/>
            <a:ext cx="3486211" cy="369332"/>
          </a:xfrm>
          <a:prstGeom prst="rect">
            <a:avLst/>
          </a:prstGeom>
          <a:noFill/>
        </p:spPr>
        <p:txBody>
          <a:bodyPr wrap="none" rtlCol="0">
            <a:spAutoFit/>
          </a:bodyPr>
          <a:lstStyle/>
          <a:p>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改进型树架构：</a:t>
            </a:r>
            <a:r>
              <a:rPr lang="en-US" altLang="zh-CN" b="1" dirty="0">
                <a:solidFill>
                  <a:prstClr val="black">
                    <a:lumMod val="75000"/>
                    <a:lumOff val="25000"/>
                  </a:prstClr>
                </a:solidFill>
                <a:latin typeface="微软雅黑" panose="020B0503020204020204" pitchFamily="34" charset="-122"/>
                <a:ea typeface="微软雅黑" panose="020B0503020204020204" pitchFamily="34" charset="-122"/>
              </a:rPr>
              <a:t>Leaf-Spine</a:t>
            </a:r>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架构</a:t>
            </a:r>
          </a:p>
        </p:txBody>
      </p:sp>
      <p:sp>
        <p:nvSpPr>
          <p:cNvPr id="243" name="矩形 242">
            <a:extLst>
              <a:ext uri="{FF2B5EF4-FFF2-40B4-BE49-F238E27FC236}">
                <a16:creationId xmlns:a16="http://schemas.microsoft.com/office/drawing/2014/main" id="{1F70A9EA-4248-4ED1-9386-CBAE5404C98A}"/>
              </a:ext>
            </a:extLst>
          </p:cNvPr>
          <p:cNvSpPr/>
          <p:nvPr/>
        </p:nvSpPr>
        <p:spPr>
          <a:xfrm>
            <a:off x="830480" y="1292005"/>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9F5C21D3-653A-46B1-8BDF-F6EFEE0B6013}"/>
              </a:ext>
            </a:extLst>
          </p:cNvPr>
          <p:cNvGrpSpPr/>
          <p:nvPr/>
        </p:nvGrpSpPr>
        <p:grpSpPr>
          <a:xfrm>
            <a:off x="1382641" y="1885240"/>
            <a:ext cx="8580509" cy="4382209"/>
            <a:chOff x="334891" y="1056566"/>
            <a:chExt cx="5902471" cy="3359796"/>
          </a:xfrm>
        </p:grpSpPr>
        <p:sp>
          <p:nvSpPr>
            <p:cNvPr id="95" name="矩形: 圆角 94">
              <a:extLst>
                <a:ext uri="{FF2B5EF4-FFF2-40B4-BE49-F238E27FC236}">
                  <a16:creationId xmlns:a16="http://schemas.microsoft.com/office/drawing/2014/main" id="{A1BB50D3-63D6-4261-AF5C-97B56CCEE70F}"/>
                </a:ext>
              </a:extLst>
            </p:cNvPr>
            <p:cNvSpPr/>
            <p:nvPr/>
          </p:nvSpPr>
          <p:spPr bwMode="auto">
            <a:xfrm>
              <a:off x="4691304" y="2937931"/>
              <a:ext cx="1291391" cy="1477241"/>
            </a:xfrm>
            <a:prstGeom prst="roundRect">
              <a:avLst/>
            </a:prstGeom>
            <a:solidFill>
              <a:srgbClr val="CCEC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charset="0"/>
                  <a:ea typeface="宋体" charset="-122"/>
                </a:rPr>
                <a:t>Edge Node</a:t>
              </a:r>
              <a:endParaRPr kumimoji="0" lang="zh-CN" altLang="en-US" sz="1400" b="1" i="0" u="none" strike="noStrike" kern="0" cap="none" spc="0" normalizeH="0" baseline="0" noProof="0" dirty="0">
                <a:ln>
                  <a:noFill/>
                </a:ln>
                <a:solidFill>
                  <a:srgbClr val="000000"/>
                </a:solidFill>
                <a:effectLst/>
                <a:uLnTx/>
                <a:uFillTx/>
                <a:latin typeface="Arial" charset="0"/>
                <a:ea typeface="宋体" charset="-122"/>
              </a:endParaRPr>
            </a:p>
          </p:txBody>
        </p:sp>
        <p:sp>
          <p:nvSpPr>
            <p:cNvPr id="96" name="矩形: 圆角 95">
              <a:extLst>
                <a:ext uri="{FF2B5EF4-FFF2-40B4-BE49-F238E27FC236}">
                  <a16:creationId xmlns:a16="http://schemas.microsoft.com/office/drawing/2014/main" id="{FC523D37-7F2D-4D5C-B308-F119240B0C50}"/>
                </a:ext>
              </a:extLst>
            </p:cNvPr>
            <p:cNvSpPr/>
            <p:nvPr/>
          </p:nvSpPr>
          <p:spPr bwMode="auto">
            <a:xfrm>
              <a:off x="3191041" y="2939121"/>
              <a:ext cx="1291391" cy="1477241"/>
            </a:xfrm>
            <a:prstGeom prst="roundRect">
              <a:avLst/>
            </a:prstGeom>
            <a:solidFill>
              <a:srgbClr val="CCEC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charset="0"/>
                  <a:ea typeface="宋体" charset="-122"/>
                </a:rPr>
                <a:t>Compute Node</a:t>
              </a:r>
              <a:endParaRPr kumimoji="0" lang="zh-CN" altLang="en-US" sz="1400" b="1" i="0" u="none" strike="noStrike" kern="0" cap="none" spc="0" normalizeH="0" baseline="0" noProof="0" dirty="0">
                <a:ln>
                  <a:noFill/>
                </a:ln>
                <a:solidFill>
                  <a:srgbClr val="000000"/>
                </a:solidFill>
                <a:effectLst/>
                <a:uLnTx/>
                <a:uFillTx/>
                <a:latin typeface="Arial" charset="0"/>
                <a:ea typeface="宋体" charset="-122"/>
              </a:endParaRPr>
            </a:p>
          </p:txBody>
        </p:sp>
        <p:sp>
          <p:nvSpPr>
            <p:cNvPr id="97" name="矩形: 圆角 96">
              <a:extLst>
                <a:ext uri="{FF2B5EF4-FFF2-40B4-BE49-F238E27FC236}">
                  <a16:creationId xmlns:a16="http://schemas.microsoft.com/office/drawing/2014/main" id="{FAEEB1BB-C8E6-47CF-9F75-3C11EAC2D8B6}"/>
                </a:ext>
              </a:extLst>
            </p:cNvPr>
            <p:cNvSpPr/>
            <p:nvPr/>
          </p:nvSpPr>
          <p:spPr bwMode="auto">
            <a:xfrm>
              <a:off x="1591309" y="2928430"/>
              <a:ext cx="1291391" cy="1477241"/>
            </a:xfrm>
            <a:prstGeom prst="roundRect">
              <a:avLst/>
            </a:prstGeom>
            <a:solidFill>
              <a:srgbClr val="CCEC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400" b="1" i="0" u="none" strike="noStrike" kern="0" cap="none" spc="0" normalizeH="0" baseline="0" noProof="0">
                  <a:ln>
                    <a:noFill/>
                  </a:ln>
                  <a:solidFill>
                    <a:srgbClr val="000000"/>
                  </a:solidFill>
                  <a:effectLst/>
                  <a:uLnTx/>
                  <a:uFillTx/>
                  <a:latin typeface="Arial" charset="0"/>
                  <a:ea typeface="宋体" charset="-122"/>
                </a:rPr>
                <a:t>Mgnt</a:t>
              </a:r>
              <a:r>
                <a:rPr kumimoji="0" lang="en-US" altLang="zh-CN" sz="1400" b="1" i="0" u="none" strike="noStrike" kern="0" cap="none" spc="0" normalizeH="0" baseline="0" noProof="0" dirty="0">
                  <a:ln>
                    <a:noFill/>
                  </a:ln>
                  <a:solidFill>
                    <a:srgbClr val="000000"/>
                  </a:solidFill>
                  <a:effectLst/>
                  <a:uLnTx/>
                  <a:uFillTx/>
                  <a:latin typeface="Arial" charset="0"/>
                  <a:ea typeface="宋体" charset="-122"/>
                </a:rPr>
                <a:t> Node</a:t>
              </a:r>
              <a:endParaRPr kumimoji="0" lang="zh-CN" altLang="en-US" sz="1400" b="1" i="0" u="none" strike="noStrike" kern="0" cap="none" spc="0" normalizeH="0" baseline="0" noProof="0" dirty="0">
                <a:ln>
                  <a:noFill/>
                </a:ln>
                <a:solidFill>
                  <a:srgbClr val="000000"/>
                </a:solidFill>
                <a:effectLst/>
                <a:uLnTx/>
                <a:uFillTx/>
                <a:latin typeface="Arial" charset="0"/>
                <a:ea typeface="宋体" charset="-122"/>
              </a:endParaRPr>
            </a:p>
          </p:txBody>
        </p:sp>
        <p:sp>
          <p:nvSpPr>
            <p:cNvPr id="98" name="梯形 97">
              <a:extLst>
                <a:ext uri="{FF2B5EF4-FFF2-40B4-BE49-F238E27FC236}">
                  <a16:creationId xmlns:a16="http://schemas.microsoft.com/office/drawing/2014/main" id="{396C495E-6D7C-435E-9886-B6E4D9421D02}"/>
                </a:ext>
              </a:extLst>
            </p:cNvPr>
            <p:cNvSpPr/>
            <p:nvPr/>
          </p:nvSpPr>
          <p:spPr bwMode="auto">
            <a:xfrm>
              <a:off x="1857687" y="1318493"/>
              <a:ext cx="3713971" cy="1477247"/>
            </a:xfrm>
            <a:prstGeom prst="trapezoid">
              <a:avLst>
                <a:gd name="adj" fmla="val 69162"/>
              </a:avLst>
            </a:prstGeom>
            <a:gradFill flip="none" rotWithShape="1">
              <a:gsLst>
                <a:gs pos="0">
                  <a:srgbClr val="66CCFF">
                    <a:tint val="66000"/>
                    <a:satMod val="160000"/>
                  </a:srgbClr>
                </a:gs>
                <a:gs pos="50000">
                  <a:srgbClr val="66CCFF">
                    <a:tint val="44500"/>
                    <a:satMod val="160000"/>
                  </a:srgbClr>
                </a:gs>
                <a:gs pos="100000">
                  <a:srgbClr val="66CCFF">
                    <a:tint val="23500"/>
                    <a:satMod val="160000"/>
                  </a:srgb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800" b="0" i="0" u="none" strike="noStrike" kern="0" cap="none" spc="0" normalizeH="0" baseline="0" noProof="0">
                <a:ln>
                  <a:noFill/>
                </a:ln>
                <a:solidFill>
                  <a:srgbClr val="000000"/>
                </a:solidFill>
                <a:effectLst/>
                <a:uLnTx/>
                <a:uFillTx/>
                <a:latin typeface="Arial" charset="0"/>
                <a:ea typeface="宋体" charset="-122"/>
              </a:endParaRPr>
            </a:p>
          </p:txBody>
        </p:sp>
        <p:sp>
          <p:nvSpPr>
            <p:cNvPr id="99" name="云形 98">
              <a:extLst>
                <a:ext uri="{FF2B5EF4-FFF2-40B4-BE49-F238E27FC236}">
                  <a16:creationId xmlns:a16="http://schemas.microsoft.com/office/drawing/2014/main" id="{4225813C-D6C5-4D7F-BEC3-D31F62288FFE}"/>
                </a:ext>
              </a:extLst>
            </p:cNvPr>
            <p:cNvSpPr/>
            <p:nvPr/>
          </p:nvSpPr>
          <p:spPr bwMode="auto">
            <a:xfrm>
              <a:off x="5328348" y="1388751"/>
              <a:ext cx="909014" cy="426074"/>
            </a:xfrm>
            <a:prstGeom prst="cloud">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charset="0"/>
                  <a:ea typeface="宋体" charset="-122"/>
                </a:rPr>
                <a:t>IPBB</a:t>
              </a:r>
              <a:endParaRPr kumimoji="0" lang="zh-CN" altLang="en-US" sz="16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0" name="矩形 99">
              <a:extLst>
                <a:ext uri="{FF2B5EF4-FFF2-40B4-BE49-F238E27FC236}">
                  <a16:creationId xmlns:a16="http://schemas.microsoft.com/office/drawing/2014/main" id="{D5ABE66E-0169-40F1-92A7-319960FA2E8B}"/>
                </a:ext>
              </a:extLst>
            </p:cNvPr>
            <p:cNvSpPr/>
            <p:nvPr/>
          </p:nvSpPr>
          <p:spPr bwMode="auto">
            <a:xfrm>
              <a:off x="2992874" y="1771797"/>
              <a:ext cx="504000" cy="252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Spine</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1" name="矩形 100">
              <a:extLst>
                <a:ext uri="{FF2B5EF4-FFF2-40B4-BE49-F238E27FC236}">
                  <a16:creationId xmlns:a16="http://schemas.microsoft.com/office/drawing/2014/main" id="{C3CF5432-5F41-487B-8174-C9C66AA1A2AC}"/>
                </a:ext>
              </a:extLst>
            </p:cNvPr>
            <p:cNvSpPr/>
            <p:nvPr/>
          </p:nvSpPr>
          <p:spPr bwMode="auto">
            <a:xfrm>
              <a:off x="3724083" y="1771797"/>
              <a:ext cx="504000" cy="252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Spine</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2" name="矩形 101">
              <a:extLst>
                <a:ext uri="{FF2B5EF4-FFF2-40B4-BE49-F238E27FC236}">
                  <a16:creationId xmlns:a16="http://schemas.microsoft.com/office/drawing/2014/main" id="{7E60B423-4E01-4D57-918C-CCABF28EF05F}"/>
                </a:ext>
              </a:extLst>
            </p:cNvPr>
            <p:cNvSpPr/>
            <p:nvPr/>
          </p:nvSpPr>
          <p:spPr bwMode="auto">
            <a:xfrm>
              <a:off x="1657820" y="2728954"/>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3" name="矩形 102">
              <a:extLst>
                <a:ext uri="{FF2B5EF4-FFF2-40B4-BE49-F238E27FC236}">
                  <a16:creationId xmlns:a16="http://schemas.microsoft.com/office/drawing/2014/main" id="{74359D18-72E5-4641-9298-280808C29156}"/>
                </a:ext>
              </a:extLst>
            </p:cNvPr>
            <p:cNvSpPr/>
            <p:nvPr/>
          </p:nvSpPr>
          <p:spPr bwMode="auto">
            <a:xfrm>
              <a:off x="2312182" y="2730571"/>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04" name="直接连接符 103">
              <a:extLst>
                <a:ext uri="{FF2B5EF4-FFF2-40B4-BE49-F238E27FC236}">
                  <a16:creationId xmlns:a16="http://schemas.microsoft.com/office/drawing/2014/main" id="{C2173FBB-C096-457E-B7E9-1C10C52549D7}"/>
                </a:ext>
              </a:extLst>
            </p:cNvPr>
            <p:cNvCxnSpPr>
              <a:stCxn id="102" idx="3"/>
              <a:endCxn id="103" idx="1"/>
            </p:cNvCxnSpPr>
            <p:nvPr/>
          </p:nvCxnSpPr>
          <p:spPr bwMode="auto">
            <a:xfrm>
              <a:off x="2161821" y="2872958"/>
              <a:ext cx="150362" cy="161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矩形 104">
              <a:extLst>
                <a:ext uri="{FF2B5EF4-FFF2-40B4-BE49-F238E27FC236}">
                  <a16:creationId xmlns:a16="http://schemas.microsoft.com/office/drawing/2014/main" id="{3CC628C5-4B2C-4470-AE9D-3F7ACDC04DA4}"/>
                </a:ext>
              </a:extLst>
            </p:cNvPr>
            <p:cNvSpPr/>
            <p:nvPr/>
          </p:nvSpPr>
          <p:spPr bwMode="auto">
            <a:xfrm>
              <a:off x="3246140" y="2730571"/>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6" name="矩形 105">
              <a:extLst>
                <a:ext uri="{FF2B5EF4-FFF2-40B4-BE49-F238E27FC236}">
                  <a16:creationId xmlns:a16="http://schemas.microsoft.com/office/drawing/2014/main" id="{260034FD-40B3-451A-B1C5-085FA04B8AE4}"/>
                </a:ext>
              </a:extLst>
            </p:cNvPr>
            <p:cNvSpPr/>
            <p:nvPr/>
          </p:nvSpPr>
          <p:spPr bwMode="auto">
            <a:xfrm>
              <a:off x="3919578" y="2730571"/>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07" name="直接连接符 106">
              <a:extLst>
                <a:ext uri="{FF2B5EF4-FFF2-40B4-BE49-F238E27FC236}">
                  <a16:creationId xmlns:a16="http://schemas.microsoft.com/office/drawing/2014/main" id="{CAF427BF-1134-4DA2-9D03-E9A3DE8B35D4}"/>
                </a:ext>
              </a:extLst>
            </p:cNvPr>
            <p:cNvCxnSpPr>
              <a:stCxn id="105" idx="3"/>
              <a:endCxn id="106" idx="1"/>
            </p:cNvCxnSpPr>
            <p:nvPr/>
          </p:nvCxnSpPr>
          <p:spPr bwMode="auto">
            <a:xfrm>
              <a:off x="3750140" y="2874571"/>
              <a:ext cx="169438"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矩形 107">
              <a:extLst>
                <a:ext uri="{FF2B5EF4-FFF2-40B4-BE49-F238E27FC236}">
                  <a16:creationId xmlns:a16="http://schemas.microsoft.com/office/drawing/2014/main" id="{738E3AFD-AEAA-49D7-B787-F02E440D8F89}"/>
                </a:ext>
              </a:extLst>
            </p:cNvPr>
            <p:cNvSpPr/>
            <p:nvPr/>
          </p:nvSpPr>
          <p:spPr bwMode="auto">
            <a:xfrm>
              <a:off x="4753459" y="2728954"/>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Border</a:t>
              </a:r>
            </a:p>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9" name="矩形 108">
              <a:extLst>
                <a:ext uri="{FF2B5EF4-FFF2-40B4-BE49-F238E27FC236}">
                  <a16:creationId xmlns:a16="http://schemas.microsoft.com/office/drawing/2014/main" id="{95D8366E-5A4D-4A15-B7BD-66EA522757E8}"/>
                </a:ext>
              </a:extLst>
            </p:cNvPr>
            <p:cNvSpPr/>
            <p:nvPr/>
          </p:nvSpPr>
          <p:spPr bwMode="auto">
            <a:xfrm>
              <a:off x="5407856" y="2728954"/>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Border</a:t>
              </a:r>
            </a:p>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10" name="直接连接符 109">
              <a:extLst>
                <a:ext uri="{FF2B5EF4-FFF2-40B4-BE49-F238E27FC236}">
                  <a16:creationId xmlns:a16="http://schemas.microsoft.com/office/drawing/2014/main" id="{54A1C9DC-2648-49F7-B160-B387F04ACFB1}"/>
                </a:ext>
              </a:extLst>
            </p:cNvPr>
            <p:cNvCxnSpPr>
              <a:stCxn id="108" idx="3"/>
              <a:endCxn id="109" idx="1"/>
            </p:cNvCxnSpPr>
            <p:nvPr/>
          </p:nvCxnSpPr>
          <p:spPr bwMode="auto">
            <a:xfrm>
              <a:off x="5257462" y="2872954"/>
              <a:ext cx="150397"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a:extLst>
                <a:ext uri="{FF2B5EF4-FFF2-40B4-BE49-F238E27FC236}">
                  <a16:creationId xmlns:a16="http://schemas.microsoft.com/office/drawing/2014/main" id="{DB7E35CE-1526-4F37-9D54-737BBF3089C2}"/>
                </a:ext>
              </a:extLst>
            </p:cNvPr>
            <p:cNvCxnSpPr>
              <a:stCxn id="102" idx="0"/>
              <a:endCxn id="100" idx="2"/>
            </p:cNvCxnSpPr>
            <p:nvPr/>
          </p:nvCxnSpPr>
          <p:spPr bwMode="auto">
            <a:xfrm flipV="1">
              <a:off x="1909820" y="2023801"/>
              <a:ext cx="1335054"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连接符 111">
              <a:extLst>
                <a:ext uri="{FF2B5EF4-FFF2-40B4-BE49-F238E27FC236}">
                  <a16:creationId xmlns:a16="http://schemas.microsoft.com/office/drawing/2014/main" id="{D048E5B3-0541-4374-AE1D-A69D6AA5E6B5}"/>
                </a:ext>
              </a:extLst>
            </p:cNvPr>
            <p:cNvCxnSpPr>
              <a:cxnSpLocks/>
              <a:stCxn id="102" idx="0"/>
              <a:endCxn id="101" idx="2"/>
            </p:cNvCxnSpPr>
            <p:nvPr/>
          </p:nvCxnSpPr>
          <p:spPr bwMode="auto">
            <a:xfrm flipV="1">
              <a:off x="1909823" y="2023801"/>
              <a:ext cx="2066263"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直接连接符 112">
              <a:extLst>
                <a:ext uri="{FF2B5EF4-FFF2-40B4-BE49-F238E27FC236}">
                  <a16:creationId xmlns:a16="http://schemas.microsoft.com/office/drawing/2014/main" id="{3822FAED-4362-49A8-AED4-4BBF721D3E9B}"/>
                </a:ext>
              </a:extLst>
            </p:cNvPr>
            <p:cNvCxnSpPr>
              <a:stCxn id="103" idx="0"/>
              <a:endCxn id="100" idx="2"/>
            </p:cNvCxnSpPr>
            <p:nvPr/>
          </p:nvCxnSpPr>
          <p:spPr bwMode="auto">
            <a:xfrm flipV="1">
              <a:off x="2564182" y="2023797"/>
              <a:ext cx="680692"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接连接符 113">
              <a:extLst>
                <a:ext uri="{FF2B5EF4-FFF2-40B4-BE49-F238E27FC236}">
                  <a16:creationId xmlns:a16="http://schemas.microsoft.com/office/drawing/2014/main" id="{A7CDCD82-A28D-49A9-80EB-0B14CDD5FC40}"/>
                </a:ext>
              </a:extLst>
            </p:cNvPr>
            <p:cNvCxnSpPr>
              <a:cxnSpLocks/>
              <a:stCxn id="103" idx="0"/>
              <a:endCxn id="101" idx="2"/>
            </p:cNvCxnSpPr>
            <p:nvPr/>
          </p:nvCxnSpPr>
          <p:spPr bwMode="auto">
            <a:xfrm flipV="1">
              <a:off x="2564186" y="2023797"/>
              <a:ext cx="1411901"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接连接符 114">
              <a:extLst>
                <a:ext uri="{FF2B5EF4-FFF2-40B4-BE49-F238E27FC236}">
                  <a16:creationId xmlns:a16="http://schemas.microsoft.com/office/drawing/2014/main" id="{87C10D9E-036F-4F22-A223-6D69E9345890}"/>
                </a:ext>
              </a:extLst>
            </p:cNvPr>
            <p:cNvCxnSpPr>
              <a:stCxn id="100" idx="2"/>
              <a:endCxn id="105" idx="0"/>
            </p:cNvCxnSpPr>
            <p:nvPr/>
          </p:nvCxnSpPr>
          <p:spPr bwMode="auto">
            <a:xfrm>
              <a:off x="3244874" y="2023797"/>
              <a:ext cx="253266"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接连接符 115">
              <a:extLst>
                <a:ext uri="{FF2B5EF4-FFF2-40B4-BE49-F238E27FC236}">
                  <a16:creationId xmlns:a16="http://schemas.microsoft.com/office/drawing/2014/main" id="{E84FABE7-F64E-4913-8A04-C555F1EF49BF}"/>
                </a:ext>
              </a:extLst>
            </p:cNvPr>
            <p:cNvCxnSpPr>
              <a:cxnSpLocks/>
              <a:stCxn id="105" idx="0"/>
              <a:endCxn id="101" idx="2"/>
            </p:cNvCxnSpPr>
            <p:nvPr/>
          </p:nvCxnSpPr>
          <p:spPr bwMode="auto">
            <a:xfrm flipV="1">
              <a:off x="3498143" y="2023797"/>
              <a:ext cx="477943"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接连接符 116">
              <a:extLst>
                <a:ext uri="{FF2B5EF4-FFF2-40B4-BE49-F238E27FC236}">
                  <a16:creationId xmlns:a16="http://schemas.microsoft.com/office/drawing/2014/main" id="{41CBA8EC-7829-45C2-ACAE-218AD7EE081A}"/>
                </a:ext>
              </a:extLst>
            </p:cNvPr>
            <p:cNvCxnSpPr>
              <a:stCxn id="100" idx="2"/>
              <a:endCxn id="106" idx="0"/>
            </p:cNvCxnSpPr>
            <p:nvPr/>
          </p:nvCxnSpPr>
          <p:spPr bwMode="auto">
            <a:xfrm>
              <a:off x="3244874" y="2023797"/>
              <a:ext cx="926704"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直接连接符 117">
              <a:extLst>
                <a:ext uri="{FF2B5EF4-FFF2-40B4-BE49-F238E27FC236}">
                  <a16:creationId xmlns:a16="http://schemas.microsoft.com/office/drawing/2014/main" id="{F5A891BC-2378-4B8E-98B2-786597041F15}"/>
                </a:ext>
              </a:extLst>
            </p:cNvPr>
            <p:cNvCxnSpPr>
              <a:cxnSpLocks/>
              <a:stCxn id="106" idx="0"/>
              <a:endCxn id="101" idx="2"/>
            </p:cNvCxnSpPr>
            <p:nvPr/>
          </p:nvCxnSpPr>
          <p:spPr bwMode="auto">
            <a:xfrm flipH="1" flipV="1">
              <a:off x="3976087" y="2023797"/>
              <a:ext cx="195495"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直接连接符 118">
              <a:extLst>
                <a:ext uri="{FF2B5EF4-FFF2-40B4-BE49-F238E27FC236}">
                  <a16:creationId xmlns:a16="http://schemas.microsoft.com/office/drawing/2014/main" id="{5DF57067-C48D-46B8-9FC0-9782FF01A232}"/>
                </a:ext>
              </a:extLst>
            </p:cNvPr>
            <p:cNvCxnSpPr>
              <a:stCxn id="100" idx="2"/>
              <a:endCxn id="108" idx="0"/>
            </p:cNvCxnSpPr>
            <p:nvPr/>
          </p:nvCxnSpPr>
          <p:spPr bwMode="auto">
            <a:xfrm>
              <a:off x="3244878" y="2023801"/>
              <a:ext cx="1760585"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接连接符 119">
              <a:extLst>
                <a:ext uri="{FF2B5EF4-FFF2-40B4-BE49-F238E27FC236}">
                  <a16:creationId xmlns:a16="http://schemas.microsoft.com/office/drawing/2014/main" id="{4EACBDF6-98B9-4D9F-87EF-CA27411C864A}"/>
                </a:ext>
              </a:extLst>
            </p:cNvPr>
            <p:cNvCxnSpPr>
              <a:stCxn id="100" idx="2"/>
              <a:endCxn id="109" idx="0"/>
            </p:cNvCxnSpPr>
            <p:nvPr/>
          </p:nvCxnSpPr>
          <p:spPr bwMode="auto">
            <a:xfrm>
              <a:off x="3244874" y="2023801"/>
              <a:ext cx="2414982"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接连接符 120">
              <a:extLst>
                <a:ext uri="{FF2B5EF4-FFF2-40B4-BE49-F238E27FC236}">
                  <a16:creationId xmlns:a16="http://schemas.microsoft.com/office/drawing/2014/main" id="{AC1ADA8F-2334-496E-9DDE-D371E3C9E559}"/>
                </a:ext>
              </a:extLst>
            </p:cNvPr>
            <p:cNvCxnSpPr>
              <a:cxnSpLocks/>
              <a:stCxn id="101" idx="2"/>
              <a:endCxn id="109" idx="0"/>
            </p:cNvCxnSpPr>
            <p:nvPr/>
          </p:nvCxnSpPr>
          <p:spPr bwMode="auto">
            <a:xfrm>
              <a:off x="3976087" y="2023801"/>
              <a:ext cx="1683773"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直接连接符 121">
              <a:extLst>
                <a:ext uri="{FF2B5EF4-FFF2-40B4-BE49-F238E27FC236}">
                  <a16:creationId xmlns:a16="http://schemas.microsoft.com/office/drawing/2014/main" id="{28F22189-EC9D-4A95-AEDD-8B84C99913E4}"/>
                </a:ext>
              </a:extLst>
            </p:cNvPr>
            <p:cNvCxnSpPr>
              <a:cxnSpLocks/>
              <a:stCxn id="101" idx="2"/>
              <a:endCxn id="108" idx="0"/>
            </p:cNvCxnSpPr>
            <p:nvPr/>
          </p:nvCxnSpPr>
          <p:spPr bwMode="auto">
            <a:xfrm>
              <a:off x="3976084" y="2023801"/>
              <a:ext cx="1029376"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 name="矩形 122">
              <a:extLst>
                <a:ext uri="{FF2B5EF4-FFF2-40B4-BE49-F238E27FC236}">
                  <a16:creationId xmlns:a16="http://schemas.microsoft.com/office/drawing/2014/main" id="{7D645BF2-DC1D-4B6D-828C-B22C7648A1CA}"/>
                </a:ext>
              </a:extLst>
            </p:cNvPr>
            <p:cNvSpPr/>
            <p:nvPr/>
          </p:nvSpPr>
          <p:spPr bwMode="auto">
            <a:xfrm>
              <a:off x="5509597" y="1751425"/>
              <a:ext cx="576000" cy="252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DC GW</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24" name="直接连接符 123">
              <a:extLst>
                <a:ext uri="{FF2B5EF4-FFF2-40B4-BE49-F238E27FC236}">
                  <a16:creationId xmlns:a16="http://schemas.microsoft.com/office/drawing/2014/main" id="{2CC98D98-E334-4CCA-B404-BEE0B1015DDB}"/>
                </a:ext>
              </a:extLst>
            </p:cNvPr>
            <p:cNvCxnSpPr>
              <a:cxnSpLocks/>
              <a:stCxn id="108" idx="0"/>
              <a:endCxn id="123" idx="2"/>
            </p:cNvCxnSpPr>
            <p:nvPr/>
          </p:nvCxnSpPr>
          <p:spPr bwMode="auto">
            <a:xfrm flipV="1">
              <a:off x="5005460" y="2003429"/>
              <a:ext cx="792138" cy="72552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接连接符 124">
              <a:extLst>
                <a:ext uri="{FF2B5EF4-FFF2-40B4-BE49-F238E27FC236}">
                  <a16:creationId xmlns:a16="http://schemas.microsoft.com/office/drawing/2014/main" id="{213D4BE5-3B69-43E0-93B1-E52AD75FBED0}"/>
                </a:ext>
              </a:extLst>
            </p:cNvPr>
            <p:cNvCxnSpPr>
              <a:cxnSpLocks/>
              <a:stCxn id="123" idx="2"/>
              <a:endCxn id="109" idx="0"/>
            </p:cNvCxnSpPr>
            <p:nvPr/>
          </p:nvCxnSpPr>
          <p:spPr bwMode="auto">
            <a:xfrm flipH="1">
              <a:off x="5659860" y="2003429"/>
              <a:ext cx="137741" cy="72552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矩形 125">
              <a:extLst>
                <a:ext uri="{FF2B5EF4-FFF2-40B4-BE49-F238E27FC236}">
                  <a16:creationId xmlns:a16="http://schemas.microsoft.com/office/drawing/2014/main" id="{031671EC-DFA6-4F85-B80D-56285C6E7111}"/>
                </a:ext>
              </a:extLst>
            </p:cNvPr>
            <p:cNvSpPr/>
            <p:nvPr/>
          </p:nvSpPr>
          <p:spPr bwMode="auto">
            <a:xfrm>
              <a:off x="2261665" y="1771797"/>
              <a:ext cx="504000" cy="252000"/>
            </a:xfrm>
            <a:prstGeom prst="rect">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Spine</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27" name="矩形 126">
              <a:extLst>
                <a:ext uri="{FF2B5EF4-FFF2-40B4-BE49-F238E27FC236}">
                  <a16:creationId xmlns:a16="http://schemas.microsoft.com/office/drawing/2014/main" id="{346BC4D7-7514-4BF8-97E9-6919E1295526}"/>
                </a:ext>
              </a:extLst>
            </p:cNvPr>
            <p:cNvSpPr/>
            <p:nvPr/>
          </p:nvSpPr>
          <p:spPr bwMode="auto">
            <a:xfrm>
              <a:off x="4455291" y="1771797"/>
              <a:ext cx="504000" cy="252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Spine</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28" name="直接连接符 127">
              <a:extLst>
                <a:ext uri="{FF2B5EF4-FFF2-40B4-BE49-F238E27FC236}">
                  <a16:creationId xmlns:a16="http://schemas.microsoft.com/office/drawing/2014/main" id="{EE611D5A-63DC-43E7-AB40-1F0AD0745368}"/>
                </a:ext>
              </a:extLst>
            </p:cNvPr>
            <p:cNvCxnSpPr>
              <a:stCxn id="102" idx="0"/>
              <a:endCxn id="126" idx="2"/>
            </p:cNvCxnSpPr>
            <p:nvPr/>
          </p:nvCxnSpPr>
          <p:spPr bwMode="auto">
            <a:xfrm flipV="1">
              <a:off x="1909824" y="2023801"/>
              <a:ext cx="603845"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直接连接符 128">
              <a:extLst>
                <a:ext uri="{FF2B5EF4-FFF2-40B4-BE49-F238E27FC236}">
                  <a16:creationId xmlns:a16="http://schemas.microsoft.com/office/drawing/2014/main" id="{6493E429-07DA-4EFB-8102-14B563475610}"/>
                </a:ext>
              </a:extLst>
            </p:cNvPr>
            <p:cNvCxnSpPr>
              <a:stCxn id="102" idx="0"/>
              <a:endCxn id="127" idx="2"/>
            </p:cNvCxnSpPr>
            <p:nvPr/>
          </p:nvCxnSpPr>
          <p:spPr bwMode="auto">
            <a:xfrm flipV="1">
              <a:off x="1909824" y="2023801"/>
              <a:ext cx="2797471"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直接连接符 129">
              <a:extLst>
                <a:ext uri="{FF2B5EF4-FFF2-40B4-BE49-F238E27FC236}">
                  <a16:creationId xmlns:a16="http://schemas.microsoft.com/office/drawing/2014/main" id="{7CFF1F44-252C-4740-AF90-AB3AE869D204}"/>
                </a:ext>
              </a:extLst>
            </p:cNvPr>
            <p:cNvCxnSpPr>
              <a:stCxn id="126" idx="2"/>
              <a:endCxn id="103" idx="0"/>
            </p:cNvCxnSpPr>
            <p:nvPr/>
          </p:nvCxnSpPr>
          <p:spPr bwMode="auto">
            <a:xfrm>
              <a:off x="2513668" y="2023797"/>
              <a:ext cx="50517"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直接连接符 130">
              <a:extLst>
                <a:ext uri="{FF2B5EF4-FFF2-40B4-BE49-F238E27FC236}">
                  <a16:creationId xmlns:a16="http://schemas.microsoft.com/office/drawing/2014/main" id="{5A113F97-E304-44BB-BE4D-011531AAD49C}"/>
                </a:ext>
              </a:extLst>
            </p:cNvPr>
            <p:cNvCxnSpPr>
              <a:stCxn id="126" idx="2"/>
              <a:endCxn id="105" idx="0"/>
            </p:cNvCxnSpPr>
            <p:nvPr/>
          </p:nvCxnSpPr>
          <p:spPr bwMode="auto">
            <a:xfrm>
              <a:off x="2513669" y="2023797"/>
              <a:ext cx="984475"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直接连接符 131">
              <a:extLst>
                <a:ext uri="{FF2B5EF4-FFF2-40B4-BE49-F238E27FC236}">
                  <a16:creationId xmlns:a16="http://schemas.microsoft.com/office/drawing/2014/main" id="{47BE1588-5FF1-423A-A9CD-925560E0A71A}"/>
                </a:ext>
              </a:extLst>
            </p:cNvPr>
            <p:cNvCxnSpPr>
              <a:stCxn id="126" idx="2"/>
              <a:endCxn id="106" idx="0"/>
            </p:cNvCxnSpPr>
            <p:nvPr/>
          </p:nvCxnSpPr>
          <p:spPr bwMode="auto">
            <a:xfrm>
              <a:off x="2513668" y="2023797"/>
              <a:ext cx="1657913"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接连接符 132">
              <a:extLst>
                <a:ext uri="{FF2B5EF4-FFF2-40B4-BE49-F238E27FC236}">
                  <a16:creationId xmlns:a16="http://schemas.microsoft.com/office/drawing/2014/main" id="{28D0DFE3-A7F3-4BF3-9DD1-F15CA14C1B37}"/>
                </a:ext>
              </a:extLst>
            </p:cNvPr>
            <p:cNvCxnSpPr>
              <a:stCxn id="126" idx="2"/>
              <a:endCxn id="108" idx="0"/>
            </p:cNvCxnSpPr>
            <p:nvPr/>
          </p:nvCxnSpPr>
          <p:spPr bwMode="auto">
            <a:xfrm>
              <a:off x="2513665" y="2023801"/>
              <a:ext cx="2491794"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直接连接符 133">
              <a:extLst>
                <a:ext uri="{FF2B5EF4-FFF2-40B4-BE49-F238E27FC236}">
                  <a16:creationId xmlns:a16="http://schemas.microsoft.com/office/drawing/2014/main" id="{6BCE6DDF-C5F8-48BC-9876-E042B4F25DAF}"/>
                </a:ext>
              </a:extLst>
            </p:cNvPr>
            <p:cNvCxnSpPr>
              <a:stCxn id="126" idx="2"/>
              <a:endCxn id="109" idx="0"/>
            </p:cNvCxnSpPr>
            <p:nvPr/>
          </p:nvCxnSpPr>
          <p:spPr bwMode="auto">
            <a:xfrm>
              <a:off x="2513668" y="2023801"/>
              <a:ext cx="3146191"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接连接符 134">
              <a:extLst>
                <a:ext uri="{FF2B5EF4-FFF2-40B4-BE49-F238E27FC236}">
                  <a16:creationId xmlns:a16="http://schemas.microsoft.com/office/drawing/2014/main" id="{DC35B0F4-FA52-46CC-80CE-54186D7E2791}"/>
                </a:ext>
              </a:extLst>
            </p:cNvPr>
            <p:cNvCxnSpPr>
              <a:stCxn id="127" idx="2"/>
              <a:endCxn id="103" idx="0"/>
            </p:cNvCxnSpPr>
            <p:nvPr/>
          </p:nvCxnSpPr>
          <p:spPr bwMode="auto">
            <a:xfrm flipH="1">
              <a:off x="2564185" y="2023797"/>
              <a:ext cx="2143109"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接连接符 135">
              <a:extLst>
                <a:ext uri="{FF2B5EF4-FFF2-40B4-BE49-F238E27FC236}">
                  <a16:creationId xmlns:a16="http://schemas.microsoft.com/office/drawing/2014/main" id="{AECC086B-A7C2-4F95-AAD6-5A811B017623}"/>
                </a:ext>
              </a:extLst>
            </p:cNvPr>
            <p:cNvCxnSpPr>
              <a:stCxn id="127" idx="2"/>
              <a:endCxn id="105" idx="0"/>
            </p:cNvCxnSpPr>
            <p:nvPr/>
          </p:nvCxnSpPr>
          <p:spPr bwMode="auto">
            <a:xfrm flipH="1">
              <a:off x="3498144" y="2023797"/>
              <a:ext cx="1209151"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接连接符 136">
              <a:extLst>
                <a:ext uri="{FF2B5EF4-FFF2-40B4-BE49-F238E27FC236}">
                  <a16:creationId xmlns:a16="http://schemas.microsoft.com/office/drawing/2014/main" id="{9628AA2D-4739-4C34-84C6-2FA458FF3D18}"/>
                </a:ext>
              </a:extLst>
            </p:cNvPr>
            <p:cNvCxnSpPr>
              <a:stCxn id="127" idx="2"/>
              <a:endCxn id="106" idx="0"/>
            </p:cNvCxnSpPr>
            <p:nvPr/>
          </p:nvCxnSpPr>
          <p:spPr bwMode="auto">
            <a:xfrm flipH="1">
              <a:off x="4171582" y="2023797"/>
              <a:ext cx="535713"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a:extLst>
                <a:ext uri="{FF2B5EF4-FFF2-40B4-BE49-F238E27FC236}">
                  <a16:creationId xmlns:a16="http://schemas.microsoft.com/office/drawing/2014/main" id="{F0E2B172-5909-451F-A65F-2F59C2526BD2}"/>
                </a:ext>
              </a:extLst>
            </p:cNvPr>
            <p:cNvCxnSpPr>
              <a:stCxn id="127" idx="2"/>
              <a:endCxn id="108" idx="0"/>
            </p:cNvCxnSpPr>
            <p:nvPr/>
          </p:nvCxnSpPr>
          <p:spPr bwMode="auto">
            <a:xfrm>
              <a:off x="4707291" y="2023801"/>
              <a:ext cx="298168"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直接连接符 138">
              <a:extLst>
                <a:ext uri="{FF2B5EF4-FFF2-40B4-BE49-F238E27FC236}">
                  <a16:creationId xmlns:a16="http://schemas.microsoft.com/office/drawing/2014/main" id="{B326D7FF-E408-464B-A78C-FC824FBDCBAA}"/>
                </a:ext>
              </a:extLst>
            </p:cNvPr>
            <p:cNvCxnSpPr>
              <a:stCxn id="127" idx="2"/>
              <a:endCxn id="109" idx="0"/>
            </p:cNvCxnSpPr>
            <p:nvPr/>
          </p:nvCxnSpPr>
          <p:spPr bwMode="auto">
            <a:xfrm>
              <a:off x="4707294" y="2023801"/>
              <a:ext cx="952565"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0" name="椭圆 139">
              <a:extLst>
                <a:ext uri="{FF2B5EF4-FFF2-40B4-BE49-F238E27FC236}">
                  <a16:creationId xmlns:a16="http://schemas.microsoft.com/office/drawing/2014/main" id="{79BB006F-A156-4D91-9360-362B87AF9F62}"/>
                </a:ext>
              </a:extLst>
            </p:cNvPr>
            <p:cNvSpPr/>
            <p:nvPr/>
          </p:nvSpPr>
          <p:spPr bwMode="auto">
            <a:xfrm rot="2532031">
              <a:off x="2048532" y="2424975"/>
              <a:ext cx="481597" cy="147051"/>
            </a:xfrm>
            <a:prstGeom prst="ellipse">
              <a:avLst/>
            </a:prstGeom>
            <a:noFill/>
            <a:ln w="19050" cap="flat" cmpd="sng" algn="ctr">
              <a:solidFill>
                <a:srgbClr val="000000"/>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800" b="1"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41" name="直接连接符 140">
              <a:extLst>
                <a:ext uri="{FF2B5EF4-FFF2-40B4-BE49-F238E27FC236}">
                  <a16:creationId xmlns:a16="http://schemas.microsoft.com/office/drawing/2014/main" id="{9E6B67A3-92F9-4202-8E6B-39A5AFA3981A}"/>
                </a:ext>
              </a:extLst>
            </p:cNvPr>
            <p:cNvCxnSpPr>
              <a:cxnSpLocks/>
              <a:stCxn id="140" idx="2"/>
            </p:cNvCxnSpPr>
            <p:nvPr/>
          </p:nvCxnSpPr>
          <p:spPr bwMode="auto">
            <a:xfrm flipH="1" flipV="1">
              <a:off x="2062786" y="2191746"/>
              <a:ext cx="48158" cy="14500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直接连接符 141">
              <a:extLst>
                <a:ext uri="{FF2B5EF4-FFF2-40B4-BE49-F238E27FC236}">
                  <a16:creationId xmlns:a16="http://schemas.microsoft.com/office/drawing/2014/main" id="{44DE5EFE-5BBA-490B-B0B0-5A031657C6A7}"/>
                </a:ext>
              </a:extLst>
            </p:cNvPr>
            <p:cNvCxnSpPr/>
            <p:nvPr/>
          </p:nvCxnSpPr>
          <p:spPr bwMode="auto">
            <a:xfrm flipH="1">
              <a:off x="1524628" y="2191746"/>
              <a:ext cx="540000"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文本框 142">
              <a:extLst>
                <a:ext uri="{FF2B5EF4-FFF2-40B4-BE49-F238E27FC236}">
                  <a16:creationId xmlns:a16="http://schemas.microsoft.com/office/drawing/2014/main" id="{71C9AAF6-D3E4-45CC-97B2-19C5AA350736}"/>
                </a:ext>
              </a:extLst>
            </p:cNvPr>
            <p:cNvSpPr txBox="1"/>
            <p:nvPr/>
          </p:nvSpPr>
          <p:spPr>
            <a:xfrm>
              <a:off x="1491370" y="1918147"/>
              <a:ext cx="533925" cy="259566"/>
            </a:xfrm>
            <a:prstGeom prst="rect">
              <a:avLst/>
            </a:prstGeom>
            <a:noFill/>
          </p:spPr>
          <p:txBody>
            <a:bodyPr wrap="none" rtlCol="0">
              <a:spAutoFit/>
            </a:bodyPr>
            <a:lstStyle>
              <a:defPPr>
                <a:defRPr lang="zh-CN"/>
              </a:defPPr>
              <a:lvl1pPr>
                <a:defRPr sz="1100" b="0"/>
              </a:lvl1pPr>
            </a:lstStyle>
            <a:p>
              <a:pPr fontAlgn="base">
                <a:spcBef>
                  <a:spcPct val="0"/>
                </a:spcBef>
                <a:spcAft>
                  <a:spcPct val="0"/>
                </a:spcAft>
              </a:pPr>
              <a:r>
                <a:rPr lang="en-US" altLang="zh-CN" sz="1600" dirty="0">
                  <a:solidFill>
                    <a:srgbClr val="000000"/>
                  </a:solidFill>
                  <a:latin typeface="Arial" pitchFamily="34" charset="0"/>
                  <a:ea typeface="宋体" pitchFamily="2" charset="-122"/>
                </a:rPr>
                <a:t>ECMP</a:t>
              </a:r>
              <a:endParaRPr lang="zh-CN" altLang="en-US" sz="1600" dirty="0">
                <a:solidFill>
                  <a:srgbClr val="000000"/>
                </a:solidFill>
                <a:latin typeface="Arial" pitchFamily="34" charset="0"/>
                <a:ea typeface="宋体" pitchFamily="2" charset="-122"/>
              </a:endParaRPr>
            </a:p>
          </p:txBody>
        </p:sp>
        <p:sp>
          <p:nvSpPr>
            <p:cNvPr id="144" name="矩形 143">
              <a:extLst>
                <a:ext uri="{FF2B5EF4-FFF2-40B4-BE49-F238E27FC236}">
                  <a16:creationId xmlns:a16="http://schemas.microsoft.com/office/drawing/2014/main" id="{18B73DD6-8501-460C-BD14-AB5DD14298D1}"/>
                </a:ext>
              </a:extLst>
            </p:cNvPr>
            <p:cNvSpPr/>
            <p:nvPr/>
          </p:nvSpPr>
          <p:spPr bwMode="auto">
            <a:xfrm>
              <a:off x="2851730" y="1056566"/>
              <a:ext cx="1719302" cy="275532"/>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SDN Controller</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45" name="矩形 144">
              <a:extLst>
                <a:ext uri="{FF2B5EF4-FFF2-40B4-BE49-F238E27FC236}">
                  <a16:creationId xmlns:a16="http://schemas.microsoft.com/office/drawing/2014/main" id="{B3A74BB4-1010-45DB-8238-98A729581B8C}"/>
                </a:ext>
              </a:extLst>
            </p:cNvPr>
            <p:cNvSpPr/>
            <p:nvPr/>
          </p:nvSpPr>
          <p:spPr bwMode="auto">
            <a:xfrm>
              <a:off x="1838711" y="3119476"/>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err="1">
                  <a:ln>
                    <a:noFill/>
                  </a:ln>
                  <a:solidFill>
                    <a:srgbClr val="000000"/>
                  </a:solidFill>
                  <a:effectLst/>
                  <a:uLnTx/>
                  <a:uFillTx/>
                  <a:latin typeface="Arial" charset="0"/>
                  <a:ea typeface="宋体" charset="-122"/>
                </a:rPr>
                <a:t>Openstack</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46" name="矩形 145">
              <a:extLst>
                <a:ext uri="{FF2B5EF4-FFF2-40B4-BE49-F238E27FC236}">
                  <a16:creationId xmlns:a16="http://schemas.microsoft.com/office/drawing/2014/main" id="{3EBA2DFA-F630-4121-B343-FD0394DC33A0}"/>
                </a:ext>
              </a:extLst>
            </p:cNvPr>
            <p:cNvSpPr/>
            <p:nvPr/>
          </p:nvSpPr>
          <p:spPr bwMode="auto">
            <a:xfrm>
              <a:off x="1838711" y="3467174"/>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MANO</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47" name="矩形 146">
              <a:extLst>
                <a:ext uri="{FF2B5EF4-FFF2-40B4-BE49-F238E27FC236}">
                  <a16:creationId xmlns:a16="http://schemas.microsoft.com/office/drawing/2014/main" id="{EB51FCBA-C5BF-4368-BF58-5B7FC8189C41}"/>
                </a:ext>
              </a:extLst>
            </p:cNvPr>
            <p:cNvSpPr/>
            <p:nvPr/>
          </p:nvSpPr>
          <p:spPr bwMode="auto">
            <a:xfrm>
              <a:off x="1831192" y="3813993"/>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OSS</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48" name="连接符: 肘形 147">
              <a:extLst>
                <a:ext uri="{FF2B5EF4-FFF2-40B4-BE49-F238E27FC236}">
                  <a16:creationId xmlns:a16="http://schemas.microsoft.com/office/drawing/2014/main" id="{45571158-E9DF-468A-A171-F120929FF16B}"/>
                </a:ext>
              </a:extLst>
            </p:cNvPr>
            <p:cNvCxnSpPr>
              <a:stCxn id="103" idx="3"/>
              <a:endCxn id="145" idx="3"/>
            </p:cNvCxnSpPr>
            <p:nvPr/>
          </p:nvCxnSpPr>
          <p:spPr bwMode="auto">
            <a:xfrm flipH="1">
              <a:off x="2594715" y="2874575"/>
              <a:ext cx="221471" cy="370905"/>
            </a:xfrm>
            <a:prstGeom prst="bentConnector3">
              <a:avLst>
                <a:gd name="adj1" fmla="val -6288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连接符: 肘形 148">
              <a:extLst>
                <a:ext uri="{FF2B5EF4-FFF2-40B4-BE49-F238E27FC236}">
                  <a16:creationId xmlns:a16="http://schemas.microsoft.com/office/drawing/2014/main" id="{ADA1CA90-EDDA-4EA8-AF4B-34406BAC4F1F}"/>
                </a:ext>
              </a:extLst>
            </p:cNvPr>
            <p:cNvCxnSpPr>
              <a:stCxn id="146" idx="3"/>
              <a:endCxn id="103" idx="3"/>
            </p:cNvCxnSpPr>
            <p:nvPr/>
          </p:nvCxnSpPr>
          <p:spPr bwMode="auto">
            <a:xfrm flipV="1">
              <a:off x="2594715" y="2874574"/>
              <a:ext cx="221471" cy="718603"/>
            </a:xfrm>
            <a:prstGeom prst="bentConnector3">
              <a:avLst>
                <a:gd name="adj1" fmla="val 161645"/>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连接符: 肘形 149">
              <a:extLst>
                <a:ext uri="{FF2B5EF4-FFF2-40B4-BE49-F238E27FC236}">
                  <a16:creationId xmlns:a16="http://schemas.microsoft.com/office/drawing/2014/main" id="{30FDDEBD-2087-41BB-892C-2A9167D82064}"/>
                </a:ext>
              </a:extLst>
            </p:cNvPr>
            <p:cNvCxnSpPr>
              <a:stCxn id="147" idx="3"/>
              <a:endCxn id="103" idx="3"/>
            </p:cNvCxnSpPr>
            <p:nvPr/>
          </p:nvCxnSpPr>
          <p:spPr bwMode="auto">
            <a:xfrm flipV="1">
              <a:off x="2587193" y="2874571"/>
              <a:ext cx="228990" cy="1065422"/>
            </a:xfrm>
            <a:prstGeom prst="bentConnector3">
              <a:avLst>
                <a:gd name="adj1" fmla="val 160816"/>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连接符: 肘形 150">
              <a:extLst>
                <a:ext uri="{FF2B5EF4-FFF2-40B4-BE49-F238E27FC236}">
                  <a16:creationId xmlns:a16="http://schemas.microsoft.com/office/drawing/2014/main" id="{8293A32D-8D84-45EF-8332-8196AF15EEE8}"/>
                </a:ext>
              </a:extLst>
            </p:cNvPr>
            <p:cNvCxnSpPr>
              <a:stCxn id="145" idx="1"/>
              <a:endCxn id="102" idx="1"/>
            </p:cNvCxnSpPr>
            <p:nvPr/>
          </p:nvCxnSpPr>
          <p:spPr bwMode="auto">
            <a:xfrm rot="10800000">
              <a:off x="1657825" y="2872954"/>
              <a:ext cx="180891" cy="372522"/>
            </a:xfrm>
            <a:prstGeom prst="bentConnector3">
              <a:avLst>
                <a:gd name="adj1" fmla="val 226374"/>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连接符: 肘形 151">
              <a:extLst>
                <a:ext uri="{FF2B5EF4-FFF2-40B4-BE49-F238E27FC236}">
                  <a16:creationId xmlns:a16="http://schemas.microsoft.com/office/drawing/2014/main" id="{CAE2502E-1E70-44C2-94EF-2AA199C5DDF1}"/>
                </a:ext>
              </a:extLst>
            </p:cNvPr>
            <p:cNvCxnSpPr>
              <a:stCxn id="146" idx="1"/>
              <a:endCxn id="102" idx="1"/>
            </p:cNvCxnSpPr>
            <p:nvPr/>
          </p:nvCxnSpPr>
          <p:spPr bwMode="auto">
            <a:xfrm rot="10800000">
              <a:off x="1657825" y="2872954"/>
              <a:ext cx="180891" cy="720220"/>
            </a:xfrm>
            <a:prstGeom prst="bentConnector3">
              <a:avLst>
                <a:gd name="adj1" fmla="val 226374"/>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连接符: 肘形 152">
              <a:extLst>
                <a:ext uri="{FF2B5EF4-FFF2-40B4-BE49-F238E27FC236}">
                  <a16:creationId xmlns:a16="http://schemas.microsoft.com/office/drawing/2014/main" id="{A374419C-F9C9-4C90-838F-713298E19ABC}"/>
                </a:ext>
              </a:extLst>
            </p:cNvPr>
            <p:cNvCxnSpPr>
              <a:cxnSpLocks/>
              <a:stCxn id="147" idx="1"/>
              <a:endCxn id="102" idx="1"/>
            </p:cNvCxnSpPr>
            <p:nvPr/>
          </p:nvCxnSpPr>
          <p:spPr bwMode="auto">
            <a:xfrm rot="10800000">
              <a:off x="1657820" y="2872959"/>
              <a:ext cx="173372" cy="1067039"/>
            </a:xfrm>
            <a:prstGeom prst="bentConnector3">
              <a:avLst>
                <a:gd name="adj1" fmla="val 231855"/>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 name="矩形 153">
              <a:extLst>
                <a:ext uri="{FF2B5EF4-FFF2-40B4-BE49-F238E27FC236}">
                  <a16:creationId xmlns:a16="http://schemas.microsoft.com/office/drawing/2014/main" id="{146E7BDA-8125-41C0-9AAE-E165BAC9DF0D}"/>
                </a:ext>
              </a:extLst>
            </p:cNvPr>
            <p:cNvSpPr/>
            <p:nvPr/>
          </p:nvSpPr>
          <p:spPr bwMode="auto">
            <a:xfrm>
              <a:off x="3438443" y="3130167"/>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5" name="矩形 154">
              <a:extLst>
                <a:ext uri="{FF2B5EF4-FFF2-40B4-BE49-F238E27FC236}">
                  <a16:creationId xmlns:a16="http://schemas.microsoft.com/office/drawing/2014/main" id="{B387A80F-47AC-467B-8165-5C72CF356F3E}"/>
                </a:ext>
              </a:extLst>
            </p:cNvPr>
            <p:cNvSpPr/>
            <p:nvPr/>
          </p:nvSpPr>
          <p:spPr bwMode="auto">
            <a:xfrm>
              <a:off x="3438443" y="3477865"/>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6" name="矩形 155">
              <a:extLst>
                <a:ext uri="{FF2B5EF4-FFF2-40B4-BE49-F238E27FC236}">
                  <a16:creationId xmlns:a16="http://schemas.microsoft.com/office/drawing/2014/main" id="{377E43AB-05FD-4034-B78E-757C9D7A03F1}"/>
                </a:ext>
              </a:extLst>
            </p:cNvPr>
            <p:cNvSpPr/>
            <p:nvPr/>
          </p:nvSpPr>
          <p:spPr bwMode="auto">
            <a:xfrm>
              <a:off x="3430924" y="3824684"/>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7" name="矩形 156">
              <a:extLst>
                <a:ext uri="{FF2B5EF4-FFF2-40B4-BE49-F238E27FC236}">
                  <a16:creationId xmlns:a16="http://schemas.microsoft.com/office/drawing/2014/main" id="{6834E6D6-AE86-4FB8-9FDE-8799E755423F}"/>
                </a:ext>
              </a:extLst>
            </p:cNvPr>
            <p:cNvSpPr/>
            <p:nvPr/>
          </p:nvSpPr>
          <p:spPr bwMode="auto">
            <a:xfrm>
              <a:off x="4938706" y="3128977"/>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FW/NAT</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8" name="矩形 157">
              <a:extLst>
                <a:ext uri="{FF2B5EF4-FFF2-40B4-BE49-F238E27FC236}">
                  <a16:creationId xmlns:a16="http://schemas.microsoft.com/office/drawing/2014/main" id="{3292C805-D704-4A89-BF3B-944CC62E7185}"/>
                </a:ext>
              </a:extLst>
            </p:cNvPr>
            <p:cNvSpPr/>
            <p:nvPr/>
          </p:nvSpPr>
          <p:spPr bwMode="auto">
            <a:xfrm>
              <a:off x="4938706" y="3476675"/>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Gateway</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9" name="矩形 158">
              <a:extLst>
                <a:ext uri="{FF2B5EF4-FFF2-40B4-BE49-F238E27FC236}">
                  <a16:creationId xmlns:a16="http://schemas.microsoft.com/office/drawing/2014/main" id="{F4CD3459-98B9-4013-864C-1D299913737B}"/>
                </a:ext>
              </a:extLst>
            </p:cNvPr>
            <p:cNvSpPr/>
            <p:nvPr/>
          </p:nvSpPr>
          <p:spPr bwMode="auto">
            <a:xfrm>
              <a:off x="4931187" y="3823494"/>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60" name="连接符: 肘形 159">
              <a:extLst>
                <a:ext uri="{FF2B5EF4-FFF2-40B4-BE49-F238E27FC236}">
                  <a16:creationId xmlns:a16="http://schemas.microsoft.com/office/drawing/2014/main" id="{8AC67C46-EFF3-4A56-B50C-24A4FA42D42D}"/>
                </a:ext>
              </a:extLst>
            </p:cNvPr>
            <p:cNvCxnSpPr>
              <a:stCxn id="105" idx="1"/>
              <a:endCxn id="154" idx="1"/>
            </p:cNvCxnSpPr>
            <p:nvPr/>
          </p:nvCxnSpPr>
          <p:spPr bwMode="auto">
            <a:xfrm rot="10800000" flipH="1" flipV="1">
              <a:off x="3246142" y="2874571"/>
              <a:ext cx="192303" cy="381596"/>
            </a:xfrm>
            <a:prstGeom prst="bentConnector3">
              <a:avLst>
                <a:gd name="adj1" fmla="val -56021"/>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连接符: 肘形 160">
              <a:extLst>
                <a:ext uri="{FF2B5EF4-FFF2-40B4-BE49-F238E27FC236}">
                  <a16:creationId xmlns:a16="http://schemas.microsoft.com/office/drawing/2014/main" id="{D83AF17F-1B35-48A9-AFA1-8E8447559929}"/>
                </a:ext>
              </a:extLst>
            </p:cNvPr>
            <p:cNvCxnSpPr>
              <a:stCxn id="155" idx="1"/>
              <a:endCxn id="105" idx="1"/>
            </p:cNvCxnSpPr>
            <p:nvPr/>
          </p:nvCxnSpPr>
          <p:spPr bwMode="auto">
            <a:xfrm rot="10800000">
              <a:off x="3246145" y="2874572"/>
              <a:ext cx="192303" cy="729294"/>
            </a:xfrm>
            <a:prstGeom prst="bentConnector3">
              <a:avLst>
                <a:gd name="adj1" fmla="val 156135"/>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连接符: 肘形 161">
              <a:extLst>
                <a:ext uri="{FF2B5EF4-FFF2-40B4-BE49-F238E27FC236}">
                  <a16:creationId xmlns:a16="http://schemas.microsoft.com/office/drawing/2014/main" id="{0BE5CB72-C8FC-4443-81E7-06F5BDDCF885}"/>
                </a:ext>
              </a:extLst>
            </p:cNvPr>
            <p:cNvCxnSpPr>
              <a:stCxn id="156" idx="1"/>
              <a:endCxn id="105" idx="1"/>
            </p:cNvCxnSpPr>
            <p:nvPr/>
          </p:nvCxnSpPr>
          <p:spPr bwMode="auto">
            <a:xfrm rot="10800000">
              <a:off x="3246140" y="2874576"/>
              <a:ext cx="184784" cy="1076113"/>
            </a:xfrm>
            <a:prstGeom prst="bentConnector3">
              <a:avLst>
                <a:gd name="adj1" fmla="val 15842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连接符: 肘形 162">
              <a:extLst>
                <a:ext uri="{FF2B5EF4-FFF2-40B4-BE49-F238E27FC236}">
                  <a16:creationId xmlns:a16="http://schemas.microsoft.com/office/drawing/2014/main" id="{2741CE72-72DD-4E08-B2C9-1073F146EFE6}"/>
                </a:ext>
              </a:extLst>
            </p:cNvPr>
            <p:cNvCxnSpPr>
              <a:cxnSpLocks/>
              <a:stCxn id="154" idx="3"/>
              <a:endCxn id="106" idx="3"/>
            </p:cNvCxnSpPr>
            <p:nvPr/>
          </p:nvCxnSpPr>
          <p:spPr bwMode="auto">
            <a:xfrm flipV="1">
              <a:off x="4194447" y="2874571"/>
              <a:ext cx="229135" cy="381596"/>
            </a:xfrm>
            <a:prstGeom prst="bentConnector3">
              <a:avLst>
                <a:gd name="adj1" fmla="val 145727"/>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连接符: 肘形 163">
              <a:extLst>
                <a:ext uri="{FF2B5EF4-FFF2-40B4-BE49-F238E27FC236}">
                  <a16:creationId xmlns:a16="http://schemas.microsoft.com/office/drawing/2014/main" id="{51719428-3970-4AEB-8DF3-A2A13B71BBA1}"/>
                </a:ext>
              </a:extLst>
            </p:cNvPr>
            <p:cNvCxnSpPr>
              <a:stCxn id="106" idx="3"/>
              <a:endCxn id="155" idx="3"/>
            </p:cNvCxnSpPr>
            <p:nvPr/>
          </p:nvCxnSpPr>
          <p:spPr bwMode="auto">
            <a:xfrm flipH="1">
              <a:off x="4194447" y="2874572"/>
              <a:ext cx="229135" cy="729294"/>
            </a:xfrm>
            <a:prstGeom prst="bentConnector3">
              <a:avLst>
                <a:gd name="adj1" fmla="val -44341"/>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连接符: 肘形 164">
              <a:extLst>
                <a:ext uri="{FF2B5EF4-FFF2-40B4-BE49-F238E27FC236}">
                  <a16:creationId xmlns:a16="http://schemas.microsoft.com/office/drawing/2014/main" id="{7B6A89A0-D670-4D8C-8B33-AAA9D19C4B66}"/>
                </a:ext>
              </a:extLst>
            </p:cNvPr>
            <p:cNvCxnSpPr>
              <a:stCxn id="106" idx="3"/>
              <a:endCxn id="156" idx="3"/>
            </p:cNvCxnSpPr>
            <p:nvPr/>
          </p:nvCxnSpPr>
          <p:spPr bwMode="auto">
            <a:xfrm flipH="1">
              <a:off x="4186924" y="2874575"/>
              <a:ext cx="236654" cy="1076113"/>
            </a:xfrm>
            <a:prstGeom prst="bentConnector3">
              <a:avLst>
                <a:gd name="adj1" fmla="val -42932"/>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连接符: 肘形 165">
              <a:extLst>
                <a:ext uri="{FF2B5EF4-FFF2-40B4-BE49-F238E27FC236}">
                  <a16:creationId xmlns:a16="http://schemas.microsoft.com/office/drawing/2014/main" id="{6C53BBE8-2359-492B-97A4-ACFE0DAEE617}"/>
                </a:ext>
              </a:extLst>
            </p:cNvPr>
            <p:cNvCxnSpPr>
              <a:stCxn id="108" idx="1"/>
              <a:endCxn id="157" idx="1"/>
            </p:cNvCxnSpPr>
            <p:nvPr/>
          </p:nvCxnSpPr>
          <p:spPr bwMode="auto">
            <a:xfrm rot="10800000" flipH="1" flipV="1">
              <a:off x="4753461" y="2872957"/>
              <a:ext cx="185247" cy="382023"/>
            </a:xfrm>
            <a:prstGeom prst="bentConnector3">
              <a:avLst>
                <a:gd name="adj1" fmla="val -3942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 name="连接符: 肘形 166">
              <a:extLst>
                <a:ext uri="{FF2B5EF4-FFF2-40B4-BE49-F238E27FC236}">
                  <a16:creationId xmlns:a16="http://schemas.microsoft.com/office/drawing/2014/main" id="{F8F145D9-97B0-4F59-8C3D-9429F601C600}"/>
                </a:ext>
              </a:extLst>
            </p:cNvPr>
            <p:cNvCxnSpPr>
              <a:stCxn id="108" idx="1"/>
              <a:endCxn id="158" idx="1"/>
            </p:cNvCxnSpPr>
            <p:nvPr/>
          </p:nvCxnSpPr>
          <p:spPr bwMode="auto">
            <a:xfrm rot="10800000" flipH="1" flipV="1">
              <a:off x="4753461" y="2872957"/>
              <a:ext cx="185247" cy="729721"/>
            </a:xfrm>
            <a:prstGeom prst="bentConnector3">
              <a:avLst>
                <a:gd name="adj1" fmla="val -3942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连接符: 肘形 167">
              <a:extLst>
                <a:ext uri="{FF2B5EF4-FFF2-40B4-BE49-F238E27FC236}">
                  <a16:creationId xmlns:a16="http://schemas.microsoft.com/office/drawing/2014/main" id="{FFB5AEF9-71AC-49C1-B5A1-E56168EADD66}"/>
                </a:ext>
              </a:extLst>
            </p:cNvPr>
            <p:cNvCxnSpPr>
              <a:stCxn id="159" idx="1"/>
              <a:endCxn id="108" idx="1"/>
            </p:cNvCxnSpPr>
            <p:nvPr/>
          </p:nvCxnSpPr>
          <p:spPr bwMode="auto">
            <a:xfrm rot="10800000">
              <a:off x="4753459" y="2872954"/>
              <a:ext cx="177728" cy="1076540"/>
            </a:xfrm>
            <a:prstGeom prst="bentConnector3">
              <a:avLst>
                <a:gd name="adj1" fmla="val 142875"/>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连接符: 肘形 168">
              <a:extLst>
                <a:ext uri="{FF2B5EF4-FFF2-40B4-BE49-F238E27FC236}">
                  <a16:creationId xmlns:a16="http://schemas.microsoft.com/office/drawing/2014/main" id="{8FB4BFE3-D041-4A9F-8EA3-B209F06EB0AA}"/>
                </a:ext>
              </a:extLst>
            </p:cNvPr>
            <p:cNvCxnSpPr>
              <a:stCxn id="109" idx="3"/>
              <a:endCxn id="157" idx="3"/>
            </p:cNvCxnSpPr>
            <p:nvPr/>
          </p:nvCxnSpPr>
          <p:spPr bwMode="auto">
            <a:xfrm flipH="1">
              <a:off x="5694706" y="2872958"/>
              <a:ext cx="217150" cy="382023"/>
            </a:xfrm>
            <a:prstGeom prst="bentConnector3">
              <a:avLst>
                <a:gd name="adj1" fmla="val -51174"/>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连接符: 肘形 169">
              <a:extLst>
                <a:ext uri="{FF2B5EF4-FFF2-40B4-BE49-F238E27FC236}">
                  <a16:creationId xmlns:a16="http://schemas.microsoft.com/office/drawing/2014/main" id="{8297B2D4-E002-4D1A-B53F-6BA0E995B479}"/>
                </a:ext>
              </a:extLst>
            </p:cNvPr>
            <p:cNvCxnSpPr>
              <a:stCxn id="109" idx="3"/>
              <a:endCxn id="158" idx="3"/>
            </p:cNvCxnSpPr>
            <p:nvPr/>
          </p:nvCxnSpPr>
          <p:spPr bwMode="auto">
            <a:xfrm flipH="1">
              <a:off x="5694706" y="2872958"/>
              <a:ext cx="217150" cy="729721"/>
            </a:xfrm>
            <a:prstGeom prst="bentConnector3">
              <a:avLst>
                <a:gd name="adj1" fmla="val -51174"/>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 name="连接符: 肘形 170">
              <a:extLst>
                <a:ext uri="{FF2B5EF4-FFF2-40B4-BE49-F238E27FC236}">
                  <a16:creationId xmlns:a16="http://schemas.microsoft.com/office/drawing/2014/main" id="{BF46BA4D-1C20-4385-9DC6-5344BC41D79E}"/>
                </a:ext>
              </a:extLst>
            </p:cNvPr>
            <p:cNvCxnSpPr>
              <a:stCxn id="109" idx="3"/>
              <a:endCxn id="159" idx="3"/>
            </p:cNvCxnSpPr>
            <p:nvPr/>
          </p:nvCxnSpPr>
          <p:spPr bwMode="auto">
            <a:xfrm flipH="1">
              <a:off x="5687191" y="2872954"/>
              <a:ext cx="224669" cy="1076540"/>
            </a:xfrm>
            <a:prstGeom prst="bentConnector3">
              <a:avLst>
                <a:gd name="adj1" fmla="val -49462"/>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任意多边形: 形状 171">
              <a:extLst>
                <a:ext uri="{FF2B5EF4-FFF2-40B4-BE49-F238E27FC236}">
                  <a16:creationId xmlns:a16="http://schemas.microsoft.com/office/drawing/2014/main" id="{DC89A0C1-DD8F-478E-986C-ADA52A356386}"/>
                </a:ext>
              </a:extLst>
            </p:cNvPr>
            <p:cNvSpPr/>
            <p:nvPr/>
          </p:nvSpPr>
          <p:spPr bwMode="auto">
            <a:xfrm>
              <a:off x="2048500" y="1791395"/>
              <a:ext cx="2805112" cy="1033767"/>
            </a:xfrm>
            <a:custGeom>
              <a:avLst/>
              <a:gdLst>
                <a:gd name="connsiteX0" fmla="*/ 0 w 2790825"/>
                <a:gd name="connsiteY0" fmla="*/ 974628 h 974628"/>
                <a:gd name="connsiteX1" fmla="*/ 652462 w 2790825"/>
                <a:gd name="connsiteY1" fmla="*/ 103090 h 974628"/>
                <a:gd name="connsiteX2" fmla="*/ 1985962 w 2790825"/>
                <a:gd name="connsiteY2" fmla="*/ 107853 h 974628"/>
                <a:gd name="connsiteX3" fmla="*/ 2790825 w 2790825"/>
                <a:gd name="connsiteY3" fmla="*/ 922240 h 974628"/>
                <a:gd name="connsiteX0" fmla="*/ 0 w 2790825"/>
                <a:gd name="connsiteY0" fmla="*/ 930775 h 930775"/>
                <a:gd name="connsiteX1" fmla="*/ 652462 w 2790825"/>
                <a:gd name="connsiteY1" fmla="*/ 59237 h 930775"/>
                <a:gd name="connsiteX2" fmla="*/ 1858029 w 2790825"/>
                <a:gd name="connsiteY2" fmla="*/ 166276 h 930775"/>
                <a:gd name="connsiteX3" fmla="*/ 2790825 w 2790825"/>
                <a:gd name="connsiteY3" fmla="*/ 878387 h 930775"/>
                <a:gd name="connsiteX0" fmla="*/ 0 w 2790825"/>
                <a:gd name="connsiteY0" fmla="*/ 937135 h 937135"/>
                <a:gd name="connsiteX1" fmla="*/ 652462 w 2790825"/>
                <a:gd name="connsiteY1" fmla="*/ 65597 h 937135"/>
                <a:gd name="connsiteX2" fmla="*/ 1858029 w 2790825"/>
                <a:gd name="connsiteY2" fmla="*/ 154041 h 937135"/>
                <a:gd name="connsiteX3" fmla="*/ 2790825 w 2790825"/>
                <a:gd name="connsiteY3" fmla="*/ 884747 h 937135"/>
                <a:gd name="connsiteX0" fmla="*/ 0 w 2790825"/>
                <a:gd name="connsiteY0" fmla="*/ 888907 h 888907"/>
                <a:gd name="connsiteX1" fmla="*/ 680891 w 2790825"/>
                <a:gd name="connsiteY1" fmla="*/ 87103 h 888907"/>
                <a:gd name="connsiteX2" fmla="*/ 1858029 w 2790825"/>
                <a:gd name="connsiteY2" fmla="*/ 105813 h 888907"/>
                <a:gd name="connsiteX3" fmla="*/ 2790825 w 2790825"/>
                <a:gd name="connsiteY3" fmla="*/ 836519 h 888907"/>
                <a:gd name="connsiteX0" fmla="*/ 0 w 2790825"/>
                <a:gd name="connsiteY0" fmla="*/ 877838 h 877838"/>
                <a:gd name="connsiteX1" fmla="*/ 680891 w 2790825"/>
                <a:gd name="connsiteY1" fmla="*/ 76034 h 877838"/>
                <a:gd name="connsiteX2" fmla="*/ 1858029 w 2790825"/>
                <a:gd name="connsiteY2" fmla="*/ 117988 h 877838"/>
                <a:gd name="connsiteX3" fmla="*/ 2790825 w 2790825"/>
                <a:gd name="connsiteY3" fmla="*/ 825450 h 877838"/>
                <a:gd name="connsiteX0" fmla="*/ 0 w 2790825"/>
                <a:gd name="connsiteY0" fmla="*/ 868654 h 868654"/>
                <a:gd name="connsiteX1" fmla="*/ 676153 w 2790825"/>
                <a:gd name="connsiteY1" fmla="*/ 80798 h 868654"/>
                <a:gd name="connsiteX2" fmla="*/ 1858029 w 2790825"/>
                <a:gd name="connsiteY2" fmla="*/ 108804 h 868654"/>
                <a:gd name="connsiteX3" fmla="*/ 2790825 w 2790825"/>
                <a:gd name="connsiteY3" fmla="*/ 816266 h 868654"/>
                <a:gd name="connsiteX0" fmla="*/ 0 w 2790825"/>
                <a:gd name="connsiteY0" fmla="*/ 914310 h 914310"/>
                <a:gd name="connsiteX1" fmla="*/ 676153 w 2790825"/>
                <a:gd name="connsiteY1" fmla="*/ 126454 h 914310"/>
                <a:gd name="connsiteX2" fmla="*/ 1834338 w 2790825"/>
                <a:gd name="connsiteY2" fmla="*/ 75428 h 914310"/>
                <a:gd name="connsiteX3" fmla="*/ 2790825 w 2790825"/>
                <a:gd name="connsiteY3" fmla="*/ 861922 h 914310"/>
                <a:gd name="connsiteX0" fmla="*/ 0 w 2790825"/>
                <a:gd name="connsiteY0" fmla="*/ 954506 h 954506"/>
                <a:gd name="connsiteX1" fmla="*/ 666676 w 2790825"/>
                <a:gd name="connsiteY1" fmla="*/ 92268 h 954506"/>
                <a:gd name="connsiteX2" fmla="*/ 1834338 w 2790825"/>
                <a:gd name="connsiteY2" fmla="*/ 115624 h 954506"/>
                <a:gd name="connsiteX3" fmla="*/ 2790825 w 2790825"/>
                <a:gd name="connsiteY3" fmla="*/ 902118 h 954506"/>
                <a:gd name="connsiteX0" fmla="*/ 0 w 2790825"/>
                <a:gd name="connsiteY0" fmla="*/ 991715 h 991715"/>
                <a:gd name="connsiteX1" fmla="*/ 666676 w 2790825"/>
                <a:gd name="connsiteY1" fmla="*/ 129477 h 991715"/>
                <a:gd name="connsiteX2" fmla="*/ 1786956 w 2790825"/>
                <a:gd name="connsiteY2" fmla="*/ 87748 h 991715"/>
                <a:gd name="connsiteX3" fmla="*/ 2790825 w 2790825"/>
                <a:gd name="connsiteY3" fmla="*/ 939327 h 991715"/>
                <a:gd name="connsiteX0" fmla="*/ 0 w 2790825"/>
                <a:gd name="connsiteY0" fmla="*/ 991715 h 991715"/>
                <a:gd name="connsiteX1" fmla="*/ 666676 w 2790825"/>
                <a:gd name="connsiteY1" fmla="*/ 129477 h 991715"/>
                <a:gd name="connsiteX2" fmla="*/ 1763265 w 2790825"/>
                <a:gd name="connsiteY2" fmla="*/ 87748 h 991715"/>
                <a:gd name="connsiteX3" fmla="*/ 2790825 w 2790825"/>
                <a:gd name="connsiteY3" fmla="*/ 939327 h 991715"/>
                <a:gd name="connsiteX0" fmla="*/ 0 w 2790825"/>
                <a:gd name="connsiteY0" fmla="*/ 980133 h 980133"/>
                <a:gd name="connsiteX1" fmla="*/ 666676 w 2790825"/>
                <a:gd name="connsiteY1" fmla="*/ 117895 h 980133"/>
                <a:gd name="connsiteX2" fmla="*/ 1663763 w 2790825"/>
                <a:gd name="connsiteY2" fmla="*/ 94762 h 980133"/>
                <a:gd name="connsiteX3" fmla="*/ 2790825 w 2790825"/>
                <a:gd name="connsiteY3" fmla="*/ 927745 h 980133"/>
                <a:gd name="connsiteX0" fmla="*/ 0 w 2790825"/>
                <a:gd name="connsiteY0" fmla="*/ 1013997 h 1013997"/>
                <a:gd name="connsiteX1" fmla="*/ 666676 w 2790825"/>
                <a:gd name="connsiteY1" fmla="*/ 151759 h 1013997"/>
                <a:gd name="connsiteX2" fmla="*/ 1184561 w 2790825"/>
                <a:gd name="connsiteY2" fmla="*/ 5184 h 1013997"/>
                <a:gd name="connsiteX3" fmla="*/ 1663763 w 2790825"/>
                <a:gd name="connsiteY3" fmla="*/ 128626 h 1013997"/>
                <a:gd name="connsiteX4" fmla="*/ 2790825 w 2790825"/>
                <a:gd name="connsiteY4" fmla="*/ 961609 h 1013997"/>
                <a:gd name="connsiteX0" fmla="*/ 0 w 2790825"/>
                <a:gd name="connsiteY0" fmla="*/ 1013997 h 1013997"/>
                <a:gd name="connsiteX1" fmla="*/ 666676 w 2790825"/>
                <a:gd name="connsiteY1" fmla="*/ 151759 h 1013997"/>
                <a:gd name="connsiteX2" fmla="*/ 1184561 w 2790825"/>
                <a:gd name="connsiteY2" fmla="*/ 5184 h 1013997"/>
                <a:gd name="connsiteX3" fmla="*/ 1663763 w 2790825"/>
                <a:gd name="connsiteY3" fmla="*/ 128626 h 1013997"/>
                <a:gd name="connsiteX4" fmla="*/ 2790825 w 2790825"/>
                <a:gd name="connsiteY4" fmla="*/ 961609 h 1013997"/>
                <a:gd name="connsiteX0" fmla="*/ 0 w 2790825"/>
                <a:gd name="connsiteY0" fmla="*/ 1013997 h 1013997"/>
                <a:gd name="connsiteX1" fmla="*/ 680891 w 2790825"/>
                <a:gd name="connsiteY1" fmla="*/ 175003 h 1013997"/>
                <a:gd name="connsiteX2" fmla="*/ 1184561 w 2790825"/>
                <a:gd name="connsiteY2" fmla="*/ 5184 h 1013997"/>
                <a:gd name="connsiteX3" fmla="*/ 1663763 w 2790825"/>
                <a:gd name="connsiteY3" fmla="*/ 128626 h 1013997"/>
                <a:gd name="connsiteX4" fmla="*/ 2790825 w 2790825"/>
                <a:gd name="connsiteY4" fmla="*/ 961609 h 1013997"/>
                <a:gd name="connsiteX0" fmla="*/ 0 w 2790825"/>
                <a:gd name="connsiteY0" fmla="*/ 1013997 h 1013997"/>
                <a:gd name="connsiteX1" fmla="*/ 680891 w 2790825"/>
                <a:gd name="connsiteY1" fmla="*/ 175003 h 1013997"/>
                <a:gd name="connsiteX2" fmla="*/ 1184561 w 2790825"/>
                <a:gd name="connsiteY2" fmla="*/ 5184 h 1013997"/>
                <a:gd name="connsiteX3" fmla="*/ 1663763 w 2790825"/>
                <a:gd name="connsiteY3" fmla="*/ 128626 h 1013997"/>
                <a:gd name="connsiteX4" fmla="*/ 2790825 w 2790825"/>
                <a:gd name="connsiteY4" fmla="*/ 961609 h 1013997"/>
                <a:gd name="connsiteX0" fmla="*/ 0 w 2790825"/>
                <a:gd name="connsiteY0" fmla="*/ 1010829 h 1010829"/>
                <a:gd name="connsiteX1" fmla="*/ 680891 w 2790825"/>
                <a:gd name="connsiteY1" fmla="*/ 171835 h 1010829"/>
                <a:gd name="connsiteX2" fmla="*/ 1184561 w 2790825"/>
                <a:gd name="connsiteY2" fmla="*/ 2016 h 1010829"/>
                <a:gd name="connsiteX3" fmla="*/ 1649548 w 2790825"/>
                <a:gd name="connsiteY3" fmla="*/ 144054 h 1010829"/>
                <a:gd name="connsiteX4" fmla="*/ 2790825 w 2790825"/>
                <a:gd name="connsiteY4" fmla="*/ 958441 h 1010829"/>
                <a:gd name="connsiteX0" fmla="*/ 0 w 2790825"/>
                <a:gd name="connsiteY0" fmla="*/ 1012128 h 1012128"/>
                <a:gd name="connsiteX1" fmla="*/ 680891 w 2790825"/>
                <a:gd name="connsiteY1" fmla="*/ 173134 h 1012128"/>
                <a:gd name="connsiteX2" fmla="*/ 1184561 w 2790825"/>
                <a:gd name="connsiteY2" fmla="*/ 3315 h 1012128"/>
                <a:gd name="connsiteX3" fmla="*/ 1673240 w 2790825"/>
                <a:gd name="connsiteY3" fmla="*/ 136055 h 1012128"/>
                <a:gd name="connsiteX4" fmla="*/ 2790825 w 2790825"/>
                <a:gd name="connsiteY4" fmla="*/ 959740 h 1012128"/>
                <a:gd name="connsiteX0" fmla="*/ 0 w 2790825"/>
                <a:gd name="connsiteY0" fmla="*/ 1009111 h 1009111"/>
                <a:gd name="connsiteX1" fmla="*/ 680891 w 2790825"/>
                <a:gd name="connsiteY1" fmla="*/ 170117 h 1009111"/>
                <a:gd name="connsiteX2" fmla="*/ 1184561 w 2790825"/>
                <a:gd name="connsiteY2" fmla="*/ 298 h 1009111"/>
                <a:gd name="connsiteX3" fmla="*/ 1673240 w 2790825"/>
                <a:gd name="connsiteY3" fmla="*/ 133038 h 1009111"/>
                <a:gd name="connsiteX4" fmla="*/ 2790825 w 2790825"/>
                <a:gd name="connsiteY4" fmla="*/ 956723 h 100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0825" h="1009111">
                  <a:moveTo>
                    <a:pt x="0" y="1009111"/>
                  </a:moveTo>
                  <a:cubicBezTo>
                    <a:pt x="160734" y="645573"/>
                    <a:pt x="488203" y="301061"/>
                    <a:pt x="680891" y="170117"/>
                  </a:cubicBezTo>
                  <a:cubicBezTo>
                    <a:pt x="873579" y="39173"/>
                    <a:pt x="1018380" y="27397"/>
                    <a:pt x="1184561" y="298"/>
                  </a:cubicBezTo>
                  <a:cubicBezTo>
                    <a:pt x="1350742" y="-3557"/>
                    <a:pt x="1419743" y="29420"/>
                    <a:pt x="1673240" y="133038"/>
                  </a:cubicBezTo>
                  <a:cubicBezTo>
                    <a:pt x="1926737" y="236656"/>
                    <a:pt x="2655094" y="809085"/>
                    <a:pt x="2790825" y="956723"/>
                  </a:cubicBezTo>
                </a:path>
              </a:pathLst>
            </a:custGeom>
            <a:noFill/>
            <a:ln w="38100" cap="flat" cmpd="sng" algn="ctr">
              <a:solidFill>
                <a:srgbClr val="FFCC99">
                  <a:lumMod val="75000"/>
                </a:srgbClr>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000000"/>
                </a:solidFill>
                <a:effectLst/>
                <a:uLnTx/>
                <a:uFillTx/>
                <a:latin typeface="FrutigerNext LT Medium"/>
                <a:ea typeface="华文细黑"/>
              </a:endParaRPr>
            </a:p>
          </p:txBody>
        </p:sp>
        <p:sp>
          <p:nvSpPr>
            <p:cNvPr id="173" name="左大括号 172">
              <a:extLst>
                <a:ext uri="{FF2B5EF4-FFF2-40B4-BE49-F238E27FC236}">
                  <a16:creationId xmlns:a16="http://schemas.microsoft.com/office/drawing/2014/main" id="{1750C4DF-EEA6-4BC6-A852-6BEC4363BD16}"/>
                </a:ext>
              </a:extLst>
            </p:cNvPr>
            <p:cNvSpPr/>
            <p:nvPr/>
          </p:nvSpPr>
          <p:spPr bwMode="auto">
            <a:xfrm>
              <a:off x="1193765" y="1854920"/>
              <a:ext cx="250525" cy="940821"/>
            </a:xfrm>
            <a:prstGeom prst="leftBrac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000000"/>
                </a:solidFill>
                <a:effectLst/>
                <a:uLnTx/>
                <a:uFillTx/>
                <a:latin typeface="FrutigerNext LT Medium"/>
                <a:ea typeface="华文细黑"/>
              </a:endParaRPr>
            </a:p>
          </p:txBody>
        </p:sp>
        <p:sp>
          <p:nvSpPr>
            <p:cNvPr id="174" name="文本框 173">
              <a:extLst>
                <a:ext uri="{FF2B5EF4-FFF2-40B4-BE49-F238E27FC236}">
                  <a16:creationId xmlns:a16="http://schemas.microsoft.com/office/drawing/2014/main" id="{933A5079-88EA-48DA-9ADF-34BD92869A68}"/>
                </a:ext>
              </a:extLst>
            </p:cNvPr>
            <p:cNvSpPr txBox="1"/>
            <p:nvPr/>
          </p:nvSpPr>
          <p:spPr>
            <a:xfrm>
              <a:off x="334891" y="2087157"/>
              <a:ext cx="848193" cy="448341"/>
            </a:xfrm>
            <a:prstGeom prst="rect">
              <a:avLst/>
            </a:prstGeom>
            <a:noFill/>
          </p:spPr>
          <p:txBody>
            <a:bodyPr wrap="none" rtlCol="0">
              <a:spAutoFit/>
            </a:bodyPr>
            <a:lstStyle>
              <a:defPPr>
                <a:defRPr lang="zh-CN"/>
              </a:defPPr>
              <a:lvl1pPr>
                <a:defRPr sz="1100" b="0"/>
              </a:lvl1pPr>
            </a:lstStyle>
            <a:p>
              <a:pPr fontAlgn="base">
                <a:spcBef>
                  <a:spcPct val="0"/>
                </a:spcBef>
                <a:spcAft>
                  <a:spcPct val="0"/>
                </a:spcAft>
              </a:pPr>
              <a:r>
                <a:rPr lang="en-US" altLang="zh-CN" sz="1600" dirty="0">
                  <a:solidFill>
                    <a:srgbClr val="000000"/>
                  </a:solidFill>
                  <a:latin typeface="Arial" pitchFamily="34" charset="0"/>
                  <a:ea typeface="宋体" pitchFamily="2" charset="-122"/>
                </a:rPr>
                <a:t>IP Routing:</a:t>
              </a:r>
            </a:p>
            <a:p>
              <a:pPr fontAlgn="base">
                <a:spcBef>
                  <a:spcPct val="0"/>
                </a:spcBef>
                <a:spcAft>
                  <a:spcPct val="0"/>
                </a:spcAft>
              </a:pPr>
              <a:r>
                <a:rPr lang="en-US" altLang="zh-CN" sz="1600" dirty="0">
                  <a:solidFill>
                    <a:srgbClr val="000000"/>
                  </a:solidFill>
                  <a:latin typeface="Arial" pitchFamily="34" charset="0"/>
                  <a:ea typeface="宋体" pitchFamily="2" charset="-122"/>
                </a:rPr>
                <a:t>OSPF</a:t>
              </a:r>
              <a:r>
                <a:rPr lang="en-US" altLang="zh-CN" sz="1600">
                  <a:solidFill>
                    <a:srgbClr val="000000"/>
                  </a:solidFill>
                  <a:latin typeface="Arial" pitchFamily="34" charset="0"/>
                  <a:ea typeface="宋体" pitchFamily="2" charset="-122"/>
                </a:rPr>
                <a:t>/BG</a:t>
              </a:r>
              <a:r>
                <a:rPr lang="en-US" altLang="zh-CN" sz="1600" dirty="0">
                  <a:solidFill>
                    <a:srgbClr val="000000"/>
                  </a:solidFill>
                  <a:latin typeface="Arial" pitchFamily="34" charset="0"/>
                  <a:ea typeface="宋体" pitchFamily="2" charset="-122"/>
                </a:rPr>
                <a:t>P</a:t>
              </a:r>
              <a:endParaRPr lang="zh-CN" altLang="en-US" sz="1600" dirty="0">
                <a:solidFill>
                  <a:srgbClr val="000000"/>
                </a:solidFill>
                <a:latin typeface="Arial" pitchFamily="34" charset="0"/>
                <a:ea typeface="宋体" pitchFamily="2" charset="-122"/>
              </a:endParaRPr>
            </a:p>
          </p:txBody>
        </p:sp>
        <p:cxnSp>
          <p:nvCxnSpPr>
            <p:cNvPr id="175" name="直接连接符 174">
              <a:extLst>
                <a:ext uri="{FF2B5EF4-FFF2-40B4-BE49-F238E27FC236}">
                  <a16:creationId xmlns:a16="http://schemas.microsoft.com/office/drawing/2014/main" id="{38D67C30-F891-4301-83C2-9CED351EA45B}"/>
                </a:ext>
              </a:extLst>
            </p:cNvPr>
            <p:cNvCxnSpPr>
              <a:cxnSpLocks/>
            </p:cNvCxnSpPr>
            <p:nvPr/>
          </p:nvCxnSpPr>
          <p:spPr bwMode="auto">
            <a:xfrm>
              <a:off x="672776" y="1245016"/>
              <a:ext cx="379288" cy="0"/>
            </a:xfrm>
            <a:prstGeom prst="line">
              <a:avLst/>
            </a:prstGeom>
            <a:noFill/>
            <a:ln w="38100" cap="flat" cmpd="sng" algn="ctr">
              <a:solidFill>
                <a:srgbClr val="FFCC99">
                  <a:lumMod val="75000"/>
                </a:srgbClr>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6" name="文本框 175">
              <a:extLst>
                <a:ext uri="{FF2B5EF4-FFF2-40B4-BE49-F238E27FC236}">
                  <a16:creationId xmlns:a16="http://schemas.microsoft.com/office/drawing/2014/main" id="{415648D6-DCCF-4133-BA2B-DD6CB6D3364E}"/>
                </a:ext>
              </a:extLst>
            </p:cNvPr>
            <p:cNvSpPr txBox="1"/>
            <p:nvPr/>
          </p:nvSpPr>
          <p:spPr>
            <a:xfrm>
              <a:off x="1060914" y="1114211"/>
              <a:ext cx="1075259" cy="259566"/>
            </a:xfrm>
            <a:prstGeom prst="rect">
              <a:avLst/>
            </a:prstGeom>
            <a:noFill/>
          </p:spPr>
          <p:txBody>
            <a:bodyPr wrap="none" rtlCol="0">
              <a:spAutoFit/>
            </a:bodyPr>
            <a:lstStyle/>
            <a:p>
              <a:pPr fontAlgn="base">
                <a:spcBef>
                  <a:spcPct val="0"/>
                </a:spcBef>
                <a:spcAft>
                  <a:spcPct val="0"/>
                </a:spcAft>
              </a:pPr>
              <a:r>
                <a:rPr lang="en-US" altLang="zh-CN" sz="1600" dirty="0">
                  <a:solidFill>
                    <a:srgbClr val="000000"/>
                  </a:solidFill>
                  <a:latin typeface="Arial" pitchFamily="34" charset="0"/>
                  <a:ea typeface="宋体" pitchFamily="2" charset="-122"/>
                </a:rPr>
                <a:t>Overlay Tunnel</a:t>
              </a:r>
              <a:endParaRPr lang="zh-CN" altLang="en-US" sz="1600" dirty="0">
                <a:solidFill>
                  <a:srgbClr val="000000"/>
                </a:solidFill>
                <a:latin typeface="Arial" pitchFamily="34" charset="0"/>
                <a:ea typeface="宋体" pitchFamily="2" charset="-122"/>
              </a:endParaRPr>
            </a:p>
          </p:txBody>
        </p:sp>
        <p:cxnSp>
          <p:nvCxnSpPr>
            <p:cNvPr id="177" name="直接连接符 176">
              <a:extLst>
                <a:ext uri="{FF2B5EF4-FFF2-40B4-BE49-F238E27FC236}">
                  <a16:creationId xmlns:a16="http://schemas.microsoft.com/office/drawing/2014/main" id="{D9A31100-A2BE-4168-AA82-972EEFC4E8EF}"/>
                </a:ext>
              </a:extLst>
            </p:cNvPr>
            <p:cNvCxnSpPr/>
            <p:nvPr/>
          </p:nvCxnSpPr>
          <p:spPr bwMode="auto">
            <a:xfrm>
              <a:off x="551269" y="2872953"/>
              <a:ext cx="642497" cy="0"/>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8" name="文本框 177">
              <a:extLst>
                <a:ext uri="{FF2B5EF4-FFF2-40B4-BE49-F238E27FC236}">
                  <a16:creationId xmlns:a16="http://schemas.microsoft.com/office/drawing/2014/main" id="{A332B318-6318-4260-ADC2-F30A18F04B9E}"/>
                </a:ext>
              </a:extLst>
            </p:cNvPr>
            <p:cNvSpPr txBox="1"/>
            <p:nvPr/>
          </p:nvSpPr>
          <p:spPr>
            <a:xfrm>
              <a:off x="570673" y="2595485"/>
              <a:ext cx="597881" cy="259566"/>
            </a:xfrm>
            <a:prstGeom prst="rect">
              <a:avLst/>
            </a:prstGeom>
            <a:noFill/>
          </p:spPr>
          <p:txBody>
            <a:bodyPr wrap="none" rtlCol="0">
              <a:spAutoFit/>
            </a:bodyPr>
            <a:lstStyle>
              <a:defPPr>
                <a:defRPr lang="zh-CN"/>
              </a:defPPr>
              <a:lvl1pPr>
                <a:defRPr sz="1100" b="0"/>
              </a:lvl1pPr>
            </a:lstStyle>
            <a:p>
              <a:pPr fontAlgn="base">
                <a:spcBef>
                  <a:spcPct val="0"/>
                </a:spcBef>
                <a:spcAft>
                  <a:spcPct val="0"/>
                </a:spcAft>
              </a:pPr>
              <a:r>
                <a:rPr lang="en-US" altLang="zh-CN" sz="1600" dirty="0">
                  <a:solidFill>
                    <a:srgbClr val="000000"/>
                  </a:solidFill>
                  <a:latin typeface="Arial" pitchFamily="34" charset="0"/>
                  <a:ea typeface="宋体" pitchFamily="2" charset="-122"/>
                </a:rPr>
                <a:t>Layer 3</a:t>
              </a:r>
              <a:endParaRPr lang="zh-CN" altLang="en-US" sz="1600" dirty="0">
                <a:solidFill>
                  <a:srgbClr val="000000"/>
                </a:solidFill>
                <a:latin typeface="Arial" pitchFamily="34" charset="0"/>
                <a:ea typeface="宋体" pitchFamily="2" charset="-122"/>
              </a:endParaRPr>
            </a:p>
          </p:txBody>
        </p:sp>
        <p:sp>
          <p:nvSpPr>
            <p:cNvPr id="179" name="文本框 178">
              <a:extLst>
                <a:ext uri="{FF2B5EF4-FFF2-40B4-BE49-F238E27FC236}">
                  <a16:creationId xmlns:a16="http://schemas.microsoft.com/office/drawing/2014/main" id="{CCDE715F-F3AB-4102-BA34-9DE5E743AEC8}"/>
                </a:ext>
              </a:extLst>
            </p:cNvPr>
            <p:cNvSpPr txBox="1"/>
            <p:nvPr/>
          </p:nvSpPr>
          <p:spPr>
            <a:xfrm>
              <a:off x="570673" y="2867368"/>
              <a:ext cx="597881" cy="259566"/>
            </a:xfrm>
            <a:prstGeom prst="rect">
              <a:avLst/>
            </a:prstGeom>
            <a:noFill/>
          </p:spPr>
          <p:txBody>
            <a:bodyPr wrap="none" rtlCol="0">
              <a:spAutoFit/>
            </a:bodyPr>
            <a:lstStyle>
              <a:defPPr>
                <a:defRPr lang="zh-CN"/>
              </a:defPPr>
              <a:lvl1pPr>
                <a:defRPr sz="1100" b="0"/>
              </a:lvl1pPr>
            </a:lstStyle>
            <a:p>
              <a:pPr fontAlgn="base">
                <a:spcBef>
                  <a:spcPct val="0"/>
                </a:spcBef>
                <a:spcAft>
                  <a:spcPct val="0"/>
                </a:spcAft>
              </a:pPr>
              <a:r>
                <a:rPr lang="en-US" altLang="zh-CN" sz="1600" dirty="0">
                  <a:solidFill>
                    <a:srgbClr val="000000"/>
                  </a:solidFill>
                  <a:latin typeface="Arial" pitchFamily="34" charset="0"/>
                  <a:ea typeface="宋体" pitchFamily="2" charset="-122"/>
                </a:rPr>
                <a:t>Layer 2</a:t>
              </a:r>
              <a:endParaRPr lang="zh-CN" altLang="en-US" sz="1600" dirty="0">
                <a:solidFill>
                  <a:srgbClr val="000000"/>
                </a:solidFill>
                <a:latin typeface="Arial" pitchFamily="34" charset="0"/>
                <a:ea typeface="宋体" pitchFamily="2" charset="-122"/>
              </a:endParaRPr>
            </a:p>
          </p:txBody>
        </p:sp>
        <p:sp>
          <p:nvSpPr>
            <p:cNvPr id="180" name="椭圆 179">
              <a:extLst>
                <a:ext uri="{FF2B5EF4-FFF2-40B4-BE49-F238E27FC236}">
                  <a16:creationId xmlns:a16="http://schemas.microsoft.com/office/drawing/2014/main" id="{38F60A3B-33AA-4F67-93A1-8825B4D69225}"/>
                </a:ext>
              </a:extLst>
            </p:cNvPr>
            <p:cNvSpPr/>
            <p:nvPr/>
          </p:nvSpPr>
          <p:spPr bwMode="auto">
            <a:xfrm>
              <a:off x="2299179" y="2060458"/>
              <a:ext cx="2821514" cy="654255"/>
            </a:xfrm>
            <a:prstGeom prst="ellipse">
              <a:avLst/>
            </a:prstGeom>
            <a:solidFill>
              <a:srgbClr val="FFB8B8">
                <a:alpha val="50196"/>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2000" b="0" i="0" u="none" strike="noStrike" kern="0" cap="none" spc="0" normalizeH="0" baseline="0" noProof="0" dirty="0">
                  <a:ln>
                    <a:noFill/>
                  </a:ln>
                  <a:solidFill>
                    <a:srgbClr val="000000"/>
                  </a:solidFill>
                  <a:effectLst/>
                  <a:uLnTx/>
                  <a:uFillTx/>
                  <a:latin typeface="Arial" charset="0"/>
                  <a:ea typeface="宋体" charset="-122"/>
                </a:rPr>
                <a:t>IP Fabric</a:t>
              </a:r>
              <a:endParaRPr kumimoji="0" lang="zh-CN" altLang="en-US" sz="2000" b="0" i="0" u="none" strike="noStrike" kern="0" cap="none" spc="0" normalizeH="0" baseline="0" noProof="0" dirty="0">
                <a:ln>
                  <a:noFill/>
                </a:ln>
                <a:solidFill>
                  <a:srgbClr val="000000"/>
                </a:solidFill>
                <a:effectLst/>
                <a:uLnTx/>
                <a:uFillTx/>
                <a:latin typeface="Arial" charset="0"/>
                <a:ea typeface="宋体" charset="-122"/>
              </a:endParaRPr>
            </a:p>
          </p:txBody>
        </p:sp>
      </p:grpSp>
    </p:spTree>
    <p:extLst>
      <p:ext uri="{BB962C8B-B14F-4D97-AF65-F5344CB8AC3E}">
        <p14:creationId xmlns:p14="http://schemas.microsoft.com/office/powerpoint/2010/main" val="207379995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云数据中心网络诉求</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93" name="矩形 92">
            <a:extLst>
              <a:ext uri="{FF2B5EF4-FFF2-40B4-BE49-F238E27FC236}">
                <a16:creationId xmlns:a16="http://schemas.microsoft.com/office/drawing/2014/main" id="{AEE012E9-C486-4ED2-AD7E-88A7BF8FBA40}"/>
              </a:ext>
            </a:extLst>
          </p:cNvPr>
          <p:cNvSpPr/>
          <p:nvPr/>
        </p:nvSpPr>
        <p:spPr>
          <a:xfrm>
            <a:off x="424207" y="1075407"/>
            <a:ext cx="6023726" cy="5376600"/>
          </a:xfrm>
          <a:prstGeom prst="rect">
            <a:avLst/>
          </a:prstGeom>
        </p:spPr>
        <p:txBody>
          <a:bodyPr wrap="square">
            <a:spAutoFit/>
          </a:bodyPr>
          <a:lstStyle/>
          <a:p>
            <a:pPr marL="285750" indent="-285750">
              <a:lnSpc>
                <a:spcPct val="125000"/>
              </a:lnSpc>
              <a:spcAft>
                <a:spcPts val="600"/>
              </a:spcAft>
              <a:buFont typeface="Arial" panose="020B0604020202020204" pitchFamily="34" charset="0"/>
              <a:buChar char="•"/>
            </a:pPr>
            <a:r>
              <a:rPr lang="en-US" altLang="zh-CN" b="1" dirty="0">
                <a:solidFill>
                  <a:srgbClr val="C00000"/>
                </a:solidFill>
                <a:ea typeface="微软雅黑" panose="020B0503020204020204" pitchFamily="34" charset="-122"/>
              </a:rPr>
              <a:t>“</a:t>
            </a:r>
            <a:r>
              <a:rPr lang="zh-CN" altLang="en-US" b="1" dirty="0">
                <a:solidFill>
                  <a:srgbClr val="C00000"/>
                </a:solidFill>
                <a:ea typeface="微软雅黑" panose="020B0503020204020204" pitchFamily="34" charset="-122"/>
              </a:rPr>
              <a:t>大</a:t>
            </a:r>
            <a:r>
              <a:rPr lang="en-US" altLang="zh-CN" b="1" dirty="0">
                <a:solidFill>
                  <a:srgbClr val="C00000"/>
                </a:solidFill>
                <a:ea typeface="微软雅黑" panose="020B0503020204020204" pitchFamily="34" charset="-122"/>
              </a:rPr>
              <a:t>”</a:t>
            </a:r>
            <a:r>
              <a:rPr lang="zh-CN" altLang="en-US" b="1" dirty="0">
                <a:ea typeface="微软雅黑" panose="020B0503020204020204" pitchFamily="34" charset="-122"/>
              </a:rPr>
              <a:t>：</a:t>
            </a:r>
            <a:r>
              <a:rPr lang="zh-CN" altLang="en-US" b="0" dirty="0">
                <a:ea typeface="微软雅黑" panose="020B0503020204020204" pitchFamily="34" charset="-122"/>
              </a:rPr>
              <a:t>支持数万甚至更多的服务器，百万级的</a:t>
            </a:r>
            <a:r>
              <a:rPr lang="en-US" altLang="zh-CN" b="0" dirty="0">
                <a:ea typeface="微软雅黑" panose="020B0503020204020204" pitchFamily="34" charset="-122"/>
              </a:rPr>
              <a:t>VM</a:t>
            </a:r>
            <a:r>
              <a:rPr lang="zh-CN" altLang="en-US" b="0" dirty="0">
                <a:ea typeface="微软雅黑" panose="020B0503020204020204" pitchFamily="34" charset="-122"/>
              </a:rPr>
              <a:t>接入，远超</a:t>
            </a:r>
            <a:r>
              <a:rPr lang="en-US" altLang="zh-CN" b="0" dirty="0">
                <a:ea typeface="微软雅黑" panose="020B0503020204020204" pitchFamily="34" charset="-122"/>
              </a:rPr>
              <a:t>4K</a:t>
            </a:r>
            <a:r>
              <a:rPr lang="zh-CN" altLang="en-US" b="0" dirty="0">
                <a:ea typeface="微软雅黑" panose="020B0503020204020204" pitchFamily="34" charset="-122"/>
              </a:rPr>
              <a:t>的租户网络；</a:t>
            </a:r>
            <a:endParaRPr lang="en-US" altLang="zh-CN" b="0" dirty="0">
              <a:ea typeface="微软雅黑" panose="020B0503020204020204" pitchFamily="34" charset="-122"/>
            </a:endParaRPr>
          </a:p>
          <a:p>
            <a:pPr marL="285750" indent="-285750">
              <a:lnSpc>
                <a:spcPct val="125000"/>
              </a:lnSpc>
              <a:spcAft>
                <a:spcPts val="600"/>
              </a:spcAft>
              <a:buFont typeface="Arial" panose="020B0604020202020204" pitchFamily="34" charset="0"/>
              <a:buChar char="•"/>
            </a:pPr>
            <a:r>
              <a:rPr lang="zh-CN" altLang="en-US" b="1" dirty="0">
                <a:solidFill>
                  <a:srgbClr val="C00000"/>
                </a:solidFill>
                <a:ea typeface="微软雅黑" panose="020B0503020204020204" pitchFamily="34" charset="-122"/>
              </a:rPr>
              <a:t>“低成本水平扩展”</a:t>
            </a:r>
            <a:r>
              <a:rPr lang="zh-CN" altLang="en-US" b="0" dirty="0">
                <a:ea typeface="微软雅黑" panose="020B0503020204020204" pitchFamily="34" charset="-122"/>
              </a:rPr>
              <a:t>：不依赖于高端交换机的纵向扩展，而是采用普通盒式交换机的水平扩展；</a:t>
            </a:r>
            <a:endParaRPr lang="en-US" altLang="zh-CN" b="0" dirty="0">
              <a:ea typeface="微软雅黑" panose="020B0503020204020204" pitchFamily="34" charset="-122"/>
            </a:endParaRPr>
          </a:p>
          <a:p>
            <a:pPr marL="285750" indent="-285750">
              <a:lnSpc>
                <a:spcPct val="125000"/>
              </a:lnSpc>
              <a:spcAft>
                <a:spcPts val="600"/>
              </a:spcAft>
              <a:buFont typeface="Arial" panose="020B0604020202020204" pitchFamily="34" charset="0"/>
              <a:buChar char="•"/>
            </a:pPr>
            <a:r>
              <a:rPr lang="zh-CN" altLang="en-US" b="1" dirty="0">
                <a:solidFill>
                  <a:srgbClr val="C00000"/>
                </a:solidFill>
                <a:ea typeface="微软雅黑" panose="020B0503020204020204" pitchFamily="34" charset="-122"/>
              </a:rPr>
              <a:t>“高可靠高冗余”</a:t>
            </a:r>
            <a:r>
              <a:rPr lang="zh-CN" altLang="en-US" b="0" dirty="0">
                <a:ea typeface="微软雅黑" panose="020B0503020204020204" pitchFamily="34" charset="-122"/>
              </a:rPr>
              <a:t>：不存在单点故障问题，设备（包括计算、存储、网络）故障不会影响业务连续性。要有不同层次的容灾和自愈机制。</a:t>
            </a:r>
            <a:endParaRPr lang="en-US" altLang="zh-CN" b="0" dirty="0">
              <a:ea typeface="微软雅黑" panose="020B0503020204020204" pitchFamily="34" charset="-122"/>
            </a:endParaRPr>
          </a:p>
          <a:p>
            <a:pPr marL="285750" indent="-285750">
              <a:lnSpc>
                <a:spcPct val="125000"/>
              </a:lnSpc>
              <a:spcAft>
                <a:spcPts val="600"/>
              </a:spcAft>
              <a:buFont typeface="Arial" panose="020B0604020202020204" pitchFamily="34" charset="0"/>
              <a:buChar char="•"/>
            </a:pPr>
            <a:r>
              <a:rPr lang="zh-CN" altLang="en-US" b="1" dirty="0">
                <a:solidFill>
                  <a:srgbClr val="C00000"/>
                </a:solidFill>
                <a:ea typeface="微软雅黑" panose="020B0503020204020204" pitchFamily="34" charset="-122"/>
              </a:rPr>
              <a:t>“位置无关”</a:t>
            </a:r>
            <a:r>
              <a:rPr lang="zh-CN" altLang="en-US" b="0" dirty="0">
                <a:ea typeface="微软雅黑" panose="020B0503020204020204" pitchFamily="34" charset="-122"/>
              </a:rPr>
              <a:t>：逻辑网络和物理网络解耦，支持虚拟机迁移，网络策略跟着</a:t>
            </a:r>
            <a:r>
              <a:rPr lang="en-US" altLang="zh-CN" b="0" dirty="0">
                <a:ea typeface="微软雅黑" panose="020B0503020204020204" pitchFamily="34" charset="-122"/>
              </a:rPr>
              <a:t>VM</a:t>
            </a:r>
            <a:r>
              <a:rPr lang="zh-CN" altLang="en-US" b="0" dirty="0">
                <a:ea typeface="微软雅黑" panose="020B0503020204020204" pitchFamily="34" charset="-122"/>
              </a:rPr>
              <a:t>走（</a:t>
            </a:r>
            <a:r>
              <a:rPr lang="en-US" altLang="zh-CN" b="0" dirty="0">
                <a:ea typeface="微软雅黑" panose="020B0503020204020204" pitchFamily="34" charset="-122"/>
              </a:rPr>
              <a:t>VM aware Network</a:t>
            </a:r>
            <a:r>
              <a:rPr lang="zh-CN" altLang="en-US" b="0" dirty="0">
                <a:ea typeface="微软雅黑" panose="020B0503020204020204" pitchFamily="34" charset="-122"/>
              </a:rPr>
              <a:t>）；</a:t>
            </a:r>
            <a:endParaRPr lang="en-US" altLang="zh-CN" b="0" dirty="0">
              <a:ea typeface="微软雅黑" panose="020B0503020204020204" pitchFamily="34" charset="-122"/>
            </a:endParaRPr>
          </a:p>
          <a:p>
            <a:pPr marL="285750" indent="-285750">
              <a:lnSpc>
                <a:spcPct val="125000"/>
              </a:lnSpc>
              <a:spcAft>
                <a:spcPts val="600"/>
              </a:spcAft>
              <a:buFont typeface="Arial" panose="020B0604020202020204" pitchFamily="34" charset="0"/>
              <a:buChar char="•"/>
            </a:pPr>
            <a:r>
              <a:rPr lang="zh-CN" altLang="en-US" b="1" dirty="0">
                <a:solidFill>
                  <a:srgbClr val="C00000"/>
                </a:solidFill>
                <a:ea typeface="微软雅黑" panose="020B0503020204020204" pitchFamily="34" charset="-122"/>
              </a:rPr>
              <a:t>“胖”</a:t>
            </a:r>
            <a:r>
              <a:rPr lang="zh-CN" altLang="en-US" b="0" dirty="0">
                <a:ea typeface="微软雅黑" panose="020B0503020204020204" pitchFamily="34" charset="-122"/>
              </a:rPr>
              <a:t>：云</a:t>
            </a:r>
            <a:r>
              <a:rPr lang="en-US" altLang="zh-CN" b="0" dirty="0">
                <a:ea typeface="微软雅黑" panose="020B0503020204020204" pitchFamily="34" charset="-122"/>
              </a:rPr>
              <a:t>DC</a:t>
            </a:r>
            <a:r>
              <a:rPr lang="zh-CN" altLang="en-US" b="0" dirty="0">
                <a:ea typeface="微软雅黑" panose="020B0503020204020204" pitchFamily="34" charset="-122"/>
              </a:rPr>
              <a:t>内东西流量大（收敛比</a:t>
            </a:r>
            <a:r>
              <a:rPr lang="en-US" altLang="zh-CN" b="0" dirty="0">
                <a:ea typeface="微软雅黑" panose="020B0503020204020204" pitchFamily="34" charset="-122"/>
              </a:rPr>
              <a:t>2:1~7:1</a:t>
            </a:r>
            <a:r>
              <a:rPr lang="zh-CN" altLang="en-US" b="0" dirty="0">
                <a:ea typeface="微软雅黑" panose="020B0503020204020204" pitchFamily="34" charset="-122"/>
              </a:rPr>
              <a:t>），而且能适应收敛比的变化（东西和南北流量可以独立扩容）；</a:t>
            </a:r>
            <a:endParaRPr lang="en-US" altLang="zh-CN" b="0" dirty="0">
              <a:ea typeface="微软雅黑" panose="020B0503020204020204" pitchFamily="34" charset="-122"/>
            </a:endParaRPr>
          </a:p>
          <a:p>
            <a:pPr marL="285750" indent="-285750">
              <a:lnSpc>
                <a:spcPct val="125000"/>
              </a:lnSpc>
              <a:spcAft>
                <a:spcPts val="600"/>
              </a:spcAft>
              <a:buFont typeface="Arial" panose="020B0604020202020204" pitchFamily="34" charset="0"/>
              <a:buChar char="•"/>
            </a:pPr>
            <a:r>
              <a:rPr lang="zh-CN" altLang="en-US" b="1" dirty="0">
                <a:solidFill>
                  <a:srgbClr val="C00000"/>
                </a:solidFill>
                <a:ea typeface="微软雅黑" panose="020B0503020204020204" pitchFamily="34" charset="-122"/>
              </a:rPr>
              <a:t>“自动化”</a:t>
            </a:r>
            <a:r>
              <a:rPr lang="zh-CN" altLang="en-US" b="0" dirty="0">
                <a:ea typeface="微软雅黑" panose="020B0503020204020204" pitchFamily="34" charset="-122"/>
              </a:rPr>
              <a:t>：为不同租户动态、按需创建相互隔离的虚拟网络。</a:t>
            </a:r>
            <a:endParaRPr lang="en-US" altLang="zh-CN" b="0" dirty="0">
              <a:ea typeface="微软雅黑" panose="020B0503020204020204" pitchFamily="34" charset="-122"/>
            </a:endParaRPr>
          </a:p>
          <a:p>
            <a:pPr marL="285750" indent="-285750">
              <a:lnSpc>
                <a:spcPct val="125000"/>
              </a:lnSpc>
              <a:spcAft>
                <a:spcPts val="600"/>
              </a:spcAft>
              <a:buFont typeface="Arial" panose="020B0604020202020204" pitchFamily="34" charset="0"/>
              <a:buChar char="•"/>
            </a:pPr>
            <a:r>
              <a:rPr lang="zh-CN" altLang="en-US" b="1" dirty="0">
                <a:solidFill>
                  <a:srgbClr val="C00000"/>
                </a:solidFill>
                <a:ea typeface="微软雅黑" panose="020B0503020204020204" pitchFamily="34" charset="-122"/>
              </a:rPr>
              <a:t>“节能环保”</a:t>
            </a:r>
            <a:r>
              <a:rPr lang="zh-CN" altLang="en-US" dirty="0">
                <a:ea typeface="微软雅黑" panose="020B0503020204020204" pitchFamily="34" charset="-122"/>
              </a:rPr>
              <a:t>：能耗跟流量</a:t>
            </a:r>
            <a:r>
              <a:rPr lang="en-US" altLang="zh-CN" dirty="0">
                <a:ea typeface="微软雅黑" panose="020B0503020204020204" pitchFamily="34" charset="-122"/>
              </a:rPr>
              <a:t>/</a:t>
            </a:r>
            <a:r>
              <a:rPr lang="zh-CN" altLang="en-US" dirty="0">
                <a:ea typeface="微软雅黑" panose="020B0503020204020204" pitchFamily="34" charset="-122"/>
              </a:rPr>
              <a:t>业务成线性比例。</a:t>
            </a:r>
            <a:endParaRPr lang="en-US" altLang="zh-CN" b="0" dirty="0">
              <a:ea typeface="微软雅黑" panose="020B0503020204020204" pitchFamily="34" charset="-122"/>
            </a:endParaRPr>
          </a:p>
        </p:txBody>
      </p:sp>
      <p:sp>
        <p:nvSpPr>
          <p:cNvPr id="94" name="半闭框 4">
            <a:extLst>
              <a:ext uri="{FF2B5EF4-FFF2-40B4-BE49-F238E27FC236}">
                <a16:creationId xmlns:a16="http://schemas.microsoft.com/office/drawing/2014/main" id="{7109387D-8C80-4C8F-82A3-69F1A1B7BAAF}"/>
              </a:ext>
            </a:extLst>
          </p:cNvPr>
          <p:cNvSpPr/>
          <p:nvPr/>
        </p:nvSpPr>
        <p:spPr bwMode="auto">
          <a:xfrm rot="8306468">
            <a:off x="6082879" y="2845174"/>
            <a:ext cx="1297855" cy="1427097"/>
          </a:xfrm>
          <a:custGeom>
            <a:avLst/>
            <a:gdLst>
              <a:gd name="connsiteX0" fmla="*/ 0 w 1133475"/>
              <a:gd name="connsiteY0" fmla="*/ 0 h 1143000"/>
              <a:gd name="connsiteX1" fmla="*/ 1133475 w 1133475"/>
              <a:gd name="connsiteY1" fmla="*/ 0 h 1143000"/>
              <a:gd name="connsiteX2" fmla="*/ 758802 w 1133475"/>
              <a:gd name="connsiteY2" fmla="*/ 377821 h 1143000"/>
              <a:gd name="connsiteX3" fmla="*/ 377821 w 1133475"/>
              <a:gd name="connsiteY3" fmla="*/ 377821 h 1143000"/>
              <a:gd name="connsiteX4" fmla="*/ 377821 w 1133475"/>
              <a:gd name="connsiteY4" fmla="*/ 762004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758802 w 1133475"/>
              <a:gd name="connsiteY2" fmla="*/ 377821 h 1143000"/>
              <a:gd name="connsiteX3" fmla="*/ 273046 w 1133475"/>
              <a:gd name="connsiteY3" fmla="*/ 273046 h 1143000"/>
              <a:gd name="connsiteX4" fmla="*/ 377821 w 1133475"/>
              <a:gd name="connsiteY4" fmla="*/ 762004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758802 w 1133475"/>
              <a:gd name="connsiteY2" fmla="*/ 377821 h 1143000"/>
              <a:gd name="connsiteX3" fmla="*/ 273046 w 1133475"/>
              <a:gd name="connsiteY3" fmla="*/ 273046 h 1143000"/>
              <a:gd name="connsiteX4" fmla="*/ 263521 w 1133475"/>
              <a:gd name="connsiteY4" fmla="*/ 800104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835002 w 1133475"/>
              <a:gd name="connsiteY2" fmla="*/ 249234 h 1143000"/>
              <a:gd name="connsiteX3" fmla="*/ 273046 w 1133475"/>
              <a:gd name="connsiteY3" fmla="*/ 273046 h 1143000"/>
              <a:gd name="connsiteX4" fmla="*/ 263521 w 1133475"/>
              <a:gd name="connsiteY4" fmla="*/ 800104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835002 w 1133475"/>
              <a:gd name="connsiteY2" fmla="*/ 249234 h 1143000"/>
              <a:gd name="connsiteX3" fmla="*/ 187321 w 1133475"/>
              <a:gd name="connsiteY3" fmla="*/ 187321 h 1143000"/>
              <a:gd name="connsiteX4" fmla="*/ 263521 w 1133475"/>
              <a:gd name="connsiteY4" fmla="*/ 800104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835002 w 1133475"/>
              <a:gd name="connsiteY2" fmla="*/ 249234 h 1143000"/>
              <a:gd name="connsiteX3" fmla="*/ 187321 w 1133475"/>
              <a:gd name="connsiteY3" fmla="*/ 187321 h 1143000"/>
              <a:gd name="connsiteX4" fmla="*/ 192084 w 1133475"/>
              <a:gd name="connsiteY4" fmla="*/ 881066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901677 w 1133475"/>
              <a:gd name="connsiteY2" fmla="*/ 192084 h 1143000"/>
              <a:gd name="connsiteX3" fmla="*/ 187321 w 1133475"/>
              <a:gd name="connsiteY3" fmla="*/ 187321 h 1143000"/>
              <a:gd name="connsiteX4" fmla="*/ 192084 w 1133475"/>
              <a:gd name="connsiteY4" fmla="*/ 881066 h 1143000"/>
              <a:gd name="connsiteX5" fmla="*/ 0 w 1133475"/>
              <a:gd name="connsiteY5" fmla="*/ 1143000 h 1143000"/>
              <a:gd name="connsiteX6" fmla="*/ 0 w 1133475"/>
              <a:gd name="connsiteY6" fmla="*/ 0 h 1143000"/>
              <a:gd name="connsiteX0" fmla="*/ 0 w 1137143"/>
              <a:gd name="connsiteY0" fmla="*/ 397205 h 1540205"/>
              <a:gd name="connsiteX1" fmla="*/ 1137143 w 1137143"/>
              <a:gd name="connsiteY1" fmla="*/ 0 h 1540205"/>
              <a:gd name="connsiteX2" fmla="*/ 901677 w 1137143"/>
              <a:gd name="connsiteY2" fmla="*/ 589289 h 1540205"/>
              <a:gd name="connsiteX3" fmla="*/ 187321 w 1137143"/>
              <a:gd name="connsiteY3" fmla="*/ 584526 h 1540205"/>
              <a:gd name="connsiteX4" fmla="*/ 192084 w 1137143"/>
              <a:gd name="connsiteY4" fmla="*/ 1278271 h 1540205"/>
              <a:gd name="connsiteX5" fmla="*/ 0 w 1137143"/>
              <a:gd name="connsiteY5" fmla="*/ 1540205 h 1540205"/>
              <a:gd name="connsiteX6" fmla="*/ 0 w 1137143"/>
              <a:gd name="connsiteY6" fmla="*/ 397205 h 1540205"/>
              <a:gd name="connsiteX0" fmla="*/ 233428 w 1370571"/>
              <a:gd name="connsiteY0" fmla="*/ 397205 h 1489262"/>
              <a:gd name="connsiteX1" fmla="*/ 1370571 w 1370571"/>
              <a:gd name="connsiteY1" fmla="*/ 0 h 1489262"/>
              <a:gd name="connsiteX2" fmla="*/ 1135105 w 1370571"/>
              <a:gd name="connsiteY2" fmla="*/ 589289 h 1489262"/>
              <a:gd name="connsiteX3" fmla="*/ 420749 w 1370571"/>
              <a:gd name="connsiteY3" fmla="*/ 584526 h 1489262"/>
              <a:gd name="connsiteX4" fmla="*/ 425512 w 1370571"/>
              <a:gd name="connsiteY4" fmla="*/ 1278271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135105 w 1370571"/>
              <a:gd name="connsiteY2" fmla="*/ 589289 h 1489262"/>
              <a:gd name="connsiteX3" fmla="*/ 420749 w 1370571"/>
              <a:gd name="connsiteY3" fmla="*/ 584526 h 1489262"/>
              <a:gd name="connsiteX4" fmla="*/ 242219 w 1370571"/>
              <a:gd name="connsiteY4" fmla="*/ 1329764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188855 w 1370571"/>
              <a:gd name="connsiteY2" fmla="*/ 251812 h 1489262"/>
              <a:gd name="connsiteX3" fmla="*/ 420749 w 1370571"/>
              <a:gd name="connsiteY3" fmla="*/ 584526 h 1489262"/>
              <a:gd name="connsiteX4" fmla="*/ 242219 w 1370571"/>
              <a:gd name="connsiteY4" fmla="*/ 1329764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42219 w 1370571"/>
              <a:gd name="connsiteY4" fmla="*/ 1329764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317207 w 1370571"/>
              <a:gd name="connsiteY4" fmla="*/ 1312583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0571" h="1489262">
                <a:moveTo>
                  <a:pt x="233428" y="397205"/>
                </a:moveTo>
                <a:lnTo>
                  <a:pt x="1370571" y="0"/>
                </a:lnTo>
                <a:lnTo>
                  <a:pt x="1213889" y="277403"/>
                </a:lnTo>
                <a:lnTo>
                  <a:pt x="420749" y="584526"/>
                </a:lnTo>
                <a:cubicBezTo>
                  <a:pt x="422337" y="815774"/>
                  <a:pt x="308707" y="1105543"/>
                  <a:pt x="279686" y="1299819"/>
                </a:cubicBezTo>
                <a:cubicBezTo>
                  <a:pt x="278076" y="1314442"/>
                  <a:pt x="93229" y="1426114"/>
                  <a:pt x="0" y="1489262"/>
                </a:cubicBezTo>
                <a:lnTo>
                  <a:pt x="233428" y="397205"/>
                </a:lnTo>
                <a:close/>
              </a:path>
            </a:pathLst>
          </a:custGeom>
          <a:solidFill>
            <a:srgbClr val="0070C0"/>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2400" b="0" i="0" u="none" strike="noStrike" cap="none" normalizeH="0" baseline="0">
              <a:ln>
                <a:noFill/>
              </a:ln>
              <a:solidFill>
                <a:schemeClr val="tx1"/>
              </a:solidFill>
              <a:effectLst/>
              <a:latin typeface="Arial" charset="0"/>
              <a:ea typeface="宋体" charset="-122"/>
            </a:endParaRPr>
          </a:p>
        </p:txBody>
      </p:sp>
      <p:sp>
        <p:nvSpPr>
          <p:cNvPr id="181" name="矩形 180">
            <a:extLst>
              <a:ext uri="{FF2B5EF4-FFF2-40B4-BE49-F238E27FC236}">
                <a16:creationId xmlns:a16="http://schemas.microsoft.com/office/drawing/2014/main" id="{89B4816A-8D51-437A-8797-0782C6D8B8F5}"/>
              </a:ext>
            </a:extLst>
          </p:cNvPr>
          <p:cNvSpPr/>
          <p:nvPr/>
        </p:nvSpPr>
        <p:spPr bwMode="auto">
          <a:xfrm>
            <a:off x="7465613" y="1764749"/>
            <a:ext cx="478342" cy="490863"/>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3600" dirty="0">
                <a:solidFill>
                  <a:schemeClr val="bg1"/>
                </a:solidFill>
                <a:latin typeface="Arial" charset="0"/>
                <a:ea typeface="宋体" charset="-122"/>
              </a:rPr>
              <a:t>1</a:t>
            </a:r>
            <a:endParaRPr kumimoji="0" lang="zh-CN" altLang="en-US" sz="3600" i="0" u="none" strike="noStrike" cap="none" normalizeH="0" baseline="0" dirty="0">
              <a:ln>
                <a:noFill/>
              </a:ln>
              <a:solidFill>
                <a:schemeClr val="bg1"/>
              </a:solidFill>
              <a:effectLst/>
              <a:latin typeface="Arial" charset="0"/>
              <a:ea typeface="宋体" charset="-122"/>
            </a:endParaRPr>
          </a:p>
        </p:txBody>
      </p:sp>
      <p:sp>
        <p:nvSpPr>
          <p:cNvPr id="182" name="矩形 181">
            <a:extLst>
              <a:ext uri="{FF2B5EF4-FFF2-40B4-BE49-F238E27FC236}">
                <a16:creationId xmlns:a16="http://schemas.microsoft.com/office/drawing/2014/main" id="{D189F951-1C48-4354-87DA-81FD5C49583B}"/>
              </a:ext>
            </a:extLst>
          </p:cNvPr>
          <p:cNvSpPr/>
          <p:nvPr/>
        </p:nvSpPr>
        <p:spPr>
          <a:xfrm>
            <a:off x="8083703" y="1704006"/>
            <a:ext cx="3248654" cy="707886"/>
          </a:xfrm>
          <a:prstGeom prst="rect">
            <a:avLst/>
          </a:prstGeom>
        </p:spPr>
        <p:txBody>
          <a:bodyPr wrap="square">
            <a:spAutoFit/>
          </a:bodyPr>
          <a:lstStyle/>
          <a:p>
            <a:r>
              <a:rPr lang="zh-CN" altLang="en-US" sz="2000" b="0" dirty="0">
                <a:ea typeface="微软雅黑" panose="020B0503020204020204" pitchFamily="34" charset="-122"/>
              </a:rPr>
              <a:t>基于</a:t>
            </a:r>
            <a:r>
              <a:rPr lang="en-US" altLang="zh-CN" sz="2000" b="0" dirty="0">
                <a:ea typeface="微软雅黑" panose="020B0503020204020204" pitchFamily="34" charset="-122"/>
              </a:rPr>
              <a:t>Leaf-Spine</a:t>
            </a:r>
            <a:r>
              <a:rPr lang="zh-CN" altLang="en-US" sz="2000" b="0" dirty="0">
                <a:ea typeface="微软雅黑" panose="020B0503020204020204" pitchFamily="34" charset="-122"/>
              </a:rPr>
              <a:t>的</a:t>
            </a:r>
            <a:r>
              <a:rPr lang="en-US" altLang="zh-CN" sz="2000" b="0" dirty="0">
                <a:ea typeface="微软雅黑" panose="020B0503020204020204" pitchFamily="34" charset="-122"/>
              </a:rPr>
              <a:t>full-mesh</a:t>
            </a:r>
            <a:r>
              <a:rPr lang="zh-CN" altLang="en-US" sz="2000" b="0" dirty="0">
                <a:ea typeface="微软雅黑" panose="020B0503020204020204" pitchFamily="34" charset="-122"/>
              </a:rPr>
              <a:t>可扩展架构；</a:t>
            </a:r>
            <a:endParaRPr lang="zh-CN" altLang="en-US" sz="2000" b="0" dirty="0"/>
          </a:p>
        </p:txBody>
      </p:sp>
      <p:sp>
        <p:nvSpPr>
          <p:cNvPr id="183" name="矩形 182">
            <a:extLst>
              <a:ext uri="{FF2B5EF4-FFF2-40B4-BE49-F238E27FC236}">
                <a16:creationId xmlns:a16="http://schemas.microsoft.com/office/drawing/2014/main" id="{A66A8D89-66D9-4520-A1C6-1E9E2C98CC10}"/>
              </a:ext>
            </a:extLst>
          </p:cNvPr>
          <p:cNvSpPr/>
          <p:nvPr/>
        </p:nvSpPr>
        <p:spPr>
          <a:xfrm>
            <a:off x="8048842" y="3151198"/>
            <a:ext cx="3476407" cy="707886"/>
          </a:xfrm>
          <a:prstGeom prst="rect">
            <a:avLst/>
          </a:prstGeom>
        </p:spPr>
        <p:txBody>
          <a:bodyPr wrap="square">
            <a:spAutoFit/>
          </a:bodyPr>
          <a:lstStyle/>
          <a:p>
            <a:r>
              <a:rPr lang="en-US" altLang="zh-CN" sz="2000" b="0" dirty="0">
                <a:ea typeface="微软雅黑" panose="020B0503020204020204" pitchFamily="34" charset="-122"/>
              </a:rPr>
              <a:t>overlay</a:t>
            </a:r>
            <a:r>
              <a:rPr lang="zh-CN" altLang="en-US" sz="2000" b="0" dirty="0">
                <a:ea typeface="微软雅黑" panose="020B0503020204020204" pitchFamily="34" charset="-122"/>
              </a:rPr>
              <a:t>技术实现网络虚拟化，逻辑网络和物理网络解耦</a:t>
            </a:r>
            <a:endParaRPr lang="zh-CN" altLang="en-US" sz="2000" b="0" dirty="0"/>
          </a:p>
        </p:txBody>
      </p:sp>
      <p:sp>
        <p:nvSpPr>
          <p:cNvPr id="184" name="矩形 183">
            <a:extLst>
              <a:ext uri="{FF2B5EF4-FFF2-40B4-BE49-F238E27FC236}">
                <a16:creationId xmlns:a16="http://schemas.microsoft.com/office/drawing/2014/main" id="{AF6E1E05-CC42-43A6-979A-61AC522291F1}"/>
              </a:ext>
            </a:extLst>
          </p:cNvPr>
          <p:cNvSpPr/>
          <p:nvPr/>
        </p:nvSpPr>
        <p:spPr>
          <a:xfrm>
            <a:off x="8083703" y="4588081"/>
            <a:ext cx="3441547" cy="707886"/>
          </a:xfrm>
          <a:prstGeom prst="rect">
            <a:avLst/>
          </a:prstGeom>
        </p:spPr>
        <p:txBody>
          <a:bodyPr wrap="square">
            <a:spAutoFit/>
          </a:bodyPr>
          <a:lstStyle/>
          <a:p>
            <a:r>
              <a:rPr lang="zh-CN" altLang="en-US" sz="2000" b="0" dirty="0">
                <a:ea typeface="微软雅黑" panose="020B0503020204020204" pitchFamily="34" charset="-122"/>
              </a:rPr>
              <a:t>基于</a:t>
            </a:r>
            <a:r>
              <a:rPr lang="en-US" altLang="zh-CN" sz="2000" b="0" dirty="0">
                <a:ea typeface="微软雅黑" panose="020B0503020204020204" pitchFamily="34" charset="-122"/>
              </a:rPr>
              <a:t>SDN</a:t>
            </a:r>
            <a:r>
              <a:rPr lang="zh-CN" altLang="en-US" sz="2000" b="0" dirty="0">
                <a:ea typeface="微软雅黑" panose="020B0503020204020204" pitchFamily="34" charset="-122"/>
              </a:rPr>
              <a:t>技术的统一资源调度（集成到</a:t>
            </a:r>
            <a:r>
              <a:rPr lang="en-US" altLang="zh-CN" sz="2000" b="0" dirty="0" err="1">
                <a:ea typeface="微软雅黑" panose="020B0503020204020204" pitchFamily="34" charset="-122"/>
              </a:rPr>
              <a:t>CloudOS</a:t>
            </a:r>
            <a:r>
              <a:rPr lang="zh-CN" altLang="en-US" sz="2000" b="0" dirty="0">
                <a:ea typeface="微软雅黑" panose="020B0503020204020204" pitchFamily="34" charset="-122"/>
              </a:rPr>
              <a:t>）</a:t>
            </a:r>
            <a:endParaRPr lang="zh-CN" altLang="en-US" sz="2000" b="0" dirty="0"/>
          </a:p>
        </p:txBody>
      </p:sp>
      <p:sp>
        <p:nvSpPr>
          <p:cNvPr id="185" name="矩形 184">
            <a:extLst>
              <a:ext uri="{FF2B5EF4-FFF2-40B4-BE49-F238E27FC236}">
                <a16:creationId xmlns:a16="http://schemas.microsoft.com/office/drawing/2014/main" id="{2076A698-12F6-4579-93E7-2541448AB50B}"/>
              </a:ext>
            </a:extLst>
          </p:cNvPr>
          <p:cNvSpPr/>
          <p:nvPr/>
        </p:nvSpPr>
        <p:spPr bwMode="auto">
          <a:xfrm>
            <a:off x="7470987" y="3267178"/>
            <a:ext cx="478342" cy="490863"/>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3600" dirty="0">
                <a:solidFill>
                  <a:schemeClr val="bg1"/>
                </a:solidFill>
                <a:latin typeface="Arial" charset="0"/>
                <a:ea typeface="宋体" charset="-122"/>
              </a:rPr>
              <a:t>2</a:t>
            </a:r>
            <a:endParaRPr kumimoji="0" lang="zh-CN" altLang="en-US" sz="3600" i="0" u="none" strike="noStrike" cap="none" normalizeH="0" baseline="0" dirty="0">
              <a:ln>
                <a:noFill/>
              </a:ln>
              <a:solidFill>
                <a:schemeClr val="bg1"/>
              </a:solidFill>
              <a:effectLst/>
              <a:latin typeface="Arial" charset="0"/>
              <a:ea typeface="宋体" charset="-122"/>
            </a:endParaRPr>
          </a:p>
        </p:txBody>
      </p:sp>
      <p:sp>
        <p:nvSpPr>
          <p:cNvPr id="186" name="矩形 185">
            <a:extLst>
              <a:ext uri="{FF2B5EF4-FFF2-40B4-BE49-F238E27FC236}">
                <a16:creationId xmlns:a16="http://schemas.microsoft.com/office/drawing/2014/main" id="{D46F22DD-1682-4322-8A24-2427989DF94F}"/>
              </a:ext>
            </a:extLst>
          </p:cNvPr>
          <p:cNvSpPr/>
          <p:nvPr/>
        </p:nvSpPr>
        <p:spPr bwMode="auto">
          <a:xfrm>
            <a:off x="7465613" y="4648948"/>
            <a:ext cx="478342" cy="490863"/>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3600" dirty="0">
                <a:solidFill>
                  <a:schemeClr val="bg1"/>
                </a:solidFill>
                <a:latin typeface="Arial" charset="0"/>
                <a:ea typeface="宋体" charset="-122"/>
              </a:rPr>
              <a:t>3</a:t>
            </a:r>
            <a:endParaRPr kumimoji="0" lang="zh-CN" altLang="en-US" sz="3600" i="0" u="none" strike="noStrike" cap="none" normalizeH="0" baseline="0" dirty="0">
              <a:ln>
                <a:noFill/>
              </a:ln>
              <a:solidFill>
                <a:schemeClr val="bg1"/>
              </a:solidFill>
              <a:effectLst/>
              <a:latin typeface="Arial" charset="0"/>
              <a:ea typeface="宋体" charset="-122"/>
            </a:endParaRPr>
          </a:p>
        </p:txBody>
      </p:sp>
    </p:spTree>
    <p:extLst>
      <p:ext uri="{BB962C8B-B14F-4D97-AF65-F5344CB8AC3E}">
        <p14:creationId xmlns:p14="http://schemas.microsoft.com/office/powerpoint/2010/main" val="240509462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未来云数据中心网络模型：</a:t>
            </a:r>
            <a:r>
              <a:rPr lang="en-US" altLang="zh-CN" sz="2800" b="1" kern="0" dirty="0">
                <a:solidFill>
                  <a:srgbClr val="C00000"/>
                </a:solidFill>
                <a:latin typeface="微软雅黑" panose="020B0503020204020204" pitchFamily="34" charset="-122"/>
                <a:ea typeface="微软雅黑" panose="020B0503020204020204" pitchFamily="34" charset="-122"/>
              </a:rPr>
              <a:t>NFV+</a:t>
            </a:r>
            <a:r>
              <a:rPr lang="zh-CN" altLang="en-US" sz="2800" b="1" kern="0" dirty="0">
                <a:solidFill>
                  <a:srgbClr val="C00000"/>
                </a:solidFill>
                <a:latin typeface="微软雅黑" panose="020B0503020204020204" pitchFamily="34" charset="-122"/>
                <a:ea typeface="微软雅黑" panose="020B0503020204020204" pitchFamily="34" charset="-122"/>
              </a:rPr>
              <a:t>容器</a:t>
            </a:r>
            <a:r>
              <a:rPr lang="en-US" altLang="zh-CN" sz="2800" b="1" kern="0" dirty="0">
                <a:solidFill>
                  <a:srgbClr val="C00000"/>
                </a:solidFill>
                <a:latin typeface="微软雅黑" panose="020B0503020204020204" pitchFamily="34" charset="-122"/>
                <a:ea typeface="微软雅黑" panose="020B0503020204020204" pitchFamily="34" charset="-122"/>
              </a:rPr>
              <a:t>+SDN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12" name="云形 11">
            <a:extLst>
              <a:ext uri="{FF2B5EF4-FFF2-40B4-BE49-F238E27FC236}">
                <a16:creationId xmlns:a16="http://schemas.microsoft.com/office/drawing/2014/main" id="{24A491BA-1912-424A-978C-10629B74A88A}"/>
              </a:ext>
            </a:extLst>
          </p:cNvPr>
          <p:cNvSpPr/>
          <p:nvPr/>
        </p:nvSpPr>
        <p:spPr bwMode="auto">
          <a:xfrm>
            <a:off x="1504416" y="1250770"/>
            <a:ext cx="1599102" cy="674349"/>
          </a:xfrm>
          <a:prstGeom prst="cloud">
            <a:avLst/>
          </a:prstGeom>
          <a:noFill/>
          <a:ln w="6350" cap="flat" cmpd="sng" algn="ctr">
            <a:solidFill>
              <a:srgbClr val="000000"/>
            </a:solidFill>
            <a:prstDash val="solid"/>
          </a:ln>
          <a:effectLst/>
        </p:spPr>
        <p:txBody>
          <a:bodyPr vert="horz" wrap="square" lIns="91440" tIns="0" rIns="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100" b="0" i="0" u="none" strike="noStrike" kern="0" cap="none" spc="0" normalizeH="0" baseline="0" noProof="0" dirty="0">
                <a:ln>
                  <a:noFill/>
                </a:ln>
                <a:solidFill>
                  <a:srgbClr val="000000"/>
                </a:solidFill>
                <a:effectLst/>
                <a:uLnTx/>
                <a:uFillTx/>
                <a:latin typeface="Arial" charset="0"/>
                <a:ea typeface="宋体" charset="-122"/>
              </a:rPr>
              <a:t>外部网络</a:t>
            </a:r>
          </a:p>
        </p:txBody>
      </p:sp>
      <p:sp>
        <p:nvSpPr>
          <p:cNvPr id="13" name="矩形 1">
            <a:extLst>
              <a:ext uri="{FF2B5EF4-FFF2-40B4-BE49-F238E27FC236}">
                <a16:creationId xmlns:a16="http://schemas.microsoft.com/office/drawing/2014/main" id="{3D0E8CFE-2C62-491A-9260-281A34CAC989}"/>
              </a:ext>
            </a:extLst>
          </p:cNvPr>
          <p:cNvSpPr/>
          <p:nvPr/>
        </p:nvSpPr>
        <p:spPr bwMode="auto">
          <a:xfrm>
            <a:off x="4548532" y="3135594"/>
            <a:ext cx="6685472" cy="1517476"/>
          </a:xfrm>
          <a:custGeom>
            <a:avLst/>
            <a:gdLst>
              <a:gd name="connsiteX0" fmla="*/ 0 w 3767138"/>
              <a:gd name="connsiteY0" fmla="*/ 0 h 757237"/>
              <a:gd name="connsiteX1" fmla="*/ 3767138 w 3767138"/>
              <a:gd name="connsiteY1" fmla="*/ 0 h 757237"/>
              <a:gd name="connsiteX2" fmla="*/ 3767138 w 3767138"/>
              <a:gd name="connsiteY2" fmla="*/ 757237 h 757237"/>
              <a:gd name="connsiteX3" fmla="*/ 0 w 3767138"/>
              <a:gd name="connsiteY3" fmla="*/ 757237 h 757237"/>
              <a:gd name="connsiteX4" fmla="*/ 0 w 3767138"/>
              <a:gd name="connsiteY4" fmla="*/ 0 h 757237"/>
              <a:gd name="connsiteX0" fmla="*/ 0 w 3767138"/>
              <a:gd name="connsiteY0" fmla="*/ 0 h 757237"/>
              <a:gd name="connsiteX1" fmla="*/ 3767138 w 3767138"/>
              <a:gd name="connsiteY1" fmla="*/ 0 h 757237"/>
              <a:gd name="connsiteX2" fmla="*/ 3048000 w 3767138"/>
              <a:gd name="connsiteY2" fmla="*/ 757237 h 757237"/>
              <a:gd name="connsiteX3" fmla="*/ 0 w 3767138"/>
              <a:gd name="connsiteY3" fmla="*/ 757237 h 757237"/>
              <a:gd name="connsiteX4" fmla="*/ 0 w 3767138"/>
              <a:gd name="connsiteY4" fmla="*/ 0 h 757237"/>
              <a:gd name="connsiteX0" fmla="*/ 862012 w 4629150"/>
              <a:gd name="connsiteY0" fmla="*/ 0 h 757237"/>
              <a:gd name="connsiteX1" fmla="*/ 4629150 w 4629150"/>
              <a:gd name="connsiteY1" fmla="*/ 0 h 757237"/>
              <a:gd name="connsiteX2" fmla="*/ 3910012 w 4629150"/>
              <a:gd name="connsiteY2" fmla="*/ 757237 h 757237"/>
              <a:gd name="connsiteX3" fmla="*/ 0 w 4629150"/>
              <a:gd name="connsiteY3" fmla="*/ 757237 h 757237"/>
              <a:gd name="connsiteX4" fmla="*/ 862012 w 4629150"/>
              <a:gd name="connsiteY4" fmla="*/ 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50" h="757237">
                <a:moveTo>
                  <a:pt x="862012" y="0"/>
                </a:moveTo>
                <a:lnTo>
                  <a:pt x="4629150" y="0"/>
                </a:lnTo>
                <a:lnTo>
                  <a:pt x="3910012" y="757237"/>
                </a:lnTo>
                <a:lnTo>
                  <a:pt x="0" y="757237"/>
                </a:lnTo>
                <a:lnTo>
                  <a:pt x="862012" y="0"/>
                </a:lnTo>
                <a:close/>
              </a:path>
            </a:pathLst>
          </a:custGeom>
          <a:solidFill>
            <a:srgbClr val="FFCC66">
              <a:lumMod val="20000"/>
              <a:lumOff val="80000"/>
              <a:alpha val="69804"/>
            </a:srgbClr>
          </a:solidFill>
          <a:ln w="25400" cap="flat" cmpd="sng" algn="ctr">
            <a:solidFill>
              <a:srgbClr val="FFCC66">
                <a:lumMod val="60000"/>
                <a:lumOff val="40000"/>
              </a:srgbClr>
            </a:solid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4" name="矩形: 圆角 13">
            <a:extLst>
              <a:ext uri="{FF2B5EF4-FFF2-40B4-BE49-F238E27FC236}">
                <a16:creationId xmlns:a16="http://schemas.microsoft.com/office/drawing/2014/main" id="{DF2F0589-C8B0-4058-8ABB-0ADFAF3A0411}"/>
              </a:ext>
            </a:extLst>
          </p:cNvPr>
          <p:cNvSpPr/>
          <p:nvPr/>
        </p:nvSpPr>
        <p:spPr bwMode="auto">
          <a:xfrm>
            <a:off x="8590820" y="3238503"/>
            <a:ext cx="713255" cy="1249937"/>
          </a:xfrm>
          <a:prstGeom prst="roundRect">
            <a:avLst/>
          </a:prstGeom>
          <a:solidFill>
            <a:srgbClr val="66CCFF"/>
          </a:solidFill>
          <a:ln w="25400" cap="flat" cmpd="sng" algn="ctr">
            <a:noFill/>
            <a:prstDash val="solid"/>
          </a:ln>
          <a:effectLst/>
        </p:spPr>
        <p:txBody>
          <a:bodyPr vert="horz" wrap="square" lIns="72000" tIns="0" rIns="7200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 name="矩形 1">
            <a:extLst>
              <a:ext uri="{FF2B5EF4-FFF2-40B4-BE49-F238E27FC236}">
                <a16:creationId xmlns:a16="http://schemas.microsoft.com/office/drawing/2014/main" id="{2959B478-006A-4E35-8C1E-BCD9AE832C77}"/>
              </a:ext>
            </a:extLst>
          </p:cNvPr>
          <p:cNvSpPr/>
          <p:nvPr/>
        </p:nvSpPr>
        <p:spPr bwMode="auto">
          <a:xfrm>
            <a:off x="4475290" y="4796834"/>
            <a:ext cx="6685472" cy="1386325"/>
          </a:xfrm>
          <a:custGeom>
            <a:avLst/>
            <a:gdLst>
              <a:gd name="connsiteX0" fmla="*/ 0 w 3767138"/>
              <a:gd name="connsiteY0" fmla="*/ 0 h 757237"/>
              <a:gd name="connsiteX1" fmla="*/ 3767138 w 3767138"/>
              <a:gd name="connsiteY1" fmla="*/ 0 h 757237"/>
              <a:gd name="connsiteX2" fmla="*/ 3767138 w 3767138"/>
              <a:gd name="connsiteY2" fmla="*/ 757237 h 757237"/>
              <a:gd name="connsiteX3" fmla="*/ 0 w 3767138"/>
              <a:gd name="connsiteY3" fmla="*/ 757237 h 757237"/>
              <a:gd name="connsiteX4" fmla="*/ 0 w 3767138"/>
              <a:gd name="connsiteY4" fmla="*/ 0 h 757237"/>
              <a:gd name="connsiteX0" fmla="*/ 0 w 3767138"/>
              <a:gd name="connsiteY0" fmla="*/ 0 h 757237"/>
              <a:gd name="connsiteX1" fmla="*/ 3767138 w 3767138"/>
              <a:gd name="connsiteY1" fmla="*/ 0 h 757237"/>
              <a:gd name="connsiteX2" fmla="*/ 3048000 w 3767138"/>
              <a:gd name="connsiteY2" fmla="*/ 757237 h 757237"/>
              <a:gd name="connsiteX3" fmla="*/ 0 w 3767138"/>
              <a:gd name="connsiteY3" fmla="*/ 757237 h 757237"/>
              <a:gd name="connsiteX4" fmla="*/ 0 w 3767138"/>
              <a:gd name="connsiteY4" fmla="*/ 0 h 757237"/>
              <a:gd name="connsiteX0" fmla="*/ 862012 w 4629150"/>
              <a:gd name="connsiteY0" fmla="*/ 0 h 757237"/>
              <a:gd name="connsiteX1" fmla="*/ 4629150 w 4629150"/>
              <a:gd name="connsiteY1" fmla="*/ 0 h 757237"/>
              <a:gd name="connsiteX2" fmla="*/ 3910012 w 4629150"/>
              <a:gd name="connsiteY2" fmla="*/ 757237 h 757237"/>
              <a:gd name="connsiteX3" fmla="*/ 0 w 4629150"/>
              <a:gd name="connsiteY3" fmla="*/ 757237 h 757237"/>
              <a:gd name="connsiteX4" fmla="*/ 862012 w 4629150"/>
              <a:gd name="connsiteY4" fmla="*/ 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50" h="757237">
                <a:moveTo>
                  <a:pt x="862012" y="0"/>
                </a:moveTo>
                <a:lnTo>
                  <a:pt x="4629150" y="0"/>
                </a:lnTo>
                <a:lnTo>
                  <a:pt x="3910012" y="757237"/>
                </a:lnTo>
                <a:lnTo>
                  <a:pt x="0" y="757237"/>
                </a:lnTo>
                <a:lnTo>
                  <a:pt x="862012" y="0"/>
                </a:lnTo>
                <a:close/>
              </a:path>
            </a:pathLst>
          </a:custGeom>
          <a:solidFill>
            <a:srgbClr val="E0E0E0">
              <a:alpha val="69804"/>
            </a:srgbClr>
          </a:solidFill>
          <a:ln w="25400" cap="flat" cmpd="sng" algn="ctr">
            <a:solidFill>
              <a:srgbClr val="B2B2B2"/>
            </a:solid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6" name="矩形 1">
            <a:extLst>
              <a:ext uri="{FF2B5EF4-FFF2-40B4-BE49-F238E27FC236}">
                <a16:creationId xmlns:a16="http://schemas.microsoft.com/office/drawing/2014/main" id="{98497B6A-039F-4DFF-A9F3-4C0A3CD8559C}"/>
              </a:ext>
            </a:extLst>
          </p:cNvPr>
          <p:cNvSpPr/>
          <p:nvPr/>
        </p:nvSpPr>
        <p:spPr bwMode="auto">
          <a:xfrm>
            <a:off x="4487015" y="1419712"/>
            <a:ext cx="6685472" cy="1528784"/>
          </a:xfrm>
          <a:custGeom>
            <a:avLst/>
            <a:gdLst>
              <a:gd name="connsiteX0" fmla="*/ 0 w 3767138"/>
              <a:gd name="connsiteY0" fmla="*/ 0 h 757237"/>
              <a:gd name="connsiteX1" fmla="*/ 3767138 w 3767138"/>
              <a:gd name="connsiteY1" fmla="*/ 0 h 757237"/>
              <a:gd name="connsiteX2" fmla="*/ 3767138 w 3767138"/>
              <a:gd name="connsiteY2" fmla="*/ 757237 h 757237"/>
              <a:gd name="connsiteX3" fmla="*/ 0 w 3767138"/>
              <a:gd name="connsiteY3" fmla="*/ 757237 h 757237"/>
              <a:gd name="connsiteX4" fmla="*/ 0 w 3767138"/>
              <a:gd name="connsiteY4" fmla="*/ 0 h 757237"/>
              <a:gd name="connsiteX0" fmla="*/ 0 w 3767138"/>
              <a:gd name="connsiteY0" fmla="*/ 0 h 757237"/>
              <a:gd name="connsiteX1" fmla="*/ 3767138 w 3767138"/>
              <a:gd name="connsiteY1" fmla="*/ 0 h 757237"/>
              <a:gd name="connsiteX2" fmla="*/ 3048000 w 3767138"/>
              <a:gd name="connsiteY2" fmla="*/ 757237 h 757237"/>
              <a:gd name="connsiteX3" fmla="*/ 0 w 3767138"/>
              <a:gd name="connsiteY3" fmla="*/ 757237 h 757237"/>
              <a:gd name="connsiteX4" fmla="*/ 0 w 3767138"/>
              <a:gd name="connsiteY4" fmla="*/ 0 h 757237"/>
              <a:gd name="connsiteX0" fmla="*/ 862012 w 4629150"/>
              <a:gd name="connsiteY0" fmla="*/ 0 h 757237"/>
              <a:gd name="connsiteX1" fmla="*/ 4629150 w 4629150"/>
              <a:gd name="connsiteY1" fmla="*/ 0 h 757237"/>
              <a:gd name="connsiteX2" fmla="*/ 3910012 w 4629150"/>
              <a:gd name="connsiteY2" fmla="*/ 757237 h 757237"/>
              <a:gd name="connsiteX3" fmla="*/ 0 w 4629150"/>
              <a:gd name="connsiteY3" fmla="*/ 757237 h 757237"/>
              <a:gd name="connsiteX4" fmla="*/ 862012 w 4629150"/>
              <a:gd name="connsiteY4" fmla="*/ 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50" h="757237">
                <a:moveTo>
                  <a:pt x="862012" y="0"/>
                </a:moveTo>
                <a:lnTo>
                  <a:pt x="4629150" y="0"/>
                </a:lnTo>
                <a:lnTo>
                  <a:pt x="3910012" y="757237"/>
                </a:lnTo>
                <a:lnTo>
                  <a:pt x="0" y="757237"/>
                </a:lnTo>
                <a:lnTo>
                  <a:pt x="862012" y="0"/>
                </a:lnTo>
                <a:close/>
              </a:path>
            </a:pathLst>
          </a:custGeom>
          <a:solidFill>
            <a:srgbClr val="CCFFCC">
              <a:alpha val="69804"/>
            </a:srgbClr>
          </a:solidFill>
          <a:ln w="25400" cap="flat" cmpd="sng" algn="ctr">
            <a:solidFill>
              <a:srgbClr val="92D050"/>
            </a:solid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pic>
        <p:nvPicPr>
          <p:cNvPr id="17" name="Picture 44" descr="Router3">
            <a:extLst>
              <a:ext uri="{FF2B5EF4-FFF2-40B4-BE49-F238E27FC236}">
                <a16:creationId xmlns:a16="http://schemas.microsoft.com/office/drawing/2014/main" id="{33987103-1F7D-4692-853B-E493C4C9F5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1995" y="5030423"/>
            <a:ext cx="372434" cy="3313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4" descr="Router3">
            <a:extLst>
              <a:ext uri="{FF2B5EF4-FFF2-40B4-BE49-F238E27FC236}">
                <a16:creationId xmlns:a16="http://schemas.microsoft.com/office/drawing/2014/main" id="{5D03C993-4B87-4306-ABAF-7B5AB0637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2119" y="5504962"/>
            <a:ext cx="372434" cy="3313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4" descr="Router3">
            <a:extLst>
              <a:ext uri="{FF2B5EF4-FFF2-40B4-BE49-F238E27FC236}">
                <a16:creationId xmlns:a16="http://schemas.microsoft.com/office/drawing/2014/main" id="{C984311B-6B5A-4D9C-941E-EB196B9081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8527" y="5027679"/>
            <a:ext cx="372434" cy="3313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4" descr="Router3">
            <a:extLst>
              <a:ext uri="{FF2B5EF4-FFF2-40B4-BE49-F238E27FC236}">
                <a16:creationId xmlns:a16="http://schemas.microsoft.com/office/drawing/2014/main" id="{5AD4EE1E-2FC7-49AA-8909-BE726E4849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8651" y="5502217"/>
            <a:ext cx="372434" cy="331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9" descr="Lanswitch3">
            <a:extLst>
              <a:ext uri="{FF2B5EF4-FFF2-40B4-BE49-F238E27FC236}">
                <a16:creationId xmlns:a16="http://schemas.microsoft.com/office/drawing/2014/main" id="{4C2E951A-F548-4E6A-BE21-0D340C502A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2132" y="5529108"/>
            <a:ext cx="490316" cy="3279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9" descr="Lanswitch3">
            <a:extLst>
              <a:ext uri="{FF2B5EF4-FFF2-40B4-BE49-F238E27FC236}">
                <a16:creationId xmlns:a16="http://schemas.microsoft.com/office/drawing/2014/main" id="{4DBD3310-C07C-42D2-83E7-0FF708A40F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7862" y="5068881"/>
            <a:ext cx="490316" cy="327926"/>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a:extLst>
              <a:ext uri="{FF2B5EF4-FFF2-40B4-BE49-F238E27FC236}">
                <a16:creationId xmlns:a16="http://schemas.microsoft.com/office/drawing/2014/main" id="{FD69F90F-A8B7-4AFD-91CA-D6871C2510E7}"/>
              </a:ext>
            </a:extLst>
          </p:cNvPr>
          <p:cNvCxnSpPr>
            <a:stCxn id="17" idx="3"/>
            <a:endCxn id="19" idx="1"/>
          </p:cNvCxnSpPr>
          <p:nvPr/>
        </p:nvCxnSpPr>
        <p:spPr bwMode="auto">
          <a:xfrm flipV="1">
            <a:off x="6104429" y="5193377"/>
            <a:ext cx="304098" cy="274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471B37B8-86BC-4AC1-9C04-381E639F8639}"/>
              </a:ext>
            </a:extLst>
          </p:cNvPr>
          <p:cNvCxnSpPr>
            <a:stCxn id="18" idx="3"/>
            <a:endCxn id="22" idx="1"/>
          </p:cNvCxnSpPr>
          <p:nvPr/>
        </p:nvCxnSpPr>
        <p:spPr bwMode="auto">
          <a:xfrm flipV="1">
            <a:off x="5674554" y="5667915"/>
            <a:ext cx="304098" cy="274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48EDD1A4-FB7F-4EB5-8C89-D5C2DA86A9A3}"/>
              </a:ext>
            </a:extLst>
          </p:cNvPr>
          <p:cNvCxnSpPr>
            <a:cxnSpLocks/>
            <a:stCxn id="19" idx="3"/>
            <a:endCxn id="24" idx="1"/>
          </p:cNvCxnSpPr>
          <p:nvPr/>
        </p:nvCxnSpPr>
        <p:spPr bwMode="auto">
          <a:xfrm>
            <a:off x="6780962" y="5193377"/>
            <a:ext cx="1066901" cy="39468"/>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AA24A93D-449C-437B-AFB8-93EC7140FAA8}"/>
              </a:ext>
            </a:extLst>
          </p:cNvPr>
          <p:cNvCxnSpPr>
            <a:cxnSpLocks/>
            <a:stCxn id="22" idx="3"/>
            <a:endCxn id="24" idx="1"/>
          </p:cNvCxnSpPr>
          <p:nvPr/>
        </p:nvCxnSpPr>
        <p:spPr bwMode="auto">
          <a:xfrm flipV="1">
            <a:off x="6351086" y="5232845"/>
            <a:ext cx="1496777" cy="43507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a:extLst>
              <a:ext uri="{FF2B5EF4-FFF2-40B4-BE49-F238E27FC236}">
                <a16:creationId xmlns:a16="http://schemas.microsoft.com/office/drawing/2014/main" id="{E8EB67A8-3B42-4505-90A5-FEE2D05FDA12}"/>
              </a:ext>
            </a:extLst>
          </p:cNvPr>
          <p:cNvCxnSpPr>
            <a:cxnSpLocks/>
            <a:stCxn id="19" idx="2"/>
            <a:endCxn id="22" idx="3"/>
          </p:cNvCxnSpPr>
          <p:nvPr/>
        </p:nvCxnSpPr>
        <p:spPr bwMode="auto">
          <a:xfrm flipH="1">
            <a:off x="6351086" y="5359075"/>
            <a:ext cx="243659" cy="30884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a:extLst>
              <a:ext uri="{FF2B5EF4-FFF2-40B4-BE49-F238E27FC236}">
                <a16:creationId xmlns:a16="http://schemas.microsoft.com/office/drawing/2014/main" id="{1EFD067E-A048-469F-9B7F-9F5CB71AD6C2}"/>
              </a:ext>
            </a:extLst>
          </p:cNvPr>
          <p:cNvCxnSpPr>
            <a:cxnSpLocks/>
            <a:stCxn id="22" idx="3"/>
            <a:endCxn id="23" idx="1"/>
          </p:cNvCxnSpPr>
          <p:nvPr/>
        </p:nvCxnSpPr>
        <p:spPr bwMode="auto">
          <a:xfrm>
            <a:off x="6351086" y="5667915"/>
            <a:ext cx="1151046" cy="2515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a:extLst>
              <a:ext uri="{FF2B5EF4-FFF2-40B4-BE49-F238E27FC236}">
                <a16:creationId xmlns:a16="http://schemas.microsoft.com/office/drawing/2014/main" id="{A8F43EB1-CF2E-45E0-A1CA-C1FCDDDB4BBE}"/>
              </a:ext>
            </a:extLst>
          </p:cNvPr>
          <p:cNvCxnSpPr>
            <a:stCxn id="19" idx="3"/>
            <a:endCxn id="23" idx="1"/>
          </p:cNvCxnSpPr>
          <p:nvPr/>
        </p:nvCxnSpPr>
        <p:spPr bwMode="auto">
          <a:xfrm>
            <a:off x="6780962" y="5193377"/>
            <a:ext cx="721170" cy="49969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2" name="Picture 49" descr="Lanswitch3">
            <a:extLst>
              <a:ext uri="{FF2B5EF4-FFF2-40B4-BE49-F238E27FC236}">
                <a16:creationId xmlns:a16="http://schemas.microsoft.com/office/drawing/2014/main" id="{ECB1FF3E-BED7-4122-B933-E0C6722043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0960" y="5531713"/>
            <a:ext cx="490316" cy="32792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9" descr="Lanswitch3">
            <a:extLst>
              <a:ext uri="{FF2B5EF4-FFF2-40B4-BE49-F238E27FC236}">
                <a16:creationId xmlns:a16="http://schemas.microsoft.com/office/drawing/2014/main" id="{D23E7D2A-1B13-47D9-85FF-1735933C00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5059" y="5060642"/>
            <a:ext cx="490316" cy="327926"/>
          </a:xfrm>
          <a:prstGeom prst="rect">
            <a:avLst/>
          </a:prstGeom>
          <a:noFill/>
          <a:extLst>
            <a:ext uri="{909E8E84-426E-40DD-AFC4-6F175D3DCCD1}">
              <a14:hiddenFill xmlns:a14="http://schemas.microsoft.com/office/drawing/2010/main">
                <a:solidFill>
                  <a:srgbClr val="FFFFFF"/>
                </a:solidFill>
              </a14:hiddenFill>
            </a:ext>
          </a:extLst>
        </p:spPr>
      </p:pic>
      <p:sp>
        <p:nvSpPr>
          <p:cNvPr id="34" name="椭圆 33">
            <a:extLst>
              <a:ext uri="{FF2B5EF4-FFF2-40B4-BE49-F238E27FC236}">
                <a16:creationId xmlns:a16="http://schemas.microsoft.com/office/drawing/2014/main" id="{95E7B8A4-F41C-4CD5-9B6C-D1BE78BA4A31}"/>
              </a:ext>
            </a:extLst>
          </p:cNvPr>
          <p:cNvSpPr/>
          <p:nvPr/>
        </p:nvSpPr>
        <p:spPr bwMode="auto">
          <a:xfrm rot="21323387">
            <a:off x="6179744" y="5138177"/>
            <a:ext cx="1839460" cy="690353"/>
          </a:xfrm>
          <a:prstGeom prst="ellipse">
            <a:avLst/>
          </a:prstGeom>
          <a:solidFill>
            <a:srgbClr val="FFCC66">
              <a:alpha val="50196"/>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5" name="文本框 34">
            <a:extLst>
              <a:ext uri="{FF2B5EF4-FFF2-40B4-BE49-F238E27FC236}">
                <a16:creationId xmlns:a16="http://schemas.microsoft.com/office/drawing/2014/main" id="{C6377C20-1847-4431-B652-D95C9D498D42}"/>
              </a:ext>
            </a:extLst>
          </p:cNvPr>
          <p:cNvSpPr txBox="1"/>
          <p:nvPr/>
        </p:nvSpPr>
        <p:spPr>
          <a:xfrm>
            <a:off x="5771247" y="4833322"/>
            <a:ext cx="410919" cy="285927"/>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36" name="文本框 35">
            <a:extLst>
              <a:ext uri="{FF2B5EF4-FFF2-40B4-BE49-F238E27FC236}">
                <a16:creationId xmlns:a16="http://schemas.microsoft.com/office/drawing/2014/main" id="{B94FEFB6-0AFA-40BA-9FED-31DF4F82EDDB}"/>
              </a:ext>
            </a:extLst>
          </p:cNvPr>
          <p:cNvSpPr txBox="1"/>
          <p:nvPr/>
        </p:nvSpPr>
        <p:spPr>
          <a:xfrm>
            <a:off x="5360328" y="5284864"/>
            <a:ext cx="410919" cy="285927"/>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37" name="文本框 36">
            <a:extLst>
              <a:ext uri="{FF2B5EF4-FFF2-40B4-BE49-F238E27FC236}">
                <a16:creationId xmlns:a16="http://schemas.microsoft.com/office/drawing/2014/main" id="{1147993B-A630-409A-92D5-12EDBD56D373}"/>
              </a:ext>
            </a:extLst>
          </p:cNvPr>
          <p:cNvSpPr txBox="1"/>
          <p:nvPr/>
        </p:nvSpPr>
        <p:spPr>
          <a:xfrm>
            <a:off x="6181988" y="4804473"/>
            <a:ext cx="793890" cy="277518"/>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sp>
        <p:nvSpPr>
          <p:cNvPr id="38" name="文本框 37">
            <a:extLst>
              <a:ext uri="{FF2B5EF4-FFF2-40B4-BE49-F238E27FC236}">
                <a16:creationId xmlns:a16="http://schemas.microsoft.com/office/drawing/2014/main" id="{014B87DF-478C-4220-ACF5-9479ECBD3CCC}"/>
              </a:ext>
            </a:extLst>
          </p:cNvPr>
          <p:cNvSpPr txBox="1"/>
          <p:nvPr/>
        </p:nvSpPr>
        <p:spPr>
          <a:xfrm>
            <a:off x="5767923" y="5765040"/>
            <a:ext cx="793890" cy="277518"/>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sp>
        <p:nvSpPr>
          <p:cNvPr id="39" name="文本框 38">
            <a:extLst>
              <a:ext uri="{FF2B5EF4-FFF2-40B4-BE49-F238E27FC236}">
                <a16:creationId xmlns:a16="http://schemas.microsoft.com/office/drawing/2014/main" id="{AC76FFAF-714F-4A3A-AC4E-2B708519DAA7}"/>
              </a:ext>
            </a:extLst>
          </p:cNvPr>
          <p:cNvSpPr txBox="1"/>
          <p:nvPr/>
        </p:nvSpPr>
        <p:spPr>
          <a:xfrm>
            <a:off x="7085059" y="4796834"/>
            <a:ext cx="571353" cy="277518"/>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Spine</a:t>
            </a:r>
            <a:endParaRPr lang="zh-CN" altLang="en-US" sz="1050" dirty="0">
              <a:solidFill>
                <a:srgbClr val="000000"/>
              </a:solidFill>
              <a:latin typeface="Arial" pitchFamily="34" charset="0"/>
              <a:ea typeface="宋体" pitchFamily="2" charset="-122"/>
            </a:endParaRPr>
          </a:p>
        </p:txBody>
      </p:sp>
      <p:sp>
        <p:nvSpPr>
          <p:cNvPr id="40" name="文本框 39">
            <a:extLst>
              <a:ext uri="{FF2B5EF4-FFF2-40B4-BE49-F238E27FC236}">
                <a16:creationId xmlns:a16="http://schemas.microsoft.com/office/drawing/2014/main" id="{4681DAE7-4EA3-4EAC-B433-55ACF3A4E465}"/>
              </a:ext>
            </a:extLst>
          </p:cNvPr>
          <p:cNvSpPr txBox="1"/>
          <p:nvPr/>
        </p:nvSpPr>
        <p:spPr>
          <a:xfrm>
            <a:off x="6803446" y="5292629"/>
            <a:ext cx="592054" cy="277518"/>
          </a:xfrm>
          <a:prstGeom prst="rect">
            <a:avLst/>
          </a:prstGeom>
          <a:noFill/>
        </p:spPr>
        <p:txBody>
          <a:bodyPr wrap="none" rtlCol="0">
            <a:spAutoFit/>
          </a:bodyPr>
          <a:lstStyle/>
          <a:p>
            <a:pPr fontAlgn="base">
              <a:spcBef>
                <a:spcPct val="0"/>
              </a:spcBef>
              <a:spcAft>
                <a:spcPct val="0"/>
              </a:spcAft>
            </a:pPr>
            <a:r>
              <a:rPr lang="en-US" altLang="zh-CN" sz="1050" dirty="0">
                <a:solidFill>
                  <a:srgbClr val="FF0000"/>
                </a:solidFill>
                <a:latin typeface="Arial" pitchFamily="34" charset="0"/>
                <a:ea typeface="宋体" pitchFamily="2" charset="-122"/>
              </a:rPr>
              <a:t>OSPF</a:t>
            </a:r>
            <a:endParaRPr lang="zh-CN" altLang="en-US" sz="1050" dirty="0">
              <a:solidFill>
                <a:srgbClr val="FF0000"/>
              </a:solidFill>
              <a:latin typeface="Arial" pitchFamily="34" charset="0"/>
              <a:ea typeface="宋体" pitchFamily="2" charset="-122"/>
            </a:endParaRPr>
          </a:p>
        </p:txBody>
      </p:sp>
      <p:cxnSp>
        <p:nvCxnSpPr>
          <p:cNvPr id="41" name="直接箭头连接符 40">
            <a:extLst>
              <a:ext uri="{FF2B5EF4-FFF2-40B4-BE49-F238E27FC236}">
                <a16:creationId xmlns:a16="http://schemas.microsoft.com/office/drawing/2014/main" id="{E9BBD549-E0C7-457C-9456-C5D32443EB4C}"/>
              </a:ext>
            </a:extLst>
          </p:cNvPr>
          <p:cNvCxnSpPr/>
          <p:nvPr/>
        </p:nvCxnSpPr>
        <p:spPr bwMode="auto">
          <a:xfrm>
            <a:off x="5978651" y="6154018"/>
            <a:ext cx="1817616" cy="0"/>
          </a:xfrm>
          <a:prstGeom prst="straightConnector1">
            <a:avLst/>
          </a:prstGeom>
          <a:noFill/>
          <a:ln w="9525" cap="flat" cmpd="sng" algn="ctr">
            <a:solidFill>
              <a:srgbClr val="C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a:extLst>
              <a:ext uri="{FF2B5EF4-FFF2-40B4-BE49-F238E27FC236}">
                <a16:creationId xmlns:a16="http://schemas.microsoft.com/office/drawing/2014/main" id="{56388C99-8E7E-4FC8-AA9F-7DA1ABAF069B}"/>
              </a:ext>
            </a:extLst>
          </p:cNvPr>
          <p:cNvSpPr txBox="1"/>
          <p:nvPr/>
        </p:nvSpPr>
        <p:spPr>
          <a:xfrm>
            <a:off x="6750044" y="5947262"/>
            <a:ext cx="778364" cy="277518"/>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IP Fabric</a:t>
            </a:r>
            <a:endParaRPr lang="zh-CN" altLang="en-US" sz="1050" dirty="0">
              <a:solidFill>
                <a:srgbClr val="000000"/>
              </a:solidFill>
              <a:latin typeface="Arial" pitchFamily="34" charset="0"/>
              <a:ea typeface="宋体" pitchFamily="2" charset="-122"/>
            </a:endParaRPr>
          </a:p>
        </p:txBody>
      </p:sp>
      <p:cxnSp>
        <p:nvCxnSpPr>
          <p:cNvPr id="43" name="直接连接符 42">
            <a:extLst>
              <a:ext uri="{FF2B5EF4-FFF2-40B4-BE49-F238E27FC236}">
                <a16:creationId xmlns:a16="http://schemas.microsoft.com/office/drawing/2014/main" id="{1740A8B6-83AC-4AD3-9019-06F202D5A4FC}"/>
              </a:ext>
            </a:extLst>
          </p:cNvPr>
          <p:cNvCxnSpPr>
            <a:cxnSpLocks/>
            <a:stCxn id="16" idx="2"/>
            <a:endCxn id="15" idx="2"/>
          </p:cNvCxnSpPr>
          <p:nvPr/>
        </p:nvCxnSpPr>
        <p:spPr bwMode="auto">
          <a:xfrm flipH="1">
            <a:off x="10122174" y="2948496"/>
            <a:ext cx="11726" cy="3234662"/>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a:extLst>
              <a:ext uri="{FF2B5EF4-FFF2-40B4-BE49-F238E27FC236}">
                <a16:creationId xmlns:a16="http://schemas.microsoft.com/office/drawing/2014/main" id="{BB320D63-5E12-4CB5-8D54-46A6616AD6B7}"/>
              </a:ext>
            </a:extLst>
          </p:cNvPr>
          <p:cNvCxnSpPr>
            <a:cxnSpLocks/>
            <a:stCxn id="16" idx="1"/>
            <a:endCxn id="15" idx="1"/>
          </p:cNvCxnSpPr>
          <p:nvPr/>
        </p:nvCxnSpPr>
        <p:spPr bwMode="auto">
          <a:xfrm flipH="1">
            <a:off x="11160762" y="1419712"/>
            <a:ext cx="11726" cy="3377122"/>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a:extLst>
              <a:ext uri="{FF2B5EF4-FFF2-40B4-BE49-F238E27FC236}">
                <a16:creationId xmlns:a16="http://schemas.microsoft.com/office/drawing/2014/main" id="{BD745800-96C5-4870-B886-8A19AFFA3FCE}"/>
              </a:ext>
            </a:extLst>
          </p:cNvPr>
          <p:cNvCxnSpPr>
            <a:cxnSpLocks/>
            <a:stCxn id="16" idx="3"/>
            <a:endCxn id="15" idx="3"/>
          </p:cNvCxnSpPr>
          <p:nvPr/>
        </p:nvCxnSpPr>
        <p:spPr bwMode="auto">
          <a:xfrm flipH="1">
            <a:off x="4475290" y="2948496"/>
            <a:ext cx="11726" cy="3234662"/>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a:extLst>
              <a:ext uri="{FF2B5EF4-FFF2-40B4-BE49-F238E27FC236}">
                <a16:creationId xmlns:a16="http://schemas.microsoft.com/office/drawing/2014/main" id="{E36C6788-2265-4C4F-8082-985A7A34117A}"/>
              </a:ext>
            </a:extLst>
          </p:cNvPr>
          <p:cNvCxnSpPr>
            <a:cxnSpLocks/>
            <a:stCxn id="16" idx="0"/>
            <a:endCxn id="15" idx="0"/>
          </p:cNvCxnSpPr>
          <p:nvPr/>
        </p:nvCxnSpPr>
        <p:spPr bwMode="auto">
          <a:xfrm flipH="1">
            <a:off x="5720217" y="1419712"/>
            <a:ext cx="11726" cy="3377122"/>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矩形 46">
            <a:extLst>
              <a:ext uri="{FF2B5EF4-FFF2-40B4-BE49-F238E27FC236}">
                <a16:creationId xmlns:a16="http://schemas.microsoft.com/office/drawing/2014/main" id="{54445469-2325-4036-9719-5BE70AEDDB0F}"/>
              </a:ext>
            </a:extLst>
          </p:cNvPr>
          <p:cNvSpPr/>
          <p:nvPr/>
        </p:nvSpPr>
        <p:spPr bwMode="auto">
          <a:xfrm>
            <a:off x="8857642" y="4954849"/>
            <a:ext cx="397893" cy="220560"/>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48" name="矩形 47">
            <a:extLst>
              <a:ext uri="{FF2B5EF4-FFF2-40B4-BE49-F238E27FC236}">
                <a16:creationId xmlns:a16="http://schemas.microsoft.com/office/drawing/2014/main" id="{5DAAC0FA-7694-4665-9EC1-4682AD7A121F}"/>
              </a:ext>
            </a:extLst>
          </p:cNvPr>
          <p:cNvSpPr/>
          <p:nvPr/>
        </p:nvSpPr>
        <p:spPr bwMode="auto">
          <a:xfrm>
            <a:off x="8765158" y="5237991"/>
            <a:ext cx="397893" cy="220560"/>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49" name="矩形 48">
            <a:extLst>
              <a:ext uri="{FF2B5EF4-FFF2-40B4-BE49-F238E27FC236}">
                <a16:creationId xmlns:a16="http://schemas.microsoft.com/office/drawing/2014/main" id="{BB671C32-B492-4E13-8A13-0FA25D680813}"/>
              </a:ext>
            </a:extLst>
          </p:cNvPr>
          <p:cNvSpPr/>
          <p:nvPr/>
        </p:nvSpPr>
        <p:spPr bwMode="auto">
          <a:xfrm>
            <a:off x="8607799" y="5525356"/>
            <a:ext cx="397893" cy="220560"/>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50" name="矩形 49">
            <a:extLst>
              <a:ext uri="{FF2B5EF4-FFF2-40B4-BE49-F238E27FC236}">
                <a16:creationId xmlns:a16="http://schemas.microsoft.com/office/drawing/2014/main" id="{F67A8861-1298-4348-B7BD-8BE88B0E0B66}"/>
              </a:ext>
            </a:extLst>
          </p:cNvPr>
          <p:cNvSpPr/>
          <p:nvPr/>
        </p:nvSpPr>
        <p:spPr bwMode="auto">
          <a:xfrm>
            <a:off x="8434524" y="5778882"/>
            <a:ext cx="397893" cy="220560"/>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cxnSp>
        <p:nvCxnSpPr>
          <p:cNvPr id="51" name="直接连接符 50">
            <a:extLst>
              <a:ext uri="{FF2B5EF4-FFF2-40B4-BE49-F238E27FC236}">
                <a16:creationId xmlns:a16="http://schemas.microsoft.com/office/drawing/2014/main" id="{4F10BB0C-6B3C-4D9F-BEDE-D0C8FA25F650}"/>
              </a:ext>
            </a:extLst>
          </p:cNvPr>
          <p:cNvCxnSpPr>
            <a:cxnSpLocks/>
            <a:stCxn id="24" idx="3"/>
            <a:endCxn id="47" idx="1"/>
          </p:cNvCxnSpPr>
          <p:nvPr/>
        </p:nvCxnSpPr>
        <p:spPr bwMode="auto">
          <a:xfrm flipV="1">
            <a:off x="8338178" y="5065129"/>
            <a:ext cx="519465" cy="16771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a:extLst>
              <a:ext uri="{FF2B5EF4-FFF2-40B4-BE49-F238E27FC236}">
                <a16:creationId xmlns:a16="http://schemas.microsoft.com/office/drawing/2014/main" id="{BCFE39B3-28BF-4D09-8B99-A9226DDD4453}"/>
              </a:ext>
            </a:extLst>
          </p:cNvPr>
          <p:cNvCxnSpPr>
            <a:stCxn id="24" idx="3"/>
            <a:endCxn id="48" idx="1"/>
          </p:cNvCxnSpPr>
          <p:nvPr/>
        </p:nvCxnSpPr>
        <p:spPr bwMode="auto">
          <a:xfrm>
            <a:off x="8338178" y="5232845"/>
            <a:ext cx="426980" cy="11542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a:extLst>
              <a:ext uri="{FF2B5EF4-FFF2-40B4-BE49-F238E27FC236}">
                <a16:creationId xmlns:a16="http://schemas.microsoft.com/office/drawing/2014/main" id="{7CFDBB00-8ABB-40F5-93B9-9BF6FE59496E}"/>
              </a:ext>
            </a:extLst>
          </p:cNvPr>
          <p:cNvCxnSpPr>
            <a:cxnSpLocks/>
            <a:stCxn id="23" idx="3"/>
            <a:endCxn id="49" idx="1"/>
          </p:cNvCxnSpPr>
          <p:nvPr/>
        </p:nvCxnSpPr>
        <p:spPr bwMode="auto">
          <a:xfrm flipV="1">
            <a:off x="7992447" y="5635636"/>
            <a:ext cx="615351" cy="5743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a:extLst>
              <a:ext uri="{FF2B5EF4-FFF2-40B4-BE49-F238E27FC236}">
                <a16:creationId xmlns:a16="http://schemas.microsoft.com/office/drawing/2014/main" id="{39ED72D9-23FB-4E2C-9B9E-B77F0A3D58DA}"/>
              </a:ext>
            </a:extLst>
          </p:cNvPr>
          <p:cNvCxnSpPr>
            <a:cxnSpLocks/>
            <a:stCxn id="23" idx="3"/>
            <a:endCxn id="50" idx="1"/>
          </p:cNvCxnSpPr>
          <p:nvPr/>
        </p:nvCxnSpPr>
        <p:spPr bwMode="auto">
          <a:xfrm>
            <a:off x="7992447" y="5693072"/>
            <a:ext cx="442076" cy="19609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文本框 54">
            <a:extLst>
              <a:ext uri="{FF2B5EF4-FFF2-40B4-BE49-F238E27FC236}">
                <a16:creationId xmlns:a16="http://schemas.microsoft.com/office/drawing/2014/main" id="{C42F98BF-D609-4B62-A7B8-C221F4B7FD71}"/>
              </a:ext>
            </a:extLst>
          </p:cNvPr>
          <p:cNvSpPr txBox="1"/>
          <p:nvPr/>
        </p:nvSpPr>
        <p:spPr>
          <a:xfrm>
            <a:off x="7711051" y="5763048"/>
            <a:ext cx="793890" cy="277518"/>
          </a:xfrm>
          <a:prstGeom prst="rect">
            <a:avLst/>
          </a:prstGeom>
          <a:noFill/>
        </p:spPr>
        <p:txBody>
          <a:bodyPr wrap="square" rtlCol="0">
            <a:spAutoFit/>
          </a:bodyPr>
          <a:lstStyle/>
          <a:p>
            <a:pPr fontAlgn="base">
              <a:spcBef>
                <a:spcPct val="0"/>
              </a:spcBef>
              <a:spcAft>
                <a:spcPct val="0"/>
              </a:spcAft>
            </a:pPr>
            <a:r>
              <a:rPr lang="zh-CN" altLang="en-US" sz="1050" dirty="0">
                <a:solidFill>
                  <a:srgbClr val="000000"/>
                </a:solidFill>
                <a:latin typeface="微软雅黑" panose="020B0503020204020204" pitchFamily="34" charset="-122"/>
                <a:ea typeface="微软雅黑" panose="020B0503020204020204" pitchFamily="34" charset="-122"/>
              </a:rPr>
              <a:t>业务接入</a:t>
            </a:r>
          </a:p>
        </p:txBody>
      </p:sp>
      <p:cxnSp>
        <p:nvCxnSpPr>
          <p:cNvPr id="56" name="直接连接符 55">
            <a:extLst>
              <a:ext uri="{FF2B5EF4-FFF2-40B4-BE49-F238E27FC236}">
                <a16:creationId xmlns:a16="http://schemas.microsoft.com/office/drawing/2014/main" id="{F27E6FD2-0A5C-463A-B0B4-50B64B10DEFD}"/>
              </a:ext>
            </a:extLst>
          </p:cNvPr>
          <p:cNvCxnSpPr>
            <a:cxnSpLocks/>
          </p:cNvCxnSpPr>
          <p:nvPr/>
        </p:nvCxnSpPr>
        <p:spPr bwMode="auto">
          <a:xfrm>
            <a:off x="6075053" y="4332787"/>
            <a:ext cx="0" cy="1850372"/>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a:extLst>
              <a:ext uri="{FF2B5EF4-FFF2-40B4-BE49-F238E27FC236}">
                <a16:creationId xmlns:a16="http://schemas.microsoft.com/office/drawing/2014/main" id="{88D04D26-5377-40EF-BB8F-98FD0725FB23}"/>
              </a:ext>
            </a:extLst>
          </p:cNvPr>
          <p:cNvCxnSpPr>
            <a:cxnSpLocks/>
          </p:cNvCxnSpPr>
          <p:nvPr/>
        </p:nvCxnSpPr>
        <p:spPr bwMode="auto">
          <a:xfrm>
            <a:off x="7812020" y="4371676"/>
            <a:ext cx="0" cy="1838617"/>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文本框 57">
            <a:extLst>
              <a:ext uri="{FF2B5EF4-FFF2-40B4-BE49-F238E27FC236}">
                <a16:creationId xmlns:a16="http://schemas.microsoft.com/office/drawing/2014/main" id="{14CFB4FB-BC34-4B85-915E-B068CF46060B}"/>
              </a:ext>
            </a:extLst>
          </p:cNvPr>
          <p:cNvSpPr txBox="1"/>
          <p:nvPr/>
        </p:nvSpPr>
        <p:spPr>
          <a:xfrm>
            <a:off x="9595998" y="4905960"/>
            <a:ext cx="999403" cy="285927"/>
          </a:xfrm>
          <a:prstGeom prst="rect">
            <a:avLst/>
          </a:prstGeom>
          <a:noFill/>
        </p:spPr>
        <p:txBody>
          <a:bodyPr wrap="square" rtlCol="0">
            <a:spAutoFit/>
          </a:bodyPr>
          <a:lstStyle/>
          <a:p>
            <a:pPr fontAlgn="base">
              <a:spcBef>
                <a:spcPct val="0"/>
              </a:spcBef>
              <a:spcAft>
                <a:spcPct val="0"/>
              </a:spcAft>
            </a:pPr>
            <a:r>
              <a:rPr lang="zh-CN" altLang="en-US" sz="1100" dirty="0">
                <a:solidFill>
                  <a:srgbClr val="FF0000"/>
                </a:solidFill>
                <a:latin typeface="微软雅黑" panose="020B0503020204020204" pitchFamily="34" charset="-122"/>
                <a:ea typeface="微软雅黑" panose="020B0503020204020204" pitchFamily="34" charset="-122"/>
              </a:rPr>
              <a:t>物理层网络</a:t>
            </a:r>
          </a:p>
        </p:txBody>
      </p:sp>
      <p:sp>
        <p:nvSpPr>
          <p:cNvPr id="59" name="文本框 58">
            <a:extLst>
              <a:ext uri="{FF2B5EF4-FFF2-40B4-BE49-F238E27FC236}">
                <a16:creationId xmlns:a16="http://schemas.microsoft.com/office/drawing/2014/main" id="{B5922755-9229-4C47-AED3-2E573D835EF3}"/>
              </a:ext>
            </a:extLst>
          </p:cNvPr>
          <p:cNvSpPr txBox="1"/>
          <p:nvPr/>
        </p:nvSpPr>
        <p:spPr>
          <a:xfrm>
            <a:off x="9359942" y="5373114"/>
            <a:ext cx="1204455" cy="470939"/>
          </a:xfrm>
          <a:prstGeom prst="rect">
            <a:avLst/>
          </a:prstGeom>
          <a:noFill/>
        </p:spPr>
        <p:txBody>
          <a:bodyPr wrap="square" rtlCol="0">
            <a:spAutoFit/>
          </a:bodyPr>
          <a:lstStyle/>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控制面：</a:t>
            </a:r>
            <a:r>
              <a:rPr lang="en-US" altLang="zh-CN" sz="1100" dirty="0">
                <a:solidFill>
                  <a:srgbClr val="0000CC"/>
                </a:solidFill>
                <a:latin typeface="微软雅黑" panose="020B0503020204020204" pitchFamily="34" charset="-122"/>
                <a:ea typeface="微软雅黑" panose="020B0503020204020204" pitchFamily="34" charset="-122"/>
              </a:rPr>
              <a:t>OSPF</a:t>
            </a:r>
          </a:p>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数据面：</a:t>
            </a:r>
            <a:r>
              <a:rPr lang="en-US" altLang="zh-CN" sz="1100" dirty="0">
                <a:solidFill>
                  <a:srgbClr val="0000CC"/>
                </a:solidFill>
                <a:latin typeface="微软雅黑" panose="020B0503020204020204" pitchFamily="34" charset="-122"/>
                <a:ea typeface="微软雅黑" panose="020B0503020204020204" pitchFamily="34" charset="-122"/>
              </a:rPr>
              <a:t>IP</a:t>
            </a:r>
            <a:endParaRPr lang="zh-CN" altLang="en-US" sz="1100" dirty="0">
              <a:solidFill>
                <a:srgbClr val="0000CC"/>
              </a:solidFill>
              <a:latin typeface="微软雅黑" panose="020B0503020204020204" pitchFamily="34" charset="-122"/>
              <a:ea typeface="微软雅黑" panose="020B0503020204020204" pitchFamily="34" charset="-122"/>
            </a:endParaRPr>
          </a:p>
        </p:txBody>
      </p:sp>
      <p:pic>
        <p:nvPicPr>
          <p:cNvPr id="60" name="Picture 44" descr="Router3">
            <a:extLst>
              <a:ext uri="{FF2B5EF4-FFF2-40B4-BE49-F238E27FC236}">
                <a16:creationId xmlns:a16="http://schemas.microsoft.com/office/drawing/2014/main" id="{C29AA8DE-E669-4F4D-9972-29FEAC43DC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9926" y="3503216"/>
            <a:ext cx="372434" cy="33139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4" descr="Router3">
            <a:extLst>
              <a:ext uri="{FF2B5EF4-FFF2-40B4-BE49-F238E27FC236}">
                <a16:creationId xmlns:a16="http://schemas.microsoft.com/office/drawing/2014/main" id="{3E6E62C7-5D6E-43CE-85FA-C3CCBB5C9F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0050" y="3977754"/>
            <a:ext cx="372434" cy="331396"/>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直接连接符 61">
            <a:extLst>
              <a:ext uri="{FF2B5EF4-FFF2-40B4-BE49-F238E27FC236}">
                <a16:creationId xmlns:a16="http://schemas.microsoft.com/office/drawing/2014/main" id="{5806186B-AB33-4FBF-BDB6-185E8D88C899}"/>
              </a:ext>
            </a:extLst>
          </p:cNvPr>
          <p:cNvCxnSpPr>
            <a:stCxn id="60" idx="3"/>
            <a:endCxn id="84" idx="1"/>
          </p:cNvCxnSpPr>
          <p:nvPr/>
        </p:nvCxnSpPr>
        <p:spPr bwMode="auto">
          <a:xfrm flipV="1">
            <a:off x="6222360" y="3666170"/>
            <a:ext cx="304098" cy="274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a:extLst>
              <a:ext uri="{FF2B5EF4-FFF2-40B4-BE49-F238E27FC236}">
                <a16:creationId xmlns:a16="http://schemas.microsoft.com/office/drawing/2014/main" id="{64B20F6A-CD7C-4A6F-B8E5-4697DAC1501E}"/>
              </a:ext>
            </a:extLst>
          </p:cNvPr>
          <p:cNvCxnSpPr>
            <a:stCxn id="61" idx="3"/>
            <a:endCxn id="85" idx="1"/>
          </p:cNvCxnSpPr>
          <p:nvPr/>
        </p:nvCxnSpPr>
        <p:spPr bwMode="auto">
          <a:xfrm flipV="1">
            <a:off x="5792484" y="4140708"/>
            <a:ext cx="304098" cy="274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a:extLst>
              <a:ext uri="{FF2B5EF4-FFF2-40B4-BE49-F238E27FC236}">
                <a16:creationId xmlns:a16="http://schemas.microsoft.com/office/drawing/2014/main" id="{9FBA33CF-CCA9-4C60-B008-8AE793057513}"/>
              </a:ext>
            </a:extLst>
          </p:cNvPr>
          <p:cNvCxnSpPr>
            <a:cxnSpLocks/>
            <a:stCxn id="84" idx="3"/>
            <a:endCxn id="83" idx="1"/>
          </p:cNvCxnSpPr>
          <p:nvPr/>
        </p:nvCxnSpPr>
        <p:spPr bwMode="auto">
          <a:xfrm>
            <a:off x="6898892" y="3666170"/>
            <a:ext cx="805799" cy="297873"/>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a:extLst>
              <a:ext uri="{FF2B5EF4-FFF2-40B4-BE49-F238E27FC236}">
                <a16:creationId xmlns:a16="http://schemas.microsoft.com/office/drawing/2014/main" id="{D93F0308-D214-4972-8485-FA8FC09BA743}"/>
              </a:ext>
            </a:extLst>
          </p:cNvPr>
          <p:cNvCxnSpPr>
            <a:cxnSpLocks/>
            <a:stCxn id="85" idx="3"/>
            <a:endCxn id="83" idx="1"/>
          </p:cNvCxnSpPr>
          <p:nvPr/>
        </p:nvCxnSpPr>
        <p:spPr bwMode="auto">
          <a:xfrm flipV="1">
            <a:off x="6469016" y="3964043"/>
            <a:ext cx="1235675" cy="17666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连接符 65">
            <a:extLst>
              <a:ext uri="{FF2B5EF4-FFF2-40B4-BE49-F238E27FC236}">
                <a16:creationId xmlns:a16="http://schemas.microsoft.com/office/drawing/2014/main" id="{59C9A04F-8650-43EA-BFCA-9ACAA64092F7}"/>
              </a:ext>
            </a:extLst>
          </p:cNvPr>
          <p:cNvCxnSpPr>
            <a:cxnSpLocks/>
            <a:stCxn id="84" idx="2"/>
            <a:endCxn id="85" idx="3"/>
          </p:cNvCxnSpPr>
          <p:nvPr/>
        </p:nvCxnSpPr>
        <p:spPr bwMode="auto">
          <a:xfrm flipH="1">
            <a:off x="6469016" y="3831868"/>
            <a:ext cx="243659" cy="30884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66">
            <a:extLst>
              <a:ext uri="{FF2B5EF4-FFF2-40B4-BE49-F238E27FC236}">
                <a16:creationId xmlns:a16="http://schemas.microsoft.com/office/drawing/2014/main" id="{60226A37-3F50-45AF-8362-E7F5557BD609}"/>
              </a:ext>
            </a:extLst>
          </p:cNvPr>
          <p:cNvCxnSpPr>
            <a:cxnSpLocks/>
            <a:stCxn id="85" idx="3"/>
          </p:cNvCxnSpPr>
          <p:nvPr/>
        </p:nvCxnSpPr>
        <p:spPr bwMode="auto">
          <a:xfrm>
            <a:off x="6469016" y="4140708"/>
            <a:ext cx="1151046" cy="2515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a:extLst>
              <a:ext uri="{FF2B5EF4-FFF2-40B4-BE49-F238E27FC236}">
                <a16:creationId xmlns:a16="http://schemas.microsoft.com/office/drawing/2014/main" id="{ECCBBACF-3E57-4542-A56B-5C2432397D4E}"/>
              </a:ext>
            </a:extLst>
          </p:cNvPr>
          <p:cNvCxnSpPr>
            <a:cxnSpLocks/>
            <a:stCxn id="84" idx="3"/>
          </p:cNvCxnSpPr>
          <p:nvPr/>
        </p:nvCxnSpPr>
        <p:spPr bwMode="auto">
          <a:xfrm>
            <a:off x="6898892" y="3666170"/>
            <a:ext cx="721170" cy="49969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文本框 68">
            <a:extLst>
              <a:ext uri="{FF2B5EF4-FFF2-40B4-BE49-F238E27FC236}">
                <a16:creationId xmlns:a16="http://schemas.microsoft.com/office/drawing/2014/main" id="{C6452DAD-EE41-43A4-B2D3-BB9851769006}"/>
              </a:ext>
            </a:extLst>
          </p:cNvPr>
          <p:cNvSpPr txBox="1"/>
          <p:nvPr/>
        </p:nvSpPr>
        <p:spPr>
          <a:xfrm>
            <a:off x="5889178" y="3306115"/>
            <a:ext cx="410919" cy="285927"/>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70" name="文本框 69">
            <a:extLst>
              <a:ext uri="{FF2B5EF4-FFF2-40B4-BE49-F238E27FC236}">
                <a16:creationId xmlns:a16="http://schemas.microsoft.com/office/drawing/2014/main" id="{C16D5619-E425-4AF9-A258-08A5EA56D3BA}"/>
              </a:ext>
            </a:extLst>
          </p:cNvPr>
          <p:cNvSpPr txBox="1"/>
          <p:nvPr/>
        </p:nvSpPr>
        <p:spPr>
          <a:xfrm>
            <a:off x="5478259" y="3757657"/>
            <a:ext cx="410919" cy="285927"/>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71" name="文本框 70">
            <a:extLst>
              <a:ext uri="{FF2B5EF4-FFF2-40B4-BE49-F238E27FC236}">
                <a16:creationId xmlns:a16="http://schemas.microsoft.com/office/drawing/2014/main" id="{06D4870A-C9E0-42B1-BD4F-896971D318F9}"/>
              </a:ext>
            </a:extLst>
          </p:cNvPr>
          <p:cNvSpPr txBox="1"/>
          <p:nvPr/>
        </p:nvSpPr>
        <p:spPr>
          <a:xfrm>
            <a:off x="6299918" y="3277265"/>
            <a:ext cx="793890" cy="277518"/>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sp>
        <p:nvSpPr>
          <p:cNvPr id="72" name="文本框 71">
            <a:extLst>
              <a:ext uri="{FF2B5EF4-FFF2-40B4-BE49-F238E27FC236}">
                <a16:creationId xmlns:a16="http://schemas.microsoft.com/office/drawing/2014/main" id="{F710257F-1BEA-4FE0-A72E-37C5A958072D}"/>
              </a:ext>
            </a:extLst>
          </p:cNvPr>
          <p:cNvSpPr txBox="1"/>
          <p:nvPr/>
        </p:nvSpPr>
        <p:spPr>
          <a:xfrm>
            <a:off x="5885853" y="4237832"/>
            <a:ext cx="793890" cy="277518"/>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sp>
        <p:nvSpPr>
          <p:cNvPr id="73" name="矩形 72">
            <a:extLst>
              <a:ext uri="{FF2B5EF4-FFF2-40B4-BE49-F238E27FC236}">
                <a16:creationId xmlns:a16="http://schemas.microsoft.com/office/drawing/2014/main" id="{25CD5B06-A532-4101-A846-D090057132D6}"/>
              </a:ext>
            </a:extLst>
          </p:cNvPr>
          <p:cNvSpPr/>
          <p:nvPr/>
        </p:nvSpPr>
        <p:spPr bwMode="auto">
          <a:xfrm>
            <a:off x="8717800" y="3521864"/>
            <a:ext cx="397893" cy="220560"/>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74" name="矩形 73">
            <a:extLst>
              <a:ext uri="{FF2B5EF4-FFF2-40B4-BE49-F238E27FC236}">
                <a16:creationId xmlns:a16="http://schemas.microsoft.com/office/drawing/2014/main" id="{167E449A-6073-40CC-BC64-83EB2160632E}"/>
              </a:ext>
            </a:extLst>
          </p:cNvPr>
          <p:cNvSpPr/>
          <p:nvPr/>
        </p:nvSpPr>
        <p:spPr bwMode="auto">
          <a:xfrm>
            <a:off x="8717800" y="3751949"/>
            <a:ext cx="397893" cy="220560"/>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75" name="矩形 74">
            <a:extLst>
              <a:ext uri="{FF2B5EF4-FFF2-40B4-BE49-F238E27FC236}">
                <a16:creationId xmlns:a16="http://schemas.microsoft.com/office/drawing/2014/main" id="{6FB2F8E3-CF50-4E0C-8D12-8FD2ABF72C8A}"/>
              </a:ext>
            </a:extLst>
          </p:cNvPr>
          <p:cNvSpPr/>
          <p:nvPr/>
        </p:nvSpPr>
        <p:spPr bwMode="auto">
          <a:xfrm>
            <a:off x="8717800" y="3998149"/>
            <a:ext cx="397893" cy="220560"/>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76" name="矩形 75">
            <a:extLst>
              <a:ext uri="{FF2B5EF4-FFF2-40B4-BE49-F238E27FC236}">
                <a16:creationId xmlns:a16="http://schemas.microsoft.com/office/drawing/2014/main" id="{1603B7DF-966E-4B63-90C6-44218406AC0B}"/>
              </a:ext>
            </a:extLst>
          </p:cNvPr>
          <p:cNvSpPr/>
          <p:nvPr/>
        </p:nvSpPr>
        <p:spPr bwMode="auto">
          <a:xfrm>
            <a:off x="8717800" y="4212176"/>
            <a:ext cx="397893" cy="220560"/>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cxnSp>
        <p:nvCxnSpPr>
          <p:cNvPr id="77" name="直接连接符 76">
            <a:extLst>
              <a:ext uri="{FF2B5EF4-FFF2-40B4-BE49-F238E27FC236}">
                <a16:creationId xmlns:a16="http://schemas.microsoft.com/office/drawing/2014/main" id="{FB4434F9-2864-46D1-926E-AFBCDBD64E02}"/>
              </a:ext>
            </a:extLst>
          </p:cNvPr>
          <p:cNvCxnSpPr>
            <a:cxnSpLocks/>
            <a:stCxn id="83" idx="3"/>
            <a:endCxn id="73" idx="1"/>
          </p:cNvCxnSpPr>
          <p:nvPr/>
        </p:nvCxnSpPr>
        <p:spPr bwMode="auto">
          <a:xfrm flipV="1">
            <a:off x="8195007" y="3632144"/>
            <a:ext cx="522793" cy="33189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a:extLst>
              <a:ext uri="{FF2B5EF4-FFF2-40B4-BE49-F238E27FC236}">
                <a16:creationId xmlns:a16="http://schemas.microsoft.com/office/drawing/2014/main" id="{21FBA638-0687-4C66-A7F3-850F5AFE7D5F}"/>
              </a:ext>
            </a:extLst>
          </p:cNvPr>
          <p:cNvCxnSpPr>
            <a:stCxn id="83" idx="3"/>
            <a:endCxn id="74" idx="1"/>
          </p:cNvCxnSpPr>
          <p:nvPr/>
        </p:nvCxnSpPr>
        <p:spPr bwMode="auto">
          <a:xfrm flipV="1">
            <a:off x="8195007" y="3862229"/>
            <a:ext cx="522793" cy="10181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连接符 78">
            <a:extLst>
              <a:ext uri="{FF2B5EF4-FFF2-40B4-BE49-F238E27FC236}">
                <a16:creationId xmlns:a16="http://schemas.microsoft.com/office/drawing/2014/main" id="{9F18FB0F-BCDE-46C2-B4B2-70E441C766E6}"/>
              </a:ext>
            </a:extLst>
          </p:cNvPr>
          <p:cNvCxnSpPr>
            <a:cxnSpLocks/>
            <a:stCxn id="83" idx="3"/>
            <a:endCxn id="75" idx="1"/>
          </p:cNvCxnSpPr>
          <p:nvPr/>
        </p:nvCxnSpPr>
        <p:spPr bwMode="auto">
          <a:xfrm>
            <a:off x="8195007" y="3964043"/>
            <a:ext cx="522793" cy="14438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a:extLst>
              <a:ext uri="{FF2B5EF4-FFF2-40B4-BE49-F238E27FC236}">
                <a16:creationId xmlns:a16="http://schemas.microsoft.com/office/drawing/2014/main" id="{D19375EF-59F6-4D4C-AD22-F14EC30DBC67}"/>
              </a:ext>
            </a:extLst>
          </p:cNvPr>
          <p:cNvCxnSpPr>
            <a:cxnSpLocks/>
            <a:stCxn id="83" idx="3"/>
            <a:endCxn id="76" idx="1"/>
          </p:cNvCxnSpPr>
          <p:nvPr/>
        </p:nvCxnSpPr>
        <p:spPr bwMode="auto">
          <a:xfrm>
            <a:off x="8195007" y="3964043"/>
            <a:ext cx="522793" cy="358413"/>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文本框 80">
            <a:extLst>
              <a:ext uri="{FF2B5EF4-FFF2-40B4-BE49-F238E27FC236}">
                <a16:creationId xmlns:a16="http://schemas.microsoft.com/office/drawing/2014/main" id="{67827DFB-4296-4896-ADD6-A13466FA6317}"/>
              </a:ext>
            </a:extLst>
          </p:cNvPr>
          <p:cNvSpPr txBox="1"/>
          <p:nvPr/>
        </p:nvSpPr>
        <p:spPr>
          <a:xfrm>
            <a:off x="7890908" y="4103093"/>
            <a:ext cx="793890" cy="277518"/>
          </a:xfrm>
          <a:prstGeom prst="rect">
            <a:avLst/>
          </a:prstGeom>
          <a:noFill/>
        </p:spPr>
        <p:txBody>
          <a:bodyPr wrap="square" rtlCol="0">
            <a:spAutoFit/>
          </a:bodyPr>
          <a:lstStyle/>
          <a:p>
            <a:pPr fontAlgn="base">
              <a:spcBef>
                <a:spcPct val="0"/>
              </a:spcBef>
              <a:spcAft>
                <a:spcPct val="0"/>
              </a:spcAft>
            </a:pPr>
            <a:r>
              <a:rPr lang="zh-CN" altLang="en-US" sz="1050" dirty="0">
                <a:solidFill>
                  <a:srgbClr val="000000"/>
                </a:solidFill>
                <a:latin typeface="微软雅黑" panose="020B0503020204020204" pitchFamily="34" charset="-122"/>
                <a:ea typeface="微软雅黑" panose="020B0503020204020204" pitchFamily="34" charset="-122"/>
              </a:rPr>
              <a:t>业务接入</a:t>
            </a:r>
          </a:p>
        </p:txBody>
      </p:sp>
      <p:sp>
        <p:nvSpPr>
          <p:cNvPr id="82" name="云形 81">
            <a:extLst>
              <a:ext uri="{FF2B5EF4-FFF2-40B4-BE49-F238E27FC236}">
                <a16:creationId xmlns:a16="http://schemas.microsoft.com/office/drawing/2014/main" id="{148C8529-9D70-45D4-B7C0-7B973BF8009F}"/>
              </a:ext>
            </a:extLst>
          </p:cNvPr>
          <p:cNvSpPr/>
          <p:nvPr/>
        </p:nvSpPr>
        <p:spPr bwMode="auto">
          <a:xfrm>
            <a:off x="6436772" y="3665717"/>
            <a:ext cx="1645132" cy="595025"/>
          </a:xfrm>
          <a:prstGeom prst="cloud">
            <a:avLst/>
          </a:prstGeom>
          <a:solidFill>
            <a:srgbClr val="D9D9D9"/>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pic>
        <p:nvPicPr>
          <p:cNvPr id="83" name="Picture 49" descr="Lanswitch3">
            <a:extLst>
              <a:ext uri="{FF2B5EF4-FFF2-40B4-BE49-F238E27FC236}">
                <a16:creationId xmlns:a16="http://schemas.microsoft.com/office/drawing/2014/main" id="{DB5A4B41-028E-4E48-9C28-7394CC6882E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691" y="3800080"/>
            <a:ext cx="490316" cy="32792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4" descr="Router3">
            <a:extLst>
              <a:ext uri="{FF2B5EF4-FFF2-40B4-BE49-F238E27FC236}">
                <a16:creationId xmlns:a16="http://schemas.microsoft.com/office/drawing/2014/main" id="{1ADA8702-E63A-4AB2-9AEF-C25FD72BC5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6458" y="3500472"/>
            <a:ext cx="372434" cy="33139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4" descr="Router3">
            <a:extLst>
              <a:ext uri="{FF2B5EF4-FFF2-40B4-BE49-F238E27FC236}">
                <a16:creationId xmlns:a16="http://schemas.microsoft.com/office/drawing/2014/main" id="{B542FA5C-FD66-4C74-9693-22F32AFB61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582" y="3975010"/>
            <a:ext cx="372434" cy="331396"/>
          </a:xfrm>
          <a:prstGeom prst="rect">
            <a:avLst/>
          </a:prstGeom>
          <a:noFill/>
          <a:extLst>
            <a:ext uri="{909E8E84-426E-40DD-AFC4-6F175D3DCCD1}">
              <a14:hiddenFill xmlns:a14="http://schemas.microsoft.com/office/drawing/2010/main">
                <a:solidFill>
                  <a:srgbClr val="FFFFFF"/>
                </a:solidFill>
              </a14:hiddenFill>
            </a:ext>
          </a:extLst>
        </p:spPr>
      </p:pic>
      <p:sp>
        <p:nvSpPr>
          <p:cNvPr id="86" name="圆柱形 118">
            <a:extLst>
              <a:ext uri="{FF2B5EF4-FFF2-40B4-BE49-F238E27FC236}">
                <a16:creationId xmlns:a16="http://schemas.microsoft.com/office/drawing/2014/main" id="{2939EB52-A2E3-49CC-A277-4FCB6106B840}"/>
              </a:ext>
            </a:extLst>
          </p:cNvPr>
          <p:cNvSpPr/>
          <p:nvPr/>
        </p:nvSpPr>
        <p:spPr bwMode="auto">
          <a:xfrm rot="5400000">
            <a:off x="6994549" y="3345914"/>
            <a:ext cx="222998" cy="1231051"/>
          </a:xfrm>
          <a:prstGeom prst="can">
            <a:avLst/>
          </a:prstGeom>
          <a:solidFill>
            <a:srgbClr val="92D050"/>
          </a:solidFill>
          <a:ln w="25400" cap="flat" cmpd="sng" algn="ctr">
            <a:solidFill>
              <a:srgbClr val="00B050"/>
            </a:solidFill>
            <a:prstDash val="solid"/>
          </a:ln>
          <a:effectLst/>
        </p:spPr>
        <p:txBody>
          <a:bodyPr vert="vert270"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L2/L3 VNI</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87" name="任意多边形: 形状 86">
            <a:extLst>
              <a:ext uri="{FF2B5EF4-FFF2-40B4-BE49-F238E27FC236}">
                <a16:creationId xmlns:a16="http://schemas.microsoft.com/office/drawing/2014/main" id="{DEDB1FC0-878D-4E01-9F3F-1B340F409BBC}"/>
              </a:ext>
            </a:extLst>
          </p:cNvPr>
          <p:cNvSpPr/>
          <p:nvPr/>
        </p:nvSpPr>
        <p:spPr bwMode="auto">
          <a:xfrm rot="20237190">
            <a:off x="6133931" y="1626868"/>
            <a:ext cx="749973" cy="305865"/>
          </a:xfrm>
          <a:custGeom>
            <a:avLst/>
            <a:gdLst>
              <a:gd name="connsiteX0" fmla="*/ 0 w 919655"/>
              <a:gd name="connsiteY0" fmla="*/ 114002 h 387271"/>
              <a:gd name="connsiteX1" fmla="*/ 436180 w 919655"/>
              <a:gd name="connsiteY1" fmla="*/ 14154 h 387271"/>
              <a:gd name="connsiteX2" fmla="*/ 919655 w 919655"/>
              <a:gd name="connsiteY2" fmla="*/ 387271 h 387271"/>
              <a:gd name="connsiteX0" fmla="*/ 0 w 919655"/>
              <a:gd name="connsiteY0" fmla="*/ 123350 h 396619"/>
              <a:gd name="connsiteX1" fmla="*/ 562304 w 919655"/>
              <a:gd name="connsiteY1" fmla="*/ 12991 h 396619"/>
              <a:gd name="connsiteX2" fmla="*/ 919655 w 919655"/>
              <a:gd name="connsiteY2" fmla="*/ 396619 h 396619"/>
              <a:gd name="connsiteX0" fmla="*/ 0 w 919655"/>
              <a:gd name="connsiteY0" fmla="*/ 129801 h 403070"/>
              <a:gd name="connsiteX1" fmla="*/ 612310 w 919655"/>
              <a:gd name="connsiteY1" fmla="*/ 12298 h 403070"/>
              <a:gd name="connsiteX2" fmla="*/ 919655 w 919655"/>
              <a:gd name="connsiteY2" fmla="*/ 403070 h 403070"/>
              <a:gd name="connsiteX0" fmla="*/ 0 w 919655"/>
              <a:gd name="connsiteY0" fmla="*/ 112777 h 386046"/>
              <a:gd name="connsiteX1" fmla="*/ 595642 w 919655"/>
              <a:gd name="connsiteY1" fmla="*/ 14324 h 386046"/>
              <a:gd name="connsiteX2" fmla="*/ 919655 w 919655"/>
              <a:gd name="connsiteY2" fmla="*/ 386046 h 386046"/>
              <a:gd name="connsiteX0" fmla="*/ 0 w 919655"/>
              <a:gd name="connsiteY0" fmla="*/ 113728 h 386997"/>
              <a:gd name="connsiteX1" fmla="*/ 595642 w 919655"/>
              <a:gd name="connsiteY1" fmla="*/ 15275 h 386997"/>
              <a:gd name="connsiteX2" fmla="*/ 919655 w 919655"/>
              <a:gd name="connsiteY2" fmla="*/ 386997 h 386997"/>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29180"/>
              <a:gd name="connsiteY0" fmla="*/ 113253 h 393666"/>
              <a:gd name="connsiteX1" fmla="*/ 595642 w 929180"/>
              <a:gd name="connsiteY1" fmla="*/ 14800 h 393666"/>
              <a:gd name="connsiteX2" fmla="*/ 929180 w 929180"/>
              <a:gd name="connsiteY2" fmla="*/ 393666 h 393666"/>
              <a:gd name="connsiteX0" fmla="*/ 0 w 929180"/>
              <a:gd name="connsiteY0" fmla="*/ 113253 h 393666"/>
              <a:gd name="connsiteX1" fmla="*/ 595642 w 929180"/>
              <a:gd name="connsiteY1" fmla="*/ 14800 h 393666"/>
              <a:gd name="connsiteX2" fmla="*/ 929180 w 929180"/>
              <a:gd name="connsiteY2" fmla="*/ 393666 h 393666"/>
            </a:gdLst>
            <a:ahLst/>
            <a:cxnLst>
              <a:cxn ang="0">
                <a:pos x="connsiteX0" y="connsiteY0"/>
              </a:cxn>
              <a:cxn ang="0">
                <a:pos x="connsiteX1" y="connsiteY1"/>
              </a:cxn>
              <a:cxn ang="0">
                <a:pos x="connsiteX2" y="connsiteY2"/>
              </a:cxn>
            </a:cxnLst>
            <a:rect l="l" t="t" r="r" b="b"/>
            <a:pathLst>
              <a:path w="929180" h="393666">
                <a:moveTo>
                  <a:pt x="0" y="113253"/>
                </a:moveTo>
                <a:cubicBezTo>
                  <a:pt x="141452" y="40556"/>
                  <a:pt x="440779" y="-31935"/>
                  <a:pt x="595642" y="14800"/>
                </a:cubicBezTo>
                <a:cubicBezTo>
                  <a:pt x="750505" y="61535"/>
                  <a:pt x="818849" y="213211"/>
                  <a:pt x="929180" y="393666"/>
                </a:cubicBezTo>
              </a:path>
            </a:pathLst>
          </a:custGeom>
          <a:noFill/>
          <a:ln w="19050" cap="flat" cmpd="sng" algn="ctr">
            <a:solidFill>
              <a:srgbClr val="C00000"/>
            </a:solidFill>
            <a:prstDash val="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FrutigerNext LT Medium"/>
              <a:ea typeface="华文细黑"/>
            </a:endParaRPr>
          </a:p>
        </p:txBody>
      </p:sp>
      <p:sp>
        <p:nvSpPr>
          <p:cNvPr id="88" name="文本框 87">
            <a:extLst>
              <a:ext uri="{FF2B5EF4-FFF2-40B4-BE49-F238E27FC236}">
                <a16:creationId xmlns:a16="http://schemas.microsoft.com/office/drawing/2014/main" id="{33748067-B705-444F-ABEB-F2C727573E7F}"/>
              </a:ext>
            </a:extLst>
          </p:cNvPr>
          <p:cNvSpPr txBox="1"/>
          <p:nvPr/>
        </p:nvSpPr>
        <p:spPr>
          <a:xfrm>
            <a:off x="7117495" y="3233099"/>
            <a:ext cx="1389049" cy="269108"/>
          </a:xfrm>
          <a:prstGeom prst="rect">
            <a:avLst/>
          </a:prstGeom>
          <a:noFill/>
        </p:spPr>
        <p:txBody>
          <a:bodyPr wrap="none" rtlCol="0">
            <a:spAutoFit/>
          </a:bodyPr>
          <a:lstStyle/>
          <a:p>
            <a:pPr fontAlgn="base">
              <a:spcBef>
                <a:spcPct val="0"/>
              </a:spcBef>
              <a:spcAft>
                <a:spcPct val="0"/>
              </a:spcAft>
            </a:pPr>
            <a:r>
              <a:rPr lang="en-US" altLang="zh-CN" sz="1000" dirty="0">
                <a:solidFill>
                  <a:srgbClr val="C00000"/>
                </a:solidFill>
                <a:latin typeface="Arial" pitchFamily="34" charset="0"/>
                <a:ea typeface="宋体" pitchFamily="2" charset="-122"/>
              </a:rPr>
              <a:t>BGP VXLAN EVPN</a:t>
            </a:r>
            <a:endParaRPr lang="zh-CN" altLang="en-US" sz="1000" dirty="0">
              <a:solidFill>
                <a:srgbClr val="C00000"/>
              </a:solidFill>
              <a:latin typeface="Arial" pitchFamily="34" charset="0"/>
              <a:ea typeface="宋体" pitchFamily="2" charset="-122"/>
            </a:endParaRPr>
          </a:p>
        </p:txBody>
      </p:sp>
      <p:cxnSp>
        <p:nvCxnSpPr>
          <p:cNvPr id="89" name="直接箭头连接符 88">
            <a:extLst>
              <a:ext uri="{FF2B5EF4-FFF2-40B4-BE49-F238E27FC236}">
                <a16:creationId xmlns:a16="http://schemas.microsoft.com/office/drawing/2014/main" id="{81252DCA-CA23-4261-8298-20C30130640F}"/>
              </a:ext>
            </a:extLst>
          </p:cNvPr>
          <p:cNvCxnSpPr>
            <a:cxnSpLocks/>
          </p:cNvCxnSpPr>
          <p:nvPr/>
        </p:nvCxnSpPr>
        <p:spPr bwMode="auto">
          <a:xfrm>
            <a:off x="6083099" y="4609049"/>
            <a:ext cx="1722962" cy="0"/>
          </a:xfrm>
          <a:prstGeom prst="straightConnector1">
            <a:avLst/>
          </a:prstGeom>
          <a:noFill/>
          <a:ln w="9525" cap="flat" cmpd="sng" algn="ctr">
            <a:solidFill>
              <a:srgbClr val="C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文本框 89">
            <a:extLst>
              <a:ext uri="{FF2B5EF4-FFF2-40B4-BE49-F238E27FC236}">
                <a16:creationId xmlns:a16="http://schemas.microsoft.com/office/drawing/2014/main" id="{3E62D2A9-1844-4C65-B77E-1A0F38069F10}"/>
              </a:ext>
            </a:extLst>
          </p:cNvPr>
          <p:cNvSpPr txBox="1"/>
          <p:nvPr/>
        </p:nvSpPr>
        <p:spPr>
          <a:xfrm>
            <a:off x="6678078" y="4401368"/>
            <a:ext cx="674859" cy="277518"/>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VXLAN</a:t>
            </a:r>
            <a:endParaRPr lang="zh-CN" altLang="en-US" sz="1050" dirty="0">
              <a:solidFill>
                <a:srgbClr val="000000"/>
              </a:solidFill>
              <a:latin typeface="Arial" pitchFamily="34" charset="0"/>
              <a:ea typeface="宋体" pitchFamily="2" charset="-122"/>
            </a:endParaRPr>
          </a:p>
        </p:txBody>
      </p:sp>
      <p:sp>
        <p:nvSpPr>
          <p:cNvPr id="91" name="文本框 90">
            <a:extLst>
              <a:ext uri="{FF2B5EF4-FFF2-40B4-BE49-F238E27FC236}">
                <a16:creationId xmlns:a16="http://schemas.microsoft.com/office/drawing/2014/main" id="{37FD38E5-819D-449A-B77B-98D7D5BA3864}"/>
              </a:ext>
            </a:extLst>
          </p:cNvPr>
          <p:cNvSpPr txBox="1"/>
          <p:nvPr/>
        </p:nvSpPr>
        <p:spPr>
          <a:xfrm>
            <a:off x="9610042" y="3312004"/>
            <a:ext cx="1204455" cy="285927"/>
          </a:xfrm>
          <a:prstGeom prst="rect">
            <a:avLst/>
          </a:prstGeom>
          <a:noFill/>
        </p:spPr>
        <p:txBody>
          <a:bodyPr wrap="square" rtlCol="0">
            <a:spAutoFit/>
          </a:bodyPr>
          <a:lstStyle/>
          <a:p>
            <a:pPr fontAlgn="base">
              <a:spcBef>
                <a:spcPct val="0"/>
              </a:spcBef>
              <a:spcAft>
                <a:spcPct val="0"/>
              </a:spcAft>
            </a:pPr>
            <a:r>
              <a:rPr lang="en-US" altLang="zh-CN" sz="1100" dirty="0">
                <a:solidFill>
                  <a:srgbClr val="FF0000"/>
                </a:solidFill>
                <a:latin typeface="微软雅黑" panose="020B0503020204020204" pitchFamily="34" charset="-122"/>
                <a:ea typeface="微软雅黑" panose="020B0503020204020204" pitchFamily="34" charset="-122"/>
              </a:rPr>
              <a:t>Overlay</a:t>
            </a:r>
            <a:r>
              <a:rPr lang="zh-CN" altLang="en-US" sz="1100" dirty="0">
                <a:solidFill>
                  <a:srgbClr val="FF0000"/>
                </a:solidFill>
                <a:latin typeface="微软雅黑" panose="020B0503020204020204" pitchFamily="34" charset="-122"/>
                <a:ea typeface="微软雅黑" panose="020B0503020204020204" pitchFamily="34" charset="-122"/>
              </a:rPr>
              <a:t>层网络</a:t>
            </a:r>
          </a:p>
        </p:txBody>
      </p:sp>
      <p:sp>
        <p:nvSpPr>
          <p:cNvPr id="92" name="文本框 91">
            <a:extLst>
              <a:ext uri="{FF2B5EF4-FFF2-40B4-BE49-F238E27FC236}">
                <a16:creationId xmlns:a16="http://schemas.microsoft.com/office/drawing/2014/main" id="{752F9D9E-07D7-4305-9D7C-E005D9BF2B94}"/>
              </a:ext>
            </a:extLst>
          </p:cNvPr>
          <p:cNvSpPr txBox="1"/>
          <p:nvPr/>
        </p:nvSpPr>
        <p:spPr>
          <a:xfrm>
            <a:off x="9431055" y="3817996"/>
            <a:ext cx="1668190" cy="470939"/>
          </a:xfrm>
          <a:prstGeom prst="rect">
            <a:avLst/>
          </a:prstGeom>
          <a:noFill/>
        </p:spPr>
        <p:txBody>
          <a:bodyPr wrap="square" rtlCol="0">
            <a:spAutoFit/>
          </a:bodyPr>
          <a:lstStyle/>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控制面：</a:t>
            </a:r>
            <a:r>
              <a:rPr lang="en-US" altLang="zh-CN" sz="1100" dirty="0" err="1">
                <a:solidFill>
                  <a:srgbClr val="0000CC"/>
                </a:solidFill>
                <a:latin typeface="微软雅黑" panose="020B0503020204020204" pitchFamily="34" charset="-122"/>
                <a:ea typeface="微软雅黑" panose="020B0503020204020204" pitchFamily="34" charset="-122"/>
              </a:rPr>
              <a:t>iBGP</a:t>
            </a:r>
            <a:r>
              <a:rPr lang="en-US" altLang="zh-CN" sz="1100" dirty="0">
                <a:solidFill>
                  <a:srgbClr val="0000CC"/>
                </a:solidFill>
                <a:latin typeface="微软雅黑" panose="020B0503020204020204" pitchFamily="34" charset="-122"/>
                <a:ea typeface="微软雅黑" panose="020B0503020204020204" pitchFamily="34" charset="-122"/>
              </a:rPr>
              <a:t> EVPN</a:t>
            </a:r>
          </a:p>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数据面：</a:t>
            </a:r>
            <a:r>
              <a:rPr lang="en-US" altLang="zh-CN" sz="1100" dirty="0">
                <a:solidFill>
                  <a:srgbClr val="0000CC"/>
                </a:solidFill>
                <a:latin typeface="微软雅黑" panose="020B0503020204020204" pitchFamily="34" charset="-122"/>
                <a:ea typeface="微软雅黑" panose="020B0503020204020204" pitchFamily="34" charset="-122"/>
              </a:rPr>
              <a:t>VXLAN</a:t>
            </a:r>
            <a:endParaRPr lang="zh-CN" altLang="en-US" sz="1100" dirty="0">
              <a:solidFill>
                <a:srgbClr val="0000CC"/>
              </a:solidFill>
              <a:latin typeface="微软雅黑" panose="020B0503020204020204" pitchFamily="34" charset="-122"/>
              <a:ea typeface="微软雅黑" panose="020B0503020204020204" pitchFamily="34" charset="-122"/>
            </a:endParaRPr>
          </a:p>
        </p:txBody>
      </p:sp>
      <p:cxnSp>
        <p:nvCxnSpPr>
          <p:cNvPr id="95" name="直接箭头连接符 94">
            <a:extLst>
              <a:ext uri="{FF2B5EF4-FFF2-40B4-BE49-F238E27FC236}">
                <a16:creationId xmlns:a16="http://schemas.microsoft.com/office/drawing/2014/main" id="{08AEADA8-4EA5-4C38-B367-ED430C5BFCCA}"/>
              </a:ext>
            </a:extLst>
          </p:cNvPr>
          <p:cNvCxnSpPr>
            <a:cxnSpLocks/>
          </p:cNvCxnSpPr>
          <p:nvPr/>
        </p:nvCxnSpPr>
        <p:spPr bwMode="auto">
          <a:xfrm>
            <a:off x="7820241" y="4611374"/>
            <a:ext cx="864557" cy="0"/>
          </a:xfrm>
          <a:prstGeom prst="straightConnector1">
            <a:avLst/>
          </a:prstGeom>
          <a:noFill/>
          <a:ln w="9525" cap="flat" cmpd="sng" algn="ctr">
            <a:solidFill>
              <a:srgbClr val="C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文本框 95">
            <a:extLst>
              <a:ext uri="{FF2B5EF4-FFF2-40B4-BE49-F238E27FC236}">
                <a16:creationId xmlns:a16="http://schemas.microsoft.com/office/drawing/2014/main" id="{FC8AD7BD-6687-4855-9D4F-1950A414D315}"/>
              </a:ext>
            </a:extLst>
          </p:cNvPr>
          <p:cNvSpPr txBox="1"/>
          <p:nvPr/>
        </p:nvSpPr>
        <p:spPr>
          <a:xfrm>
            <a:off x="7792476" y="4393085"/>
            <a:ext cx="956050" cy="277518"/>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VLAN/</a:t>
            </a:r>
            <a:r>
              <a:rPr lang="en-US" altLang="zh-CN" sz="1050" dirty="0" err="1">
                <a:solidFill>
                  <a:srgbClr val="000000"/>
                </a:solidFill>
                <a:latin typeface="Arial" pitchFamily="34" charset="0"/>
                <a:ea typeface="宋体" pitchFamily="2" charset="-122"/>
              </a:rPr>
              <a:t>QinQ</a:t>
            </a:r>
            <a:endParaRPr lang="zh-CN" altLang="en-US" sz="1050" dirty="0">
              <a:solidFill>
                <a:srgbClr val="000000"/>
              </a:solidFill>
              <a:latin typeface="Arial" pitchFamily="34" charset="0"/>
              <a:ea typeface="宋体" pitchFamily="2" charset="-122"/>
            </a:endParaRPr>
          </a:p>
        </p:txBody>
      </p:sp>
      <p:cxnSp>
        <p:nvCxnSpPr>
          <p:cNvPr id="97" name="直接连接符 96">
            <a:extLst>
              <a:ext uri="{FF2B5EF4-FFF2-40B4-BE49-F238E27FC236}">
                <a16:creationId xmlns:a16="http://schemas.microsoft.com/office/drawing/2014/main" id="{CB8A95E5-7F5C-41C2-8E96-FFDD48C1A9BE}"/>
              </a:ext>
            </a:extLst>
          </p:cNvPr>
          <p:cNvCxnSpPr>
            <a:cxnSpLocks/>
          </p:cNvCxnSpPr>
          <p:nvPr/>
        </p:nvCxnSpPr>
        <p:spPr bwMode="auto">
          <a:xfrm>
            <a:off x="8683499" y="4433192"/>
            <a:ext cx="0" cy="245694"/>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8" name="Picture 44" descr="Router3">
            <a:extLst>
              <a:ext uri="{FF2B5EF4-FFF2-40B4-BE49-F238E27FC236}">
                <a16:creationId xmlns:a16="http://schemas.microsoft.com/office/drawing/2014/main" id="{535566E1-256F-4AB7-8BE4-32FA3E7BF9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1823" y="1827642"/>
            <a:ext cx="372434" cy="33139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4" descr="Router3">
            <a:extLst>
              <a:ext uri="{FF2B5EF4-FFF2-40B4-BE49-F238E27FC236}">
                <a16:creationId xmlns:a16="http://schemas.microsoft.com/office/drawing/2014/main" id="{5B27AC4B-23DD-416F-B18A-AC7CA44715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4953" y="2302180"/>
            <a:ext cx="372434" cy="331396"/>
          </a:xfrm>
          <a:prstGeom prst="rect">
            <a:avLst/>
          </a:prstGeom>
          <a:noFill/>
          <a:extLst>
            <a:ext uri="{909E8E84-426E-40DD-AFC4-6F175D3DCCD1}">
              <a14:hiddenFill xmlns:a14="http://schemas.microsoft.com/office/drawing/2010/main">
                <a:solidFill>
                  <a:srgbClr val="FFFFFF"/>
                </a:solidFill>
              </a14:hiddenFill>
            </a:ext>
          </a:extLst>
        </p:spPr>
      </p:pic>
      <p:cxnSp>
        <p:nvCxnSpPr>
          <p:cNvPr id="100" name="直接连接符 99">
            <a:extLst>
              <a:ext uri="{FF2B5EF4-FFF2-40B4-BE49-F238E27FC236}">
                <a16:creationId xmlns:a16="http://schemas.microsoft.com/office/drawing/2014/main" id="{521584B1-B733-4CFD-AA47-53EC6BF229AF}"/>
              </a:ext>
            </a:extLst>
          </p:cNvPr>
          <p:cNvCxnSpPr>
            <a:stCxn id="98" idx="3"/>
            <a:endCxn id="106" idx="1"/>
          </p:cNvCxnSpPr>
          <p:nvPr/>
        </p:nvCxnSpPr>
        <p:spPr bwMode="auto">
          <a:xfrm flipV="1">
            <a:off x="6264257" y="1990595"/>
            <a:ext cx="488611" cy="274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连接符 100">
            <a:extLst>
              <a:ext uri="{FF2B5EF4-FFF2-40B4-BE49-F238E27FC236}">
                <a16:creationId xmlns:a16="http://schemas.microsoft.com/office/drawing/2014/main" id="{8596D4C5-55C5-4F2C-922A-E8C4CBC0F01B}"/>
              </a:ext>
            </a:extLst>
          </p:cNvPr>
          <p:cNvCxnSpPr>
            <a:stCxn id="99" idx="3"/>
            <a:endCxn id="107" idx="1"/>
          </p:cNvCxnSpPr>
          <p:nvPr/>
        </p:nvCxnSpPr>
        <p:spPr bwMode="auto">
          <a:xfrm flipV="1">
            <a:off x="5957387" y="2465134"/>
            <a:ext cx="365605" cy="274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a:extLst>
              <a:ext uri="{FF2B5EF4-FFF2-40B4-BE49-F238E27FC236}">
                <a16:creationId xmlns:a16="http://schemas.microsoft.com/office/drawing/2014/main" id="{A2492FBF-60F4-4934-8788-BD29006359E0}"/>
              </a:ext>
            </a:extLst>
          </p:cNvPr>
          <p:cNvCxnSpPr>
            <a:cxnSpLocks/>
            <a:stCxn id="106" idx="1"/>
            <a:endCxn id="107" idx="0"/>
          </p:cNvCxnSpPr>
          <p:nvPr/>
        </p:nvCxnSpPr>
        <p:spPr bwMode="auto">
          <a:xfrm flipH="1">
            <a:off x="6509210" y="1990595"/>
            <a:ext cx="243658" cy="30884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文本框 102">
            <a:extLst>
              <a:ext uri="{FF2B5EF4-FFF2-40B4-BE49-F238E27FC236}">
                <a16:creationId xmlns:a16="http://schemas.microsoft.com/office/drawing/2014/main" id="{ED28341D-3BD3-4B07-88E7-6DB1C1C6300C}"/>
              </a:ext>
            </a:extLst>
          </p:cNvPr>
          <p:cNvSpPr txBox="1"/>
          <p:nvPr/>
        </p:nvSpPr>
        <p:spPr>
          <a:xfrm>
            <a:off x="5792484" y="1605127"/>
            <a:ext cx="410919" cy="285927"/>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104" name="文本框 103">
            <a:extLst>
              <a:ext uri="{FF2B5EF4-FFF2-40B4-BE49-F238E27FC236}">
                <a16:creationId xmlns:a16="http://schemas.microsoft.com/office/drawing/2014/main" id="{E3513BF0-EF40-49A9-B17E-AA425CC27C56}"/>
              </a:ext>
            </a:extLst>
          </p:cNvPr>
          <p:cNvSpPr txBox="1"/>
          <p:nvPr/>
        </p:nvSpPr>
        <p:spPr>
          <a:xfrm>
            <a:off x="5704669" y="2082082"/>
            <a:ext cx="410919" cy="285927"/>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105" name="文本框 104">
            <a:extLst>
              <a:ext uri="{FF2B5EF4-FFF2-40B4-BE49-F238E27FC236}">
                <a16:creationId xmlns:a16="http://schemas.microsoft.com/office/drawing/2014/main" id="{664D0D14-59FB-41AB-B56A-53F3BFB50A13}"/>
              </a:ext>
            </a:extLst>
          </p:cNvPr>
          <p:cNvSpPr txBox="1"/>
          <p:nvPr/>
        </p:nvSpPr>
        <p:spPr>
          <a:xfrm>
            <a:off x="6112264" y="2562258"/>
            <a:ext cx="793890" cy="277518"/>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pic>
        <p:nvPicPr>
          <p:cNvPr id="106" name="Picture 44" descr="Router3">
            <a:extLst>
              <a:ext uri="{FF2B5EF4-FFF2-40B4-BE49-F238E27FC236}">
                <a16:creationId xmlns:a16="http://schemas.microsoft.com/office/drawing/2014/main" id="{269ECEDC-87FC-47CE-9EB9-9BBBC2B06F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2868" y="1824897"/>
            <a:ext cx="372434" cy="331396"/>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4" descr="Router3">
            <a:extLst>
              <a:ext uri="{FF2B5EF4-FFF2-40B4-BE49-F238E27FC236}">
                <a16:creationId xmlns:a16="http://schemas.microsoft.com/office/drawing/2014/main" id="{3080A8E6-B6E7-4833-8B2F-06186A75A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2992" y="2299435"/>
            <a:ext cx="372434" cy="331396"/>
          </a:xfrm>
          <a:prstGeom prst="rect">
            <a:avLst/>
          </a:prstGeom>
          <a:noFill/>
          <a:extLst>
            <a:ext uri="{909E8E84-426E-40DD-AFC4-6F175D3DCCD1}">
              <a14:hiddenFill xmlns:a14="http://schemas.microsoft.com/office/drawing/2010/main">
                <a:solidFill>
                  <a:srgbClr val="FFFFFF"/>
                </a:solidFill>
              </a14:hiddenFill>
            </a:ext>
          </a:extLst>
        </p:spPr>
      </p:pic>
      <p:cxnSp>
        <p:nvCxnSpPr>
          <p:cNvPr id="108" name="直接连接符 107">
            <a:extLst>
              <a:ext uri="{FF2B5EF4-FFF2-40B4-BE49-F238E27FC236}">
                <a16:creationId xmlns:a16="http://schemas.microsoft.com/office/drawing/2014/main" id="{8D80B9F7-5B86-4E93-8067-A1E27202D9F2}"/>
              </a:ext>
            </a:extLst>
          </p:cNvPr>
          <p:cNvCxnSpPr>
            <a:cxnSpLocks/>
            <a:stCxn id="106" idx="3"/>
          </p:cNvCxnSpPr>
          <p:nvPr/>
        </p:nvCxnSpPr>
        <p:spPr bwMode="auto">
          <a:xfrm>
            <a:off x="7125303" y="1990595"/>
            <a:ext cx="223557" cy="0"/>
          </a:xfrm>
          <a:prstGeom prst="line">
            <a:avLst/>
          </a:prstGeom>
          <a:noFill/>
          <a:ln w="190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连接符 108">
            <a:extLst>
              <a:ext uri="{FF2B5EF4-FFF2-40B4-BE49-F238E27FC236}">
                <a16:creationId xmlns:a16="http://schemas.microsoft.com/office/drawing/2014/main" id="{C564DE61-E1E0-4B0F-BFC0-71FC795268E7}"/>
              </a:ext>
            </a:extLst>
          </p:cNvPr>
          <p:cNvCxnSpPr/>
          <p:nvPr/>
        </p:nvCxnSpPr>
        <p:spPr bwMode="auto">
          <a:xfrm flipV="1">
            <a:off x="7316716" y="1736400"/>
            <a:ext cx="163458" cy="331396"/>
          </a:xfrm>
          <a:prstGeom prst="line">
            <a:avLst/>
          </a:prstGeom>
          <a:noFill/>
          <a:ln w="190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接连接符 109">
            <a:extLst>
              <a:ext uri="{FF2B5EF4-FFF2-40B4-BE49-F238E27FC236}">
                <a16:creationId xmlns:a16="http://schemas.microsoft.com/office/drawing/2014/main" id="{F6B55416-E28E-40EC-B752-2E794FC40708}"/>
              </a:ext>
            </a:extLst>
          </p:cNvPr>
          <p:cNvCxnSpPr>
            <a:cxnSpLocks/>
            <a:stCxn id="106" idx="2"/>
          </p:cNvCxnSpPr>
          <p:nvPr/>
        </p:nvCxnSpPr>
        <p:spPr bwMode="auto">
          <a:xfrm>
            <a:off x="6939086" y="2156294"/>
            <a:ext cx="765605" cy="0"/>
          </a:xfrm>
          <a:prstGeom prst="line">
            <a:avLst/>
          </a:prstGeom>
          <a:noFill/>
          <a:ln w="19050" cap="flat" cmpd="sng" algn="ctr">
            <a:solidFill>
              <a:srgbClr val="7030A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a:extLst>
              <a:ext uri="{FF2B5EF4-FFF2-40B4-BE49-F238E27FC236}">
                <a16:creationId xmlns:a16="http://schemas.microsoft.com/office/drawing/2014/main" id="{B8DCF966-8B8C-431B-B233-1CAFF918EA15}"/>
              </a:ext>
            </a:extLst>
          </p:cNvPr>
          <p:cNvCxnSpPr>
            <a:cxnSpLocks/>
          </p:cNvCxnSpPr>
          <p:nvPr/>
        </p:nvCxnSpPr>
        <p:spPr bwMode="auto">
          <a:xfrm flipV="1">
            <a:off x="7589870" y="2004330"/>
            <a:ext cx="192425" cy="390125"/>
          </a:xfrm>
          <a:prstGeom prst="line">
            <a:avLst/>
          </a:prstGeom>
          <a:noFill/>
          <a:ln w="19050" cap="flat" cmpd="sng" algn="ctr">
            <a:solidFill>
              <a:srgbClr val="7030A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连接符 111">
            <a:extLst>
              <a:ext uri="{FF2B5EF4-FFF2-40B4-BE49-F238E27FC236}">
                <a16:creationId xmlns:a16="http://schemas.microsoft.com/office/drawing/2014/main" id="{06A42CC6-0247-4AFD-8008-6ABED11CF842}"/>
              </a:ext>
            </a:extLst>
          </p:cNvPr>
          <p:cNvCxnSpPr>
            <a:cxnSpLocks/>
            <a:stCxn id="107" idx="3"/>
          </p:cNvCxnSpPr>
          <p:nvPr/>
        </p:nvCxnSpPr>
        <p:spPr bwMode="auto">
          <a:xfrm>
            <a:off x="6695427" y="2465134"/>
            <a:ext cx="634790" cy="0"/>
          </a:xfrm>
          <a:prstGeom prst="line">
            <a:avLst/>
          </a:prstGeom>
          <a:noFill/>
          <a:ln w="1905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直接连接符 112">
            <a:extLst>
              <a:ext uri="{FF2B5EF4-FFF2-40B4-BE49-F238E27FC236}">
                <a16:creationId xmlns:a16="http://schemas.microsoft.com/office/drawing/2014/main" id="{98131813-90AB-48B7-B295-C9FF104B89AB}"/>
              </a:ext>
            </a:extLst>
          </p:cNvPr>
          <p:cNvCxnSpPr>
            <a:cxnSpLocks/>
          </p:cNvCxnSpPr>
          <p:nvPr/>
        </p:nvCxnSpPr>
        <p:spPr bwMode="auto">
          <a:xfrm flipV="1">
            <a:off x="7230568" y="2015286"/>
            <a:ext cx="318285" cy="653472"/>
          </a:xfrm>
          <a:prstGeom prst="line">
            <a:avLst/>
          </a:prstGeom>
          <a:noFill/>
          <a:ln w="1905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椭圆 113">
            <a:extLst>
              <a:ext uri="{FF2B5EF4-FFF2-40B4-BE49-F238E27FC236}">
                <a16:creationId xmlns:a16="http://schemas.microsoft.com/office/drawing/2014/main" id="{FE2FCA41-CE8D-4273-8A99-DA1E3C0EB326}"/>
              </a:ext>
            </a:extLst>
          </p:cNvPr>
          <p:cNvSpPr/>
          <p:nvPr/>
        </p:nvSpPr>
        <p:spPr bwMode="auto">
          <a:xfrm>
            <a:off x="6648352" y="1779407"/>
            <a:ext cx="424270" cy="247464"/>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115" name="椭圆 114">
            <a:extLst>
              <a:ext uri="{FF2B5EF4-FFF2-40B4-BE49-F238E27FC236}">
                <a16:creationId xmlns:a16="http://schemas.microsoft.com/office/drawing/2014/main" id="{3E10A254-B919-438F-9838-43A8BD8D1F27}"/>
              </a:ext>
            </a:extLst>
          </p:cNvPr>
          <p:cNvSpPr/>
          <p:nvPr/>
        </p:nvSpPr>
        <p:spPr bwMode="auto">
          <a:xfrm>
            <a:off x="6690696" y="2056178"/>
            <a:ext cx="424270" cy="247464"/>
          </a:xfrm>
          <a:prstGeom prst="ellipse">
            <a:avLst/>
          </a:prstGeom>
          <a:solidFill>
            <a:srgbClr val="0070C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BD</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116" name="矩形: 圆角 115">
            <a:extLst>
              <a:ext uri="{FF2B5EF4-FFF2-40B4-BE49-F238E27FC236}">
                <a16:creationId xmlns:a16="http://schemas.microsoft.com/office/drawing/2014/main" id="{1F864C18-2700-4C03-A1D4-3E69897A6010}"/>
              </a:ext>
            </a:extLst>
          </p:cNvPr>
          <p:cNvSpPr/>
          <p:nvPr/>
        </p:nvSpPr>
        <p:spPr bwMode="auto">
          <a:xfrm>
            <a:off x="8717800" y="1539738"/>
            <a:ext cx="713255" cy="1231722"/>
          </a:xfrm>
          <a:prstGeom prst="roundRect">
            <a:avLst/>
          </a:prstGeom>
          <a:solidFill>
            <a:srgbClr val="66CCFF"/>
          </a:solidFill>
          <a:ln w="25400" cap="flat" cmpd="sng" algn="ctr">
            <a:noFill/>
            <a:prstDash val="solid"/>
          </a:ln>
          <a:effectLst/>
        </p:spPr>
        <p:txBody>
          <a:bodyPr vert="horz" wrap="square" lIns="72000" tIns="0" rIns="7200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17" name="矩形 116">
            <a:extLst>
              <a:ext uri="{FF2B5EF4-FFF2-40B4-BE49-F238E27FC236}">
                <a16:creationId xmlns:a16="http://schemas.microsoft.com/office/drawing/2014/main" id="{29E30FC0-0479-47DF-94B5-0699933AFC22}"/>
              </a:ext>
            </a:extLst>
          </p:cNvPr>
          <p:cNvSpPr/>
          <p:nvPr/>
        </p:nvSpPr>
        <p:spPr bwMode="auto">
          <a:xfrm>
            <a:off x="8826603" y="1807150"/>
            <a:ext cx="515755" cy="349143"/>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charset="0"/>
                <a:ea typeface="宋体" charset="-122"/>
              </a:rPr>
              <a:t>VNF</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charset="0"/>
                <a:ea typeface="宋体" charset="-122"/>
              </a:rPr>
              <a:t>(router)</a:t>
            </a:r>
            <a:endParaRPr kumimoji="0" lang="zh-CN" altLang="en-US" sz="1000" b="0" i="0" u="none" strike="noStrike" kern="0" cap="none" spc="0" normalizeH="0" baseline="0" noProof="0" dirty="0">
              <a:ln>
                <a:noFill/>
              </a:ln>
              <a:solidFill>
                <a:srgbClr val="FF0000"/>
              </a:solidFill>
              <a:effectLst/>
              <a:uLnTx/>
              <a:uFillTx/>
              <a:latin typeface="Arial" charset="0"/>
              <a:ea typeface="宋体" charset="-122"/>
            </a:endParaRPr>
          </a:p>
        </p:txBody>
      </p:sp>
      <p:cxnSp>
        <p:nvCxnSpPr>
          <p:cNvPr id="118" name="直接连接符 117">
            <a:extLst>
              <a:ext uri="{FF2B5EF4-FFF2-40B4-BE49-F238E27FC236}">
                <a16:creationId xmlns:a16="http://schemas.microsoft.com/office/drawing/2014/main" id="{5260A448-1828-4487-951D-221CC1BA503A}"/>
              </a:ext>
            </a:extLst>
          </p:cNvPr>
          <p:cNvCxnSpPr/>
          <p:nvPr/>
        </p:nvCxnSpPr>
        <p:spPr bwMode="auto">
          <a:xfrm>
            <a:off x="7395500" y="1894047"/>
            <a:ext cx="1467932" cy="0"/>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 name="矩形 118">
            <a:extLst>
              <a:ext uri="{FF2B5EF4-FFF2-40B4-BE49-F238E27FC236}">
                <a16:creationId xmlns:a16="http://schemas.microsoft.com/office/drawing/2014/main" id="{97D2F00A-37F8-4A1A-B214-FC138317A43D}"/>
              </a:ext>
            </a:extLst>
          </p:cNvPr>
          <p:cNvSpPr/>
          <p:nvPr/>
        </p:nvSpPr>
        <p:spPr bwMode="auto">
          <a:xfrm>
            <a:off x="8835631" y="2293760"/>
            <a:ext cx="515755" cy="349143"/>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charset="0"/>
                <a:ea typeface="宋体" charset="-122"/>
              </a:rPr>
              <a:t>VNF</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charset="0"/>
                <a:ea typeface="宋体" charset="-122"/>
              </a:rPr>
              <a:t>(host)</a:t>
            </a:r>
            <a:endParaRPr kumimoji="0" lang="zh-CN" altLang="en-US" sz="1000" b="0" i="0" u="none" strike="noStrike" kern="0" cap="none" spc="0" normalizeH="0" baseline="0" noProof="0" dirty="0">
              <a:ln>
                <a:noFill/>
              </a:ln>
              <a:solidFill>
                <a:srgbClr val="FF0000"/>
              </a:solidFill>
              <a:effectLst/>
              <a:uLnTx/>
              <a:uFillTx/>
              <a:latin typeface="Arial" charset="0"/>
              <a:ea typeface="宋体" charset="-122"/>
            </a:endParaRPr>
          </a:p>
        </p:txBody>
      </p:sp>
      <p:sp>
        <p:nvSpPr>
          <p:cNvPr id="120" name="椭圆 119">
            <a:extLst>
              <a:ext uri="{FF2B5EF4-FFF2-40B4-BE49-F238E27FC236}">
                <a16:creationId xmlns:a16="http://schemas.microsoft.com/office/drawing/2014/main" id="{C0A22F4E-420B-4CE5-8EB6-D0C742DBCE9E}"/>
              </a:ext>
            </a:extLst>
          </p:cNvPr>
          <p:cNvSpPr/>
          <p:nvPr/>
        </p:nvSpPr>
        <p:spPr bwMode="auto">
          <a:xfrm>
            <a:off x="7922417" y="1833383"/>
            <a:ext cx="424270" cy="247464"/>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cxnSp>
        <p:nvCxnSpPr>
          <p:cNvPr id="121" name="直接连接符 120">
            <a:extLst>
              <a:ext uri="{FF2B5EF4-FFF2-40B4-BE49-F238E27FC236}">
                <a16:creationId xmlns:a16="http://schemas.microsoft.com/office/drawing/2014/main" id="{92890368-E038-4B30-8C14-8B805450251E}"/>
              </a:ext>
            </a:extLst>
          </p:cNvPr>
          <p:cNvCxnSpPr>
            <a:cxnSpLocks/>
          </p:cNvCxnSpPr>
          <p:nvPr/>
        </p:nvCxnSpPr>
        <p:spPr bwMode="auto">
          <a:xfrm>
            <a:off x="7721574" y="2089379"/>
            <a:ext cx="1136068" cy="0"/>
          </a:xfrm>
          <a:prstGeom prst="line">
            <a:avLst/>
          </a:prstGeom>
          <a:noFill/>
          <a:ln w="9525" cap="flat" cmpd="sng" algn="ctr">
            <a:solidFill>
              <a:srgbClr val="7030A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直接连接符 121">
            <a:extLst>
              <a:ext uri="{FF2B5EF4-FFF2-40B4-BE49-F238E27FC236}">
                <a16:creationId xmlns:a16="http://schemas.microsoft.com/office/drawing/2014/main" id="{7FD77B0F-7EC8-4659-A89B-8E4BA318E235}"/>
              </a:ext>
            </a:extLst>
          </p:cNvPr>
          <p:cNvCxnSpPr>
            <a:cxnSpLocks/>
          </p:cNvCxnSpPr>
          <p:nvPr/>
        </p:nvCxnSpPr>
        <p:spPr bwMode="auto">
          <a:xfrm>
            <a:off x="7279828" y="2411300"/>
            <a:ext cx="1577814" cy="0"/>
          </a:xfrm>
          <a:prstGeom prst="line">
            <a:avLst/>
          </a:prstGeom>
          <a:noFill/>
          <a:ln w="9525"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3" name="Picture 49" descr="Lanswitch3">
            <a:extLst>
              <a:ext uri="{FF2B5EF4-FFF2-40B4-BE49-F238E27FC236}">
                <a16:creationId xmlns:a16="http://schemas.microsoft.com/office/drawing/2014/main" id="{9D565BD5-A910-4200-8EBC-0319368180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1904" y="2050808"/>
            <a:ext cx="490316" cy="327926"/>
          </a:xfrm>
          <a:prstGeom prst="rect">
            <a:avLst/>
          </a:prstGeom>
          <a:noFill/>
          <a:extLst>
            <a:ext uri="{909E8E84-426E-40DD-AFC4-6F175D3DCCD1}">
              <a14:hiddenFill xmlns:a14="http://schemas.microsoft.com/office/drawing/2010/main">
                <a:solidFill>
                  <a:srgbClr val="FFFFFF"/>
                </a:solidFill>
              </a14:hiddenFill>
            </a:ext>
          </a:extLst>
        </p:spPr>
      </p:pic>
      <p:sp>
        <p:nvSpPr>
          <p:cNvPr id="124" name="椭圆 123">
            <a:extLst>
              <a:ext uri="{FF2B5EF4-FFF2-40B4-BE49-F238E27FC236}">
                <a16:creationId xmlns:a16="http://schemas.microsoft.com/office/drawing/2014/main" id="{38103FC5-3AAE-4D91-85B0-0EB4C5943218}"/>
              </a:ext>
            </a:extLst>
          </p:cNvPr>
          <p:cNvSpPr/>
          <p:nvPr/>
        </p:nvSpPr>
        <p:spPr bwMode="auto">
          <a:xfrm>
            <a:off x="7948785" y="2074085"/>
            <a:ext cx="424270" cy="247464"/>
          </a:xfrm>
          <a:prstGeom prst="ellipse">
            <a:avLst/>
          </a:prstGeom>
          <a:solidFill>
            <a:srgbClr val="0070C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BD</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cxnSp>
        <p:nvCxnSpPr>
          <p:cNvPr id="125" name="直接箭头连接符 124">
            <a:extLst>
              <a:ext uri="{FF2B5EF4-FFF2-40B4-BE49-F238E27FC236}">
                <a16:creationId xmlns:a16="http://schemas.microsoft.com/office/drawing/2014/main" id="{24C59CCF-E29D-44FD-806C-7DD250526FDD}"/>
              </a:ext>
            </a:extLst>
          </p:cNvPr>
          <p:cNvCxnSpPr>
            <a:cxnSpLocks/>
          </p:cNvCxnSpPr>
          <p:nvPr/>
        </p:nvCxnSpPr>
        <p:spPr bwMode="auto">
          <a:xfrm>
            <a:off x="6287766" y="2899888"/>
            <a:ext cx="2395733" cy="0"/>
          </a:xfrm>
          <a:prstGeom prst="straightConnector1">
            <a:avLst/>
          </a:prstGeom>
          <a:noFill/>
          <a:ln w="9525" cap="flat" cmpd="sng" algn="ctr">
            <a:solidFill>
              <a:srgbClr val="C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文本框 125">
            <a:extLst>
              <a:ext uri="{FF2B5EF4-FFF2-40B4-BE49-F238E27FC236}">
                <a16:creationId xmlns:a16="http://schemas.microsoft.com/office/drawing/2014/main" id="{E89A55CF-C904-4311-A209-AF7847F423EB}"/>
              </a:ext>
            </a:extLst>
          </p:cNvPr>
          <p:cNvSpPr txBox="1"/>
          <p:nvPr/>
        </p:nvSpPr>
        <p:spPr>
          <a:xfrm>
            <a:off x="7086738" y="2685630"/>
            <a:ext cx="1183763" cy="277518"/>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L3VPN Service</a:t>
            </a:r>
            <a:endParaRPr lang="zh-CN" altLang="en-US" sz="1050" dirty="0">
              <a:solidFill>
                <a:srgbClr val="000000"/>
              </a:solidFill>
              <a:latin typeface="Arial" pitchFamily="34" charset="0"/>
              <a:ea typeface="宋体" pitchFamily="2" charset="-122"/>
            </a:endParaRPr>
          </a:p>
        </p:txBody>
      </p:sp>
      <p:cxnSp>
        <p:nvCxnSpPr>
          <p:cNvPr id="127" name="直接连接符 126">
            <a:extLst>
              <a:ext uri="{FF2B5EF4-FFF2-40B4-BE49-F238E27FC236}">
                <a16:creationId xmlns:a16="http://schemas.microsoft.com/office/drawing/2014/main" id="{0C371C72-9543-4A8A-BCBD-1BEEADF3C982}"/>
              </a:ext>
            </a:extLst>
          </p:cNvPr>
          <p:cNvCxnSpPr>
            <a:cxnSpLocks/>
          </p:cNvCxnSpPr>
          <p:nvPr/>
        </p:nvCxnSpPr>
        <p:spPr bwMode="auto">
          <a:xfrm>
            <a:off x="6286813" y="2777042"/>
            <a:ext cx="0" cy="245694"/>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直接连接符 127">
            <a:extLst>
              <a:ext uri="{FF2B5EF4-FFF2-40B4-BE49-F238E27FC236}">
                <a16:creationId xmlns:a16="http://schemas.microsoft.com/office/drawing/2014/main" id="{869EED15-0310-4F12-9815-00A3A1417EEA}"/>
              </a:ext>
            </a:extLst>
          </p:cNvPr>
          <p:cNvCxnSpPr>
            <a:cxnSpLocks/>
          </p:cNvCxnSpPr>
          <p:nvPr/>
        </p:nvCxnSpPr>
        <p:spPr bwMode="auto">
          <a:xfrm>
            <a:off x="8717800" y="2771460"/>
            <a:ext cx="0" cy="245694"/>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9" name="文本框 128">
            <a:extLst>
              <a:ext uri="{FF2B5EF4-FFF2-40B4-BE49-F238E27FC236}">
                <a16:creationId xmlns:a16="http://schemas.microsoft.com/office/drawing/2014/main" id="{76F3B4F6-D99D-4E86-B67D-64EC67DB2C0D}"/>
              </a:ext>
            </a:extLst>
          </p:cNvPr>
          <p:cNvSpPr txBox="1"/>
          <p:nvPr/>
        </p:nvSpPr>
        <p:spPr>
          <a:xfrm>
            <a:off x="8093020" y="2421342"/>
            <a:ext cx="793890" cy="277518"/>
          </a:xfrm>
          <a:prstGeom prst="rect">
            <a:avLst/>
          </a:prstGeom>
          <a:noFill/>
        </p:spPr>
        <p:txBody>
          <a:bodyPr wrap="square" rtlCol="0">
            <a:spAutoFit/>
          </a:bodyPr>
          <a:lstStyle/>
          <a:p>
            <a:pPr fontAlgn="base">
              <a:spcBef>
                <a:spcPct val="0"/>
              </a:spcBef>
              <a:spcAft>
                <a:spcPct val="0"/>
              </a:spcAft>
            </a:pPr>
            <a:r>
              <a:rPr lang="zh-CN" altLang="en-US" sz="1050" dirty="0">
                <a:solidFill>
                  <a:srgbClr val="000000"/>
                </a:solidFill>
                <a:latin typeface="微软雅黑" panose="020B0503020204020204" pitchFamily="34" charset="-122"/>
                <a:ea typeface="微软雅黑" panose="020B0503020204020204" pitchFamily="34" charset="-122"/>
              </a:rPr>
              <a:t>业务接入</a:t>
            </a:r>
          </a:p>
        </p:txBody>
      </p:sp>
      <p:sp>
        <p:nvSpPr>
          <p:cNvPr id="130" name="任意多边形: 形状 129">
            <a:extLst>
              <a:ext uri="{FF2B5EF4-FFF2-40B4-BE49-F238E27FC236}">
                <a16:creationId xmlns:a16="http://schemas.microsoft.com/office/drawing/2014/main" id="{81AD4995-58DB-4E34-B2F3-0FFBB5232912}"/>
              </a:ext>
            </a:extLst>
          </p:cNvPr>
          <p:cNvSpPr/>
          <p:nvPr/>
        </p:nvSpPr>
        <p:spPr bwMode="auto">
          <a:xfrm rot="21294811">
            <a:off x="6886221" y="3447321"/>
            <a:ext cx="1000763" cy="409715"/>
          </a:xfrm>
          <a:custGeom>
            <a:avLst/>
            <a:gdLst>
              <a:gd name="connsiteX0" fmla="*/ 0 w 919655"/>
              <a:gd name="connsiteY0" fmla="*/ 114002 h 387271"/>
              <a:gd name="connsiteX1" fmla="*/ 436180 w 919655"/>
              <a:gd name="connsiteY1" fmla="*/ 14154 h 387271"/>
              <a:gd name="connsiteX2" fmla="*/ 919655 w 919655"/>
              <a:gd name="connsiteY2" fmla="*/ 387271 h 387271"/>
              <a:gd name="connsiteX0" fmla="*/ 0 w 919655"/>
              <a:gd name="connsiteY0" fmla="*/ 123350 h 396619"/>
              <a:gd name="connsiteX1" fmla="*/ 562304 w 919655"/>
              <a:gd name="connsiteY1" fmla="*/ 12991 h 396619"/>
              <a:gd name="connsiteX2" fmla="*/ 919655 w 919655"/>
              <a:gd name="connsiteY2" fmla="*/ 396619 h 396619"/>
              <a:gd name="connsiteX0" fmla="*/ 0 w 919655"/>
              <a:gd name="connsiteY0" fmla="*/ 129801 h 403070"/>
              <a:gd name="connsiteX1" fmla="*/ 612310 w 919655"/>
              <a:gd name="connsiteY1" fmla="*/ 12298 h 403070"/>
              <a:gd name="connsiteX2" fmla="*/ 919655 w 919655"/>
              <a:gd name="connsiteY2" fmla="*/ 403070 h 403070"/>
              <a:gd name="connsiteX0" fmla="*/ 0 w 919655"/>
              <a:gd name="connsiteY0" fmla="*/ 112777 h 386046"/>
              <a:gd name="connsiteX1" fmla="*/ 595642 w 919655"/>
              <a:gd name="connsiteY1" fmla="*/ 14324 h 386046"/>
              <a:gd name="connsiteX2" fmla="*/ 919655 w 919655"/>
              <a:gd name="connsiteY2" fmla="*/ 386046 h 386046"/>
              <a:gd name="connsiteX0" fmla="*/ 0 w 919655"/>
              <a:gd name="connsiteY0" fmla="*/ 113728 h 386997"/>
              <a:gd name="connsiteX1" fmla="*/ 595642 w 919655"/>
              <a:gd name="connsiteY1" fmla="*/ 15275 h 386997"/>
              <a:gd name="connsiteX2" fmla="*/ 919655 w 919655"/>
              <a:gd name="connsiteY2" fmla="*/ 386997 h 386997"/>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29180"/>
              <a:gd name="connsiteY0" fmla="*/ 113253 h 393666"/>
              <a:gd name="connsiteX1" fmla="*/ 595642 w 929180"/>
              <a:gd name="connsiteY1" fmla="*/ 14800 h 393666"/>
              <a:gd name="connsiteX2" fmla="*/ 929180 w 929180"/>
              <a:gd name="connsiteY2" fmla="*/ 393666 h 393666"/>
              <a:gd name="connsiteX0" fmla="*/ 0 w 929180"/>
              <a:gd name="connsiteY0" fmla="*/ 113253 h 393666"/>
              <a:gd name="connsiteX1" fmla="*/ 595642 w 929180"/>
              <a:gd name="connsiteY1" fmla="*/ 14800 h 393666"/>
              <a:gd name="connsiteX2" fmla="*/ 929180 w 929180"/>
              <a:gd name="connsiteY2" fmla="*/ 393666 h 393666"/>
            </a:gdLst>
            <a:ahLst/>
            <a:cxnLst>
              <a:cxn ang="0">
                <a:pos x="connsiteX0" y="connsiteY0"/>
              </a:cxn>
              <a:cxn ang="0">
                <a:pos x="connsiteX1" y="connsiteY1"/>
              </a:cxn>
              <a:cxn ang="0">
                <a:pos x="connsiteX2" y="connsiteY2"/>
              </a:cxn>
            </a:cxnLst>
            <a:rect l="l" t="t" r="r" b="b"/>
            <a:pathLst>
              <a:path w="929180" h="393666">
                <a:moveTo>
                  <a:pt x="0" y="113253"/>
                </a:moveTo>
                <a:cubicBezTo>
                  <a:pt x="141452" y="40556"/>
                  <a:pt x="440779" y="-31935"/>
                  <a:pt x="595642" y="14800"/>
                </a:cubicBezTo>
                <a:cubicBezTo>
                  <a:pt x="750505" y="61535"/>
                  <a:pt x="818849" y="213211"/>
                  <a:pt x="929180" y="393666"/>
                </a:cubicBezTo>
              </a:path>
            </a:pathLst>
          </a:custGeom>
          <a:noFill/>
          <a:ln w="19050" cap="flat" cmpd="sng" algn="ctr">
            <a:solidFill>
              <a:srgbClr val="C00000"/>
            </a:solidFill>
            <a:prstDash val="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FrutigerNext LT Medium"/>
              <a:ea typeface="华文细黑"/>
            </a:endParaRPr>
          </a:p>
        </p:txBody>
      </p:sp>
      <p:sp>
        <p:nvSpPr>
          <p:cNvPr id="131" name="文本框 130">
            <a:extLst>
              <a:ext uri="{FF2B5EF4-FFF2-40B4-BE49-F238E27FC236}">
                <a16:creationId xmlns:a16="http://schemas.microsoft.com/office/drawing/2014/main" id="{99052E44-5754-455D-B8F7-56ECF47E0007}"/>
              </a:ext>
            </a:extLst>
          </p:cNvPr>
          <p:cNvSpPr txBox="1"/>
          <p:nvPr/>
        </p:nvSpPr>
        <p:spPr>
          <a:xfrm>
            <a:off x="6107559" y="1385368"/>
            <a:ext cx="945700" cy="269108"/>
          </a:xfrm>
          <a:prstGeom prst="rect">
            <a:avLst/>
          </a:prstGeom>
          <a:noFill/>
        </p:spPr>
        <p:txBody>
          <a:bodyPr wrap="none" rtlCol="0">
            <a:spAutoFit/>
          </a:bodyPr>
          <a:lstStyle/>
          <a:p>
            <a:pPr fontAlgn="base">
              <a:spcBef>
                <a:spcPct val="0"/>
              </a:spcBef>
              <a:spcAft>
                <a:spcPct val="0"/>
              </a:spcAft>
            </a:pPr>
            <a:r>
              <a:rPr lang="en-US" altLang="zh-CN" sz="1000" dirty="0" err="1">
                <a:solidFill>
                  <a:srgbClr val="C00000"/>
                </a:solidFill>
                <a:latin typeface="Arial" pitchFamily="34" charset="0"/>
                <a:ea typeface="宋体" pitchFamily="2" charset="-122"/>
              </a:rPr>
              <a:t>eBGP</a:t>
            </a:r>
            <a:r>
              <a:rPr lang="en-US" altLang="zh-CN" sz="1000" dirty="0">
                <a:solidFill>
                  <a:srgbClr val="C00000"/>
                </a:solidFill>
                <a:latin typeface="Arial" pitchFamily="34" charset="0"/>
                <a:ea typeface="宋体" pitchFamily="2" charset="-122"/>
              </a:rPr>
              <a:t>/Static</a:t>
            </a:r>
            <a:endParaRPr lang="zh-CN" altLang="en-US" sz="1000" dirty="0">
              <a:solidFill>
                <a:srgbClr val="C00000"/>
              </a:solidFill>
              <a:latin typeface="Arial" pitchFamily="34" charset="0"/>
              <a:ea typeface="宋体" pitchFamily="2" charset="-122"/>
            </a:endParaRPr>
          </a:p>
        </p:txBody>
      </p:sp>
      <p:sp>
        <p:nvSpPr>
          <p:cNvPr id="132" name="任意多边形: 形状 131">
            <a:extLst>
              <a:ext uri="{FF2B5EF4-FFF2-40B4-BE49-F238E27FC236}">
                <a16:creationId xmlns:a16="http://schemas.microsoft.com/office/drawing/2014/main" id="{6C6CC0BF-76E9-4985-8973-3C74E6700CA8}"/>
              </a:ext>
            </a:extLst>
          </p:cNvPr>
          <p:cNvSpPr/>
          <p:nvPr/>
        </p:nvSpPr>
        <p:spPr bwMode="auto">
          <a:xfrm rot="20693455">
            <a:off x="7078552" y="1557035"/>
            <a:ext cx="1730213" cy="543598"/>
          </a:xfrm>
          <a:custGeom>
            <a:avLst/>
            <a:gdLst>
              <a:gd name="connsiteX0" fmla="*/ 0 w 919655"/>
              <a:gd name="connsiteY0" fmla="*/ 114002 h 387271"/>
              <a:gd name="connsiteX1" fmla="*/ 436180 w 919655"/>
              <a:gd name="connsiteY1" fmla="*/ 14154 h 387271"/>
              <a:gd name="connsiteX2" fmla="*/ 919655 w 919655"/>
              <a:gd name="connsiteY2" fmla="*/ 387271 h 387271"/>
              <a:gd name="connsiteX0" fmla="*/ 0 w 919655"/>
              <a:gd name="connsiteY0" fmla="*/ 123350 h 396619"/>
              <a:gd name="connsiteX1" fmla="*/ 562304 w 919655"/>
              <a:gd name="connsiteY1" fmla="*/ 12991 h 396619"/>
              <a:gd name="connsiteX2" fmla="*/ 919655 w 919655"/>
              <a:gd name="connsiteY2" fmla="*/ 396619 h 396619"/>
              <a:gd name="connsiteX0" fmla="*/ 0 w 919655"/>
              <a:gd name="connsiteY0" fmla="*/ 129801 h 403070"/>
              <a:gd name="connsiteX1" fmla="*/ 612310 w 919655"/>
              <a:gd name="connsiteY1" fmla="*/ 12298 h 403070"/>
              <a:gd name="connsiteX2" fmla="*/ 919655 w 919655"/>
              <a:gd name="connsiteY2" fmla="*/ 403070 h 403070"/>
              <a:gd name="connsiteX0" fmla="*/ 0 w 919655"/>
              <a:gd name="connsiteY0" fmla="*/ 112777 h 386046"/>
              <a:gd name="connsiteX1" fmla="*/ 595642 w 919655"/>
              <a:gd name="connsiteY1" fmla="*/ 14324 h 386046"/>
              <a:gd name="connsiteX2" fmla="*/ 919655 w 919655"/>
              <a:gd name="connsiteY2" fmla="*/ 386046 h 386046"/>
              <a:gd name="connsiteX0" fmla="*/ 0 w 919655"/>
              <a:gd name="connsiteY0" fmla="*/ 113728 h 386997"/>
              <a:gd name="connsiteX1" fmla="*/ 595642 w 919655"/>
              <a:gd name="connsiteY1" fmla="*/ 15275 h 386997"/>
              <a:gd name="connsiteX2" fmla="*/ 919655 w 919655"/>
              <a:gd name="connsiteY2" fmla="*/ 386997 h 386997"/>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29180"/>
              <a:gd name="connsiteY0" fmla="*/ 113253 h 393666"/>
              <a:gd name="connsiteX1" fmla="*/ 595642 w 929180"/>
              <a:gd name="connsiteY1" fmla="*/ 14800 h 393666"/>
              <a:gd name="connsiteX2" fmla="*/ 929180 w 929180"/>
              <a:gd name="connsiteY2" fmla="*/ 393666 h 393666"/>
              <a:gd name="connsiteX0" fmla="*/ 0 w 929180"/>
              <a:gd name="connsiteY0" fmla="*/ 113253 h 393666"/>
              <a:gd name="connsiteX1" fmla="*/ 595642 w 929180"/>
              <a:gd name="connsiteY1" fmla="*/ 14800 h 393666"/>
              <a:gd name="connsiteX2" fmla="*/ 929180 w 929180"/>
              <a:gd name="connsiteY2" fmla="*/ 393666 h 393666"/>
              <a:gd name="connsiteX0" fmla="*/ 0 w 929180"/>
              <a:gd name="connsiteY0" fmla="*/ 109342 h 389755"/>
              <a:gd name="connsiteX1" fmla="*/ 498777 w 929180"/>
              <a:gd name="connsiteY1" fmla="*/ 15378 h 389755"/>
              <a:gd name="connsiteX2" fmla="*/ 929180 w 929180"/>
              <a:gd name="connsiteY2" fmla="*/ 389755 h 389755"/>
              <a:gd name="connsiteX0" fmla="*/ 0 w 929180"/>
              <a:gd name="connsiteY0" fmla="*/ 121319 h 401732"/>
              <a:gd name="connsiteX1" fmla="*/ 430194 w 929180"/>
              <a:gd name="connsiteY1" fmla="*/ 13742 h 401732"/>
              <a:gd name="connsiteX2" fmla="*/ 929180 w 929180"/>
              <a:gd name="connsiteY2" fmla="*/ 401732 h 401732"/>
              <a:gd name="connsiteX0" fmla="*/ 0 w 929180"/>
              <a:gd name="connsiteY0" fmla="*/ 112310 h 392723"/>
              <a:gd name="connsiteX1" fmla="*/ 436731 w 929180"/>
              <a:gd name="connsiteY1" fmla="*/ 14936 h 392723"/>
              <a:gd name="connsiteX2" fmla="*/ 929180 w 929180"/>
              <a:gd name="connsiteY2" fmla="*/ 392723 h 392723"/>
            </a:gdLst>
            <a:ahLst/>
            <a:cxnLst>
              <a:cxn ang="0">
                <a:pos x="connsiteX0" y="connsiteY0"/>
              </a:cxn>
              <a:cxn ang="0">
                <a:pos x="connsiteX1" y="connsiteY1"/>
              </a:cxn>
              <a:cxn ang="0">
                <a:pos x="connsiteX2" y="connsiteY2"/>
              </a:cxn>
            </a:cxnLst>
            <a:rect l="l" t="t" r="r" b="b"/>
            <a:pathLst>
              <a:path w="929180" h="392723">
                <a:moveTo>
                  <a:pt x="0" y="112310"/>
                </a:moveTo>
                <a:cubicBezTo>
                  <a:pt x="141452" y="39613"/>
                  <a:pt x="281868" y="-31799"/>
                  <a:pt x="436731" y="14936"/>
                </a:cubicBezTo>
                <a:cubicBezTo>
                  <a:pt x="591594" y="61671"/>
                  <a:pt x="818849" y="212268"/>
                  <a:pt x="929180" y="392723"/>
                </a:cubicBezTo>
              </a:path>
            </a:pathLst>
          </a:custGeom>
          <a:noFill/>
          <a:ln w="19050" cap="flat" cmpd="sng" algn="ctr">
            <a:solidFill>
              <a:srgbClr val="C00000"/>
            </a:solidFill>
            <a:prstDash val="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FrutigerNext LT Medium"/>
              <a:ea typeface="华文细黑"/>
            </a:endParaRPr>
          </a:p>
        </p:txBody>
      </p:sp>
      <p:sp>
        <p:nvSpPr>
          <p:cNvPr id="133" name="文本框 132">
            <a:extLst>
              <a:ext uri="{FF2B5EF4-FFF2-40B4-BE49-F238E27FC236}">
                <a16:creationId xmlns:a16="http://schemas.microsoft.com/office/drawing/2014/main" id="{75076436-D025-47FB-A87B-ABC625E234BA}"/>
              </a:ext>
            </a:extLst>
          </p:cNvPr>
          <p:cNvSpPr txBox="1"/>
          <p:nvPr/>
        </p:nvSpPr>
        <p:spPr>
          <a:xfrm>
            <a:off x="7730122" y="1370985"/>
            <a:ext cx="564453" cy="269108"/>
          </a:xfrm>
          <a:prstGeom prst="rect">
            <a:avLst/>
          </a:prstGeom>
          <a:noFill/>
        </p:spPr>
        <p:txBody>
          <a:bodyPr wrap="none" rtlCol="0">
            <a:spAutoFit/>
          </a:bodyPr>
          <a:lstStyle/>
          <a:p>
            <a:pPr fontAlgn="base">
              <a:spcBef>
                <a:spcPct val="0"/>
              </a:spcBef>
              <a:spcAft>
                <a:spcPct val="0"/>
              </a:spcAft>
            </a:pPr>
            <a:r>
              <a:rPr lang="en-US" altLang="zh-CN" sz="1000" dirty="0" err="1">
                <a:solidFill>
                  <a:srgbClr val="C00000"/>
                </a:solidFill>
                <a:latin typeface="Arial" pitchFamily="34" charset="0"/>
                <a:ea typeface="宋体" pitchFamily="2" charset="-122"/>
              </a:rPr>
              <a:t>eBGP</a:t>
            </a:r>
            <a:endParaRPr lang="zh-CN" altLang="en-US" sz="1000" dirty="0">
              <a:solidFill>
                <a:srgbClr val="C00000"/>
              </a:solidFill>
              <a:latin typeface="Arial" pitchFamily="34" charset="0"/>
              <a:ea typeface="宋体" pitchFamily="2" charset="-122"/>
            </a:endParaRPr>
          </a:p>
        </p:txBody>
      </p:sp>
      <p:sp>
        <p:nvSpPr>
          <p:cNvPr id="134" name="文本框 133">
            <a:extLst>
              <a:ext uri="{FF2B5EF4-FFF2-40B4-BE49-F238E27FC236}">
                <a16:creationId xmlns:a16="http://schemas.microsoft.com/office/drawing/2014/main" id="{AA243429-9B23-4F55-96E2-7C211ADAEF05}"/>
              </a:ext>
            </a:extLst>
          </p:cNvPr>
          <p:cNvSpPr txBox="1"/>
          <p:nvPr/>
        </p:nvSpPr>
        <p:spPr>
          <a:xfrm>
            <a:off x="6717700" y="1552346"/>
            <a:ext cx="793890" cy="277518"/>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sp>
        <p:nvSpPr>
          <p:cNvPr id="135" name="文本框 134">
            <a:extLst>
              <a:ext uri="{FF2B5EF4-FFF2-40B4-BE49-F238E27FC236}">
                <a16:creationId xmlns:a16="http://schemas.microsoft.com/office/drawing/2014/main" id="{D686C123-E0FA-4E14-A9B4-2725AB0464EA}"/>
              </a:ext>
            </a:extLst>
          </p:cNvPr>
          <p:cNvSpPr txBox="1"/>
          <p:nvPr/>
        </p:nvSpPr>
        <p:spPr>
          <a:xfrm>
            <a:off x="9701785" y="1552674"/>
            <a:ext cx="1204455" cy="285927"/>
          </a:xfrm>
          <a:prstGeom prst="rect">
            <a:avLst/>
          </a:prstGeom>
          <a:noFill/>
        </p:spPr>
        <p:txBody>
          <a:bodyPr wrap="square" rtlCol="0">
            <a:spAutoFit/>
          </a:bodyPr>
          <a:lstStyle/>
          <a:p>
            <a:pPr fontAlgn="base">
              <a:spcBef>
                <a:spcPct val="0"/>
              </a:spcBef>
              <a:spcAft>
                <a:spcPct val="0"/>
              </a:spcAft>
            </a:pPr>
            <a:r>
              <a:rPr lang="zh-CN" altLang="en-US" sz="1100" dirty="0">
                <a:solidFill>
                  <a:srgbClr val="FF0000"/>
                </a:solidFill>
                <a:latin typeface="微软雅黑" panose="020B0503020204020204" pitchFamily="34" charset="-122"/>
                <a:ea typeface="微软雅黑" panose="020B0503020204020204" pitchFamily="34" charset="-122"/>
              </a:rPr>
              <a:t>业务层网络</a:t>
            </a:r>
          </a:p>
        </p:txBody>
      </p:sp>
      <p:sp>
        <p:nvSpPr>
          <p:cNvPr id="136" name="文本框 135">
            <a:extLst>
              <a:ext uri="{FF2B5EF4-FFF2-40B4-BE49-F238E27FC236}">
                <a16:creationId xmlns:a16="http://schemas.microsoft.com/office/drawing/2014/main" id="{6EDF4EF3-FFEE-4355-A553-D0F69556C475}"/>
              </a:ext>
            </a:extLst>
          </p:cNvPr>
          <p:cNvSpPr txBox="1"/>
          <p:nvPr/>
        </p:nvSpPr>
        <p:spPr>
          <a:xfrm>
            <a:off x="9567163" y="1975955"/>
            <a:ext cx="1668190" cy="470939"/>
          </a:xfrm>
          <a:prstGeom prst="rect">
            <a:avLst/>
          </a:prstGeom>
          <a:noFill/>
        </p:spPr>
        <p:txBody>
          <a:bodyPr wrap="square" rtlCol="0">
            <a:spAutoFit/>
          </a:bodyPr>
          <a:lstStyle/>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控制面：</a:t>
            </a:r>
            <a:r>
              <a:rPr lang="en-US" altLang="zh-CN" sz="1100" dirty="0" err="1">
                <a:solidFill>
                  <a:srgbClr val="0000CC"/>
                </a:solidFill>
                <a:latin typeface="微软雅黑" panose="020B0503020204020204" pitchFamily="34" charset="-122"/>
                <a:ea typeface="微软雅黑" panose="020B0503020204020204" pitchFamily="34" charset="-122"/>
              </a:rPr>
              <a:t>eBGP</a:t>
            </a:r>
            <a:endParaRPr lang="en-US" altLang="zh-CN" sz="1100" dirty="0">
              <a:solidFill>
                <a:srgbClr val="0000CC"/>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数据面：</a:t>
            </a:r>
            <a:r>
              <a:rPr lang="en-US" altLang="zh-CN" sz="1100" dirty="0">
                <a:solidFill>
                  <a:srgbClr val="0000CC"/>
                </a:solidFill>
                <a:latin typeface="微软雅黑" panose="020B0503020204020204" pitchFamily="34" charset="-122"/>
                <a:ea typeface="微软雅黑" panose="020B0503020204020204" pitchFamily="34" charset="-122"/>
              </a:rPr>
              <a:t>L3VPN</a:t>
            </a:r>
            <a:endParaRPr lang="zh-CN" altLang="en-US" sz="1100" dirty="0">
              <a:solidFill>
                <a:srgbClr val="0000CC"/>
              </a:solidFill>
              <a:latin typeface="微软雅黑" panose="020B0503020204020204" pitchFamily="34" charset="-122"/>
              <a:ea typeface="微软雅黑" panose="020B0503020204020204" pitchFamily="34" charset="-122"/>
            </a:endParaRPr>
          </a:p>
        </p:txBody>
      </p:sp>
      <p:pic>
        <p:nvPicPr>
          <p:cNvPr id="137" name="Picture 49" descr="Lanswitch3">
            <a:extLst>
              <a:ext uri="{FF2B5EF4-FFF2-40B4-BE49-F238E27FC236}">
                <a16:creationId xmlns:a16="http://schemas.microsoft.com/office/drawing/2014/main" id="{062F3271-B21E-4A0E-B297-A8301DEAE4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2918" y="4575404"/>
            <a:ext cx="446116" cy="327926"/>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49" descr="Lanswitch3">
            <a:extLst>
              <a:ext uri="{FF2B5EF4-FFF2-40B4-BE49-F238E27FC236}">
                <a16:creationId xmlns:a16="http://schemas.microsoft.com/office/drawing/2014/main" id="{3FA2C899-D384-4B06-A4B9-1F1F22587F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3163" y="4575404"/>
            <a:ext cx="446116" cy="327926"/>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直接连接符 138">
            <a:extLst>
              <a:ext uri="{FF2B5EF4-FFF2-40B4-BE49-F238E27FC236}">
                <a16:creationId xmlns:a16="http://schemas.microsoft.com/office/drawing/2014/main" id="{675E7393-03E6-4347-9F09-D7D5725421DF}"/>
              </a:ext>
            </a:extLst>
          </p:cNvPr>
          <p:cNvCxnSpPr>
            <a:cxnSpLocks/>
            <a:stCxn id="137" idx="3"/>
            <a:endCxn id="138" idx="1"/>
          </p:cNvCxnSpPr>
          <p:nvPr/>
        </p:nvCxnSpPr>
        <p:spPr bwMode="auto">
          <a:xfrm>
            <a:off x="1729034" y="4739368"/>
            <a:ext cx="44129"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0" name="Picture 49" descr="Lanswitch3">
            <a:extLst>
              <a:ext uri="{FF2B5EF4-FFF2-40B4-BE49-F238E27FC236}">
                <a16:creationId xmlns:a16="http://schemas.microsoft.com/office/drawing/2014/main" id="{8926D840-D0D3-4512-93DE-345945B380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3438" y="4575404"/>
            <a:ext cx="446116" cy="327926"/>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9" descr="Lanswitch3">
            <a:extLst>
              <a:ext uri="{FF2B5EF4-FFF2-40B4-BE49-F238E27FC236}">
                <a16:creationId xmlns:a16="http://schemas.microsoft.com/office/drawing/2014/main" id="{B699F4C9-2162-4C03-9C99-2C5756F630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97808" y="4575404"/>
            <a:ext cx="446116" cy="327926"/>
          </a:xfrm>
          <a:prstGeom prst="rect">
            <a:avLst/>
          </a:prstGeom>
          <a:noFill/>
          <a:extLst>
            <a:ext uri="{909E8E84-426E-40DD-AFC4-6F175D3DCCD1}">
              <a14:hiddenFill xmlns:a14="http://schemas.microsoft.com/office/drawing/2010/main">
                <a:solidFill>
                  <a:srgbClr val="FFFFFF"/>
                </a:solidFill>
              </a14:hiddenFill>
            </a:ext>
          </a:extLst>
        </p:spPr>
      </p:pic>
      <p:cxnSp>
        <p:nvCxnSpPr>
          <p:cNvPr id="142" name="直接连接符 141">
            <a:extLst>
              <a:ext uri="{FF2B5EF4-FFF2-40B4-BE49-F238E27FC236}">
                <a16:creationId xmlns:a16="http://schemas.microsoft.com/office/drawing/2014/main" id="{DB7D6D25-1348-477B-8500-75E65F2B1868}"/>
              </a:ext>
            </a:extLst>
          </p:cNvPr>
          <p:cNvCxnSpPr>
            <a:cxnSpLocks/>
            <a:stCxn id="140" idx="3"/>
            <a:endCxn id="141" idx="1"/>
          </p:cNvCxnSpPr>
          <p:nvPr/>
        </p:nvCxnSpPr>
        <p:spPr bwMode="auto">
          <a:xfrm>
            <a:off x="2739554" y="4739368"/>
            <a:ext cx="58254"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3" name="Picture 49" descr="Lanswitch3">
            <a:extLst>
              <a:ext uri="{FF2B5EF4-FFF2-40B4-BE49-F238E27FC236}">
                <a16:creationId xmlns:a16="http://schemas.microsoft.com/office/drawing/2014/main" id="{4CF65C5E-AAEE-4CAF-B819-3ABEE4739E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6220" y="3579825"/>
            <a:ext cx="414557" cy="327926"/>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9" descr="Lanswitch3">
            <a:extLst>
              <a:ext uri="{FF2B5EF4-FFF2-40B4-BE49-F238E27FC236}">
                <a16:creationId xmlns:a16="http://schemas.microsoft.com/office/drawing/2014/main" id="{5FFCC28E-9DE2-4014-BED9-2085C6A80B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9074" y="3579825"/>
            <a:ext cx="414557" cy="327926"/>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直接连接符 144">
            <a:extLst>
              <a:ext uri="{FF2B5EF4-FFF2-40B4-BE49-F238E27FC236}">
                <a16:creationId xmlns:a16="http://schemas.microsoft.com/office/drawing/2014/main" id="{726A8987-5F51-4F51-8F6F-5B7EE25D654B}"/>
              </a:ext>
            </a:extLst>
          </p:cNvPr>
          <p:cNvCxnSpPr>
            <a:cxnSpLocks/>
            <a:stCxn id="137" idx="0"/>
            <a:endCxn id="143" idx="2"/>
          </p:cNvCxnSpPr>
          <p:nvPr/>
        </p:nvCxnSpPr>
        <p:spPr bwMode="auto">
          <a:xfrm flipV="1">
            <a:off x="1505976" y="3907752"/>
            <a:ext cx="287523" cy="66765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连接符 145">
            <a:extLst>
              <a:ext uri="{FF2B5EF4-FFF2-40B4-BE49-F238E27FC236}">
                <a16:creationId xmlns:a16="http://schemas.microsoft.com/office/drawing/2014/main" id="{6CFFB1BB-23D5-4EC6-A6B2-42FD0E3468A7}"/>
              </a:ext>
            </a:extLst>
          </p:cNvPr>
          <p:cNvCxnSpPr>
            <a:cxnSpLocks/>
            <a:stCxn id="137" idx="0"/>
            <a:endCxn id="144" idx="2"/>
          </p:cNvCxnSpPr>
          <p:nvPr/>
        </p:nvCxnSpPr>
        <p:spPr bwMode="auto">
          <a:xfrm flipV="1">
            <a:off x="1505976" y="3907752"/>
            <a:ext cx="1240377" cy="66765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连接符 146">
            <a:extLst>
              <a:ext uri="{FF2B5EF4-FFF2-40B4-BE49-F238E27FC236}">
                <a16:creationId xmlns:a16="http://schemas.microsoft.com/office/drawing/2014/main" id="{3AEF63E2-C73B-4F76-9BF9-D8C839098C98}"/>
              </a:ext>
            </a:extLst>
          </p:cNvPr>
          <p:cNvCxnSpPr>
            <a:cxnSpLocks/>
            <a:stCxn id="143" idx="2"/>
            <a:endCxn id="138" idx="0"/>
          </p:cNvCxnSpPr>
          <p:nvPr/>
        </p:nvCxnSpPr>
        <p:spPr bwMode="auto">
          <a:xfrm>
            <a:off x="1793498" y="3907752"/>
            <a:ext cx="202723" cy="66765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直接连接符 147">
            <a:extLst>
              <a:ext uri="{FF2B5EF4-FFF2-40B4-BE49-F238E27FC236}">
                <a16:creationId xmlns:a16="http://schemas.microsoft.com/office/drawing/2014/main" id="{EDDD959A-B797-4F24-85BC-A5A5C4BC95FE}"/>
              </a:ext>
            </a:extLst>
          </p:cNvPr>
          <p:cNvCxnSpPr>
            <a:cxnSpLocks/>
            <a:stCxn id="138" idx="0"/>
            <a:endCxn id="144" idx="2"/>
          </p:cNvCxnSpPr>
          <p:nvPr/>
        </p:nvCxnSpPr>
        <p:spPr bwMode="auto">
          <a:xfrm flipV="1">
            <a:off x="1996221" y="3907752"/>
            <a:ext cx="750131" cy="66765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连接符 148">
            <a:extLst>
              <a:ext uri="{FF2B5EF4-FFF2-40B4-BE49-F238E27FC236}">
                <a16:creationId xmlns:a16="http://schemas.microsoft.com/office/drawing/2014/main" id="{611F6C7C-C473-41F1-A700-3CC0B8D1783C}"/>
              </a:ext>
            </a:extLst>
          </p:cNvPr>
          <p:cNvCxnSpPr>
            <a:cxnSpLocks/>
            <a:stCxn id="143" idx="2"/>
            <a:endCxn id="140" idx="0"/>
          </p:cNvCxnSpPr>
          <p:nvPr/>
        </p:nvCxnSpPr>
        <p:spPr bwMode="auto">
          <a:xfrm>
            <a:off x="1793498" y="3907752"/>
            <a:ext cx="722998" cy="66765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直接连接符 149">
            <a:extLst>
              <a:ext uri="{FF2B5EF4-FFF2-40B4-BE49-F238E27FC236}">
                <a16:creationId xmlns:a16="http://schemas.microsoft.com/office/drawing/2014/main" id="{BA5D4864-B864-4F06-956E-590B6A2A0559}"/>
              </a:ext>
            </a:extLst>
          </p:cNvPr>
          <p:cNvCxnSpPr>
            <a:cxnSpLocks/>
            <a:stCxn id="144" idx="2"/>
            <a:endCxn id="140" idx="0"/>
          </p:cNvCxnSpPr>
          <p:nvPr/>
        </p:nvCxnSpPr>
        <p:spPr bwMode="auto">
          <a:xfrm flipH="1">
            <a:off x="2516496" y="3907752"/>
            <a:ext cx="229856" cy="66765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直接连接符 150">
            <a:extLst>
              <a:ext uri="{FF2B5EF4-FFF2-40B4-BE49-F238E27FC236}">
                <a16:creationId xmlns:a16="http://schemas.microsoft.com/office/drawing/2014/main" id="{AE000472-5B1C-4A70-A5A4-A1E662C1DEA0}"/>
              </a:ext>
            </a:extLst>
          </p:cNvPr>
          <p:cNvCxnSpPr>
            <a:cxnSpLocks/>
            <a:stCxn id="144" idx="2"/>
            <a:endCxn id="141" idx="0"/>
          </p:cNvCxnSpPr>
          <p:nvPr/>
        </p:nvCxnSpPr>
        <p:spPr bwMode="auto">
          <a:xfrm>
            <a:off x="2746352" y="3907752"/>
            <a:ext cx="274514" cy="66765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直接连接符 151">
            <a:extLst>
              <a:ext uri="{FF2B5EF4-FFF2-40B4-BE49-F238E27FC236}">
                <a16:creationId xmlns:a16="http://schemas.microsoft.com/office/drawing/2014/main" id="{4B47C765-EC41-4187-9F64-D7D54DAD3C6E}"/>
              </a:ext>
            </a:extLst>
          </p:cNvPr>
          <p:cNvCxnSpPr>
            <a:cxnSpLocks/>
            <a:stCxn id="141" idx="0"/>
            <a:endCxn id="143" idx="2"/>
          </p:cNvCxnSpPr>
          <p:nvPr/>
        </p:nvCxnSpPr>
        <p:spPr bwMode="auto">
          <a:xfrm flipH="1" flipV="1">
            <a:off x="1793498" y="3907752"/>
            <a:ext cx="1227368" cy="66765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3" name="Picture 44" descr="Router3">
            <a:extLst>
              <a:ext uri="{FF2B5EF4-FFF2-40B4-BE49-F238E27FC236}">
                <a16:creationId xmlns:a16="http://schemas.microsoft.com/office/drawing/2014/main" id="{F1E1356A-2A12-4637-8C8F-87C62A2EAC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6142" y="2652268"/>
            <a:ext cx="424880" cy="331396"/>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44" descr="Router3">
            <a:extLst>
              <a:ext uri="{FF2B5EF4-FFF2-40B4-BE49-F238E27FC236}">
                <a16:creationId xmlns:a16="http://schemas.microsoft.com/office/drawing/2014/main" id="{F08F3263-ED1B-49FC-B8D1-41F81D0273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9074" y="2639038"/>
            <a:ext cx="424880" cy="331396"/>
          </a:xfrm>
          <a:prstGeom prst="rect">
            <a:avLst/>
          </a:prstGeom>
          <a:noFill/>
          <a:extLst>
            <a:ext uri="{909E8E84-426E-40DD-AFC4-6F175D3DCCD1}">
              <a14:hiddenFill xmlns:a14="http://schemas.microsoft.com/office/drawing/2010/main">
                <a:solidFill>
                  <a:srgbClr val="FFFFFF"/>
                </a:solidFill>
              </a14:hiddenFill>
            </a:ext>
          </a:extLst>
        </p:spPr>
      </p:pic>
      <p:cxnSp>
        <p:nvCxnSpPr>
          <p:cNvPr id="155" name="直接连接符 154">
            <a:extLst>
              <a:ext uri="{FF2B5EF4-FFF2-40B4-BE49-F238E27FC236}">
                <a16:creationId xmlns:a16="http://schemas.microsoft.com/office/drawing/2014/main" id="{CB95C8DD-51CF-4007-BFCF-4EC4B289BC1A}"/>
              </a:ext>
            </a:extLst>
          </p:cNvPr>
          <p:cNvCxnSpPr>
            <a:stCxn id="153" idx="2"/>
            <a:endCxn id="143" idx="0"/>
          </p:cNvCxnSpPr>
          <p:nvPr/>
        </p:nvCxnSpPr>
        <p:spPr bwMode="auto">
          <a:xfrm flipH="1">
            <a:off x="1793498" y="2983664"/>
            <a:ext cx="45084" cy="59616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直接连接符 155">
            <a:extLst>
              <a:ext uri="{FF2B5EF4-FFF2-40B4-BE49-F238E27FC236}">
                <a16:creationId xmlns:a16="http://schemas.microsoft.com/office/drawing/2014/main" id="{E1186337-142D-4B03-AC7A-7ECCA46F22A1}"/>
              </a:ext>
            </a:extLst>
          </p:cNvPr>
          <p:cNvCxnSpPr>
            <a:stCxn id="143" idx="0"/>
            <a:endCxn id="154" idx="2"/>
          </p:cNvCxnSpPr>
          <p:nvPr/>
        </p:nvCxnSpPr>
        <p:spPr bwMode="auto">
          <a:xfrm flipV="1">
            <a:off x="1793498" y="2970434"/>
            <a:ext cx="958016" cy="60939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直接连接符 156">
            <a:extLst>
              <a:ext uri="{FF2B5EF4-FFF2-40B4-BE49-F238E27FC236}">
                <a16:creationId xmlns:a16="http://schemas.microsoft.com/office/drawing/2014/main" id="{1127771C-8869-4293-93E3-174B842014FC}"/>
              </a:ext>
            </a:extLst>
          </p:cNvPr>
          <p:cNvCxnSpPr>
            <a:stCxn id="153" idx="2"/>
            <a:endCxn id="144" idx="0"/>
          </p:cNvCxnSpPr>
          <p:nvPr/>
        </p:nvCxnSpPr>
        <p:spPr bwMode="auto">
          <a:xfrm>
            <a:off x="1838582" y="2983664"/>
            <a:ext cx="907770" cy="59616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直接连接符 157">
            <a:extLst>
              <a:ext uri="{FF2B5EF4-FFF2-40B4-BE49-F238E27FC236}">
                <a16:creationId xmlns:a16="http://schemas.microsoft.com/office/drawing/2014/main" id="{1DA98949-332A-4B9A-AD57-B4C46299E03E}"/>
              </a:ext>
            </a:extLst>
          </p:cNvPr>
          <p:cNvCxnSpPr>
            <a:stCxn id="154" idx="2"/>
            <a:endCxn id="144" idx="0"/>
          </p:cNvCxnSpPr>
          <p:nvPr/>
        </p:nvCxnSpPr>
        <p:spPr bwMode="auto">
          <a:xfrm flipH="1">
            <a:off x="2746352" y="2970434"/>
            <a:ext cx="5162" cy="60939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 name="椭圆 158">
            <a:extLst>
              <a:ext uri="{FF2B5EF4-FFF2-40B4-BE49-F238E27FC236}">
                <a16:creationId xmlns:a16="http://schemas.microsoft.com/office/drawing/2014/main" id="{B28F63B1-B9BD-46A3-8A7D-520D2B138829}"/>
              </a:ext>
            </a:extLst>
          </p:cNvPr>
          <p:cNvSpPr/>
          <p:nvPr/>
        </p:nvSpPr>
        <p:spPr bwMode="auto">
          <a:xfrm rot="16200000">
            <a:off x="1176458" y="2972262"/>
            <a:ext cx="2213410" cy="1804298"/>
          </a:xfrm>
          <a:prstGeom prst="ellipse">
            <a:avLst/>
          </a:prstGeom>
          <a:solidFill>
            <a:srgbClr val="00B0F0">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160" name="直接连接符 159">
            <a:extLst>
              <a:ext uri="{FF2B5EF4-FFF2-40B4-BE49-F238E27FC236}">
                <a16:creationId xmlns:a16="http://schemas.microsoft.com/office/drawing/2014/main" id="{50890346-1D53-4578-BC3B-F4F88B455500}"/>
              </a:ext>
            </a:extLst>
          </p:cNvPr>
          <p:cNvCxnSpPr>
            <a:stCxn id="153" idx="3"/>
            <a:endCxn id="154" idx="1"/>
          </p:cNvCxnSpPr>
          <p:nvPr/>
        </p:nvCxnSpPr>
        <p:spPr bwMode="auto">
          <a:xfrm flipV="1">
            <a:off x="2051022" y="2804736"/>
            <a:ext cx="488052" cy="1323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1" name="圆柱形 477">
            <a:extLst>
              <a:ext uri="{FF2B5EF4-FFF2-40B4-BE49-F238E27FC236}">
                <a16:creationId xmlns:a16="http://schemas.microsoft.com/office/drawing/2014/main" id="{3F9CE050-AC61-431A-AF61-6C1E6809D6C4}"/>
              </a:ext>
            </a:extLst>
          </p:cNvPr>
          <p:cNvSpPr/>
          <p:nvPr/>
        </p:nvSpPr>
        <p:spPr bwMode="auto">
          <a:xfrm rot="1584001">
            <a:off x="1804332" y="2955964"/>
            <a:ext cx="195717" cy="1618166"/>
          </a:xfrm>
          <a:prstGeom prst="can">
            <a:avLst/>
          </a:prstGeom>
          <a:solidFill>
            <a:srgbClr val="92D050">
              <a:alpha val="69804"/>
            </a:srgbClr>
          </a:solidFill>
          <a:ln w="25400" cap="flat" cmpd="sng" algn="ctr">
            <a:solidFill>
              <a:srgbClr val="00B050"/>
            </a:solidFill>
            <a:prstDash val="solid"/>
          </a:ln>
          <a:effectLst/>
        </p:spPr>
        <p:txBody>
          <a:bodyPr vert="vert270"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L2/L3 VXLAN</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2" name="圆柱形 478">
            <a:extLst>
              <a:ext uri="{FF2B5EF4-FFF2-40B4-BE49-F238E27FC236}">
                <a16:creationId xmlns:a16="http://schemas.microsoft.com/office/drawing/2014/main" id="{74850894-A18B-4BDB-9BDF-F112F3F78BFE}"/>
              </a:ext>
            </a:extLst>
          </p:cNvPr>
          <p:cNvSpPr/>
          <p:nvPr/>
        </p:nvSpPr>
        <p:spPr bwMode="auto">
          <a:xfrm rot="9416482">
            <a:off x="2604039" y="2957436"/>
            <a:ext cx="195502" cy="1616903"/>
          </a:xfrm>
          <a:prstGeom prst="can">
            <a:avLst/>
          </a:prstGeom>
          <a:solidFill>
            <a:srgbClr val="92D050">
              <a:alpha val="69804"/>
            </a:srgbClr>
          </a:solidFill>
          <a:ln w="25400" cap="flat" cmpd="sng" algn="ctr">
            <a:solidFill>
              <a:srgbClr val="00B050"/>
            </a:solidFill>
            <a:prstDash val="solid"/>
          </a:ln>
          <a:effectLst/>
        </p:spPr>
        <p:txBody>
          <a:bodyPr vert="vert270"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L2/L3 VXLAN</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3" name="圆柱形 479">
            <a:extLst>
              <a:ext uri="{FF2B5EF4-FFF2-40B4-BE49-F238E27FC236}">
                <a16:creationId xmlns:a16="http://schemas.microsoft.com/office/drawing/2014/main" id="{07DDB90C-E761-44D5-AC5F-8A48CB9A9590}"/>
              </a:ext>
            </a:extLst>
          </p:cNvPr>
          <p:cNvSpPr/>
          <p:nvPr/>
        </p:nvSpPr>
        <p:spPr bwMode="auto">
          <a:xfrm rot="5400000">
            <a:off x="2190324" y="3856048"/>
            <a:ext cx="197088" cy="1072743"/>
          </a:xfrm>
          <a:prstGeom prst="can">
            <a:avLst/>
          </a:prstGeom>
          <a:solidFill>
            <a:srgbClr val="92D050">
              <a:alpha val="69804"/>
            </a:srgbClr>
          </a:solidFill>
          <a:ln w="25400" cap="flat" cmpd="sng" algn="ctr">
            <a:solidFill>
              <a:srgbClr val="00B050"/>
            </a:solidFill>
            <a:prstDash val="solid"/>
          </a:ln>
          <a:effectLst/>
        </p:spPr>
        <p:txBody>
          <a:bodyPr vert="vert270"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L2/L3 VXLAN</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4" name="矩形 163">
            <a:extLst>
              <a:ext uri="{FF2B5EF4-FFF2-40B4-BE49-F238E27FC236}">
                <a16:creationId xmlns:a16="http://schemas.microsoft.com/office/drawing/2014/main" id="{171D5AB6-A3F6-4E0F-8FDC-456DDFD60F1D}"/>
              </a:ext>
            </a:extLst>
          </p:cNvPr>
          <p:cNvSpPr/>
          <p:nvPr/>
        </p:nvSpPr>
        <p:spPr bwMode="auto">
          <a:xfrm>
            <a:off x="2022583" y="2881117"/>
            <a:ext cx="549881" cy="156152"/>
          </a:xfrm>
          <a:prstGeom prst="rect">
            <a:avLst/>
          </a:prstGeom>
          <a:solidFill>
            <a:srgbClr val="92D050"/>
          </a:solidFill>
          <a:ln w="25400" cap="flat" cmpd="sng" algn="ctr">
            <a:no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VTEP</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5" name="矩形 164">
            <a:extLst>
              <a:ext uri="{FF2B5EF4-FFF2-40B4-BE49-F238E27FC236}">
                <a16:creationId xmlns:a16="http://schemas.microsoft.com/office/drawing/2014/main" id="{43D115E1-2BE6-46EE-957D-B2B3F620908A}"/>
              </a:ext>
            </a:extLst>
          </p:cNvPr>
          <p:cNvSpPr/>
          <p:nvPr/>
        </p:nvSpPr>
        <p:spPr bwMode="auto">
          <a:xfrm>
            <a:off x="1340472" y="4535261"/>
            <a:ext cx="777123" cy="157261"/>
          </a:xfrm>
          <a:prstGeom prst="rect">
            <a:avLst/>
          </a:prstGeom>
          <a:solidFill>
            <a:srgbClr val="92D050"/>
          </a:solidFill>
          <a:ln w="25400" cap="flat" cmpd="sng" algn="ctr">
            <a:no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VTEP</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6" name="矩形 165">
            <a:extLst>
              <a:ext uri="{FF2B5EF4-FFF2-40B4-BE49-F238E27FC236}">
                <a16:creationId xmlns:a16="http://schemas.microsoft.com/office/drawing/2014/main" id="{80CA2E8A-6EA0-42C2-B293-75D7C536CAD3}"/>
              </a:ext>
            </a:extLst>
          </p:cNvPr>
          <p:cNvSpPr/>
          <p:nvPr/>
        </p:nvSpPr>
        <p:spPr bwMode="auto">
          <a:xfrm>
            <a:off x="2502902" y="4549152"/>
            <a:ext cx="663507" cy="145573"/>
          </a:xfrm>
          <a:prstGeom prst="rect">
            <a:avLst/>
          </a:prstGeom>
          <a:solidFill>
            <a:srgbClr val="92D050"/>
          </a:solidFill>
          <a:ln w="25400" cap="flat" cmpd="sng" algn="ctr">
            <a:no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VTEP</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7" name="矩形 166">
            <a:extLst>
              <a:ext uri="{FF2B5EF4-FFF2-40B4-BE49-F238E27FC236}">
                <a16:creationId xmlns:a16="http://schemas.microsoft.com/office/drawing/2014/main" id="{C7849AC5-B2A1-4206-881F-0B16C1C8BF6D}"/>
              </a:ext>
            </a:extLst>
          </p:cNvPr>
          <p:cNvSpPr/>
          <p:nvPr/>
        </p:nvSpPr>
        <p:spPr bwMode="auto">
          <a:xfrm>
            <a:off x="1034444" y="5398306"/>
            <a:ext cx="550715" cy="572171"/>
          </a:xfrm>
          <a:prstGeom prst="rect">
            <a:avLst/>
          </a:prstGeom>
          <a:solidFill>
            <a:srgbClr val="000000">
              <a:lumMod val="50000"/>
              <a:lumOff val="50000"/>
            </a:srgbClr>
          </a:soli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68" name="矩形: 圆角 167">
            <a:extLst>
              <a:ext uri="{FF2B5EF4-FFF2-40B4-BE49-F238E27FC236}">
                <a16:creationId xmlns:a16="http://schemas.microsoft.com/office/drawing/2014/main" id="{5A49EA43-0B95-4495-ADDC-3F7CDFD496E4}"/>
              </a:ext>
            </a:extLst>
          </p:cNvPr>
          <p:cNvSpPr/>
          <p:nvPr/>
        </p:nvSpPr>
        <p:spPr bwMode="auto">
          <a:xfrm>
            <a:off x="1087377" y="5440092"/>
            <a:ext cx="441092" cy="186546"/>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SR-IOV</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9" name="矩形: 圆角 168">
            <a:extLst>
              <a:ext uri="{FF2B5EF4-FFF2-40B4-BE49-F238E27FC236}">
                <a16:creationId xmlns:a16="http://schemas.microsoft.com/office/drawing/2014/main" id="{79CEF52B-AE5A-420C-8286-B88F3D505645}"/>
              </a:ext>
            </a:extLst>
          </p:cNvPr>
          <p:cNvSpPr/>
          <p:nvPr/>
        </p:nvSpPr>
        <p:spPr bwMode="auto">
          <a:xfrm>
            <a:off x="1072963" y="5698819"/>
            <a:ext cx="211146" cy="212560"/>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70" name="矩形: 圆角 169">
            <a:extLst>
              <a:ext uri="{FF2B5EF4-FFF2-40B4-BE49-F238E27FC236}">
                <a16:creationId xmlns:a16="http://schemas.microsoft.com/office/drawing/2014/main" id="{79563A41-12E2-41DC-90AA-358A3CD2EE7C}"/>
              </a:ext>
            </a:extLst>
          </p:cNvPr>
          <p:cNvSpPr/>
          <p:nvPr/>
        </p:nvSpPr>
        <p:spPr bwMode="auto">
          <a:xfrm>
            <a:off x="1325161" y="5700844"/>
            <a:ext cx="211146" cy="212560"/>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71" name="矩形 170">
            <a:extLst>
              <a:ext uri="{FF2B5EF4-FFF2-40B4-BE49-F238E27FC236}">
                <a16:creationId xmlns:a16="http://schemas.microsoft.com/office/drawing/2014/main" id="{896A3629-E7DF-46C6-9808-A3B0D97A747F}"/>
              </a:ext>
            </a:extLst>
          </p:cNvPr>
          <p:cNvSpPr/>
          <p:nvPr/>
        </p:nvSpPr>
        <p:spPr bwMode="auto">
          <a:xfrm>
            <a:off x="1628784" y="5393647"/>
            <a:ext cx="550715" cy="572171"/>
          </a:xfrm>
          <a:prstGeom prst="rect">
            <a:avLst/>
          </a:prstGeom>
          <a:solidFill>
            <a:srgbClr val="000000">
              <a:lumMod val="50000"/>
              <a:lumOff val="50000"/>
            </a:srgbClr>
          </a:soli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72" name="矩形: 圆角 171">
            <a:extLst>
              <a:ext uri="{FF2B5EF4-FFF2-40B4-BE49-F238E27FC236}">
                <a16:creationId xmlns:a16="http://schemas.microsoft.com/office/drawing/2014/main" id="{EC0472BA-09DC-49B4-B674-66F9DCB1E854}"/>
              </a:ext>
            </a:extLst>
          </p:cNvPr>
          <p:cNvSpPr/>
          <p:nvPr/>
        </p:nvSpPr>
        <p:spPr bwMode="auto">
          <a:xfrm>
            <a:off x="1681716" y="5435432"/>
            <a:ext cx="441092" cy="186546"/>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Arial" charset="0"/>
                <a:ea typeface="宋体" charset="-122"/>
              </a:rPr>
              <a:t>vSwitch</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73" name="矩形: 圆角 172">
            <a:extLst>
              <a:ext uri="{FF2B5EF4-FFF2-40B4-BE49-F238E27FC236}">
                <a16:creationId xmlns:a16="http://schemas.microsoft.com/office/drawing/2014/main" id="{A3C9CA57-4C9F-4EE9-8332-08A6B1E3044A}"/>
              </a:ext>
            </a:extLst>
          </p:cNvPr>
          <p:cNvSpPr/>
          <p:nvPr/>
        </p:nvSpPr>
        <p:spPr bwMode="auto">
          <a:xfrm>
            <a:off x="1667303" y="5694159"/>
            <a:ext cx="211146" cy="212560"/>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74" name="矩形: 圆角 173">
            <a:extLst>
              <a:ext uri="{FF2B5EF4-FFF2-40B4-BE49-F238E27FC236}">
                <a16:creationId xmlns:a16="http://schemas.microsoft.com/office/drawing/2014/main" id="{D6B5E611-D65D-4EEC-8A75-DCC86BDC1561}"/>
              </a:ext>
            </a:extLst>
          </p:cNvPr>
          <p:cNvSpPr/>
          <p:nvPr/>
        </p:nvSpPr>
        <p:spPr bwMode="auto">
          <a:xfrm>
            <a:off x="1919500" y="5696185"/>
            <a:ext cx="211146" cy="212560"/>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75" name="矩形 174">
            <a:extLst>
              <a:ext uri="{FF2B5EF4-FFF2-40B4-BE49-F238E27FC236}">
                <a16:creationId xmlns:a16="http://schemas.microsoft.com/office/drawing/2014/main" id="{A1069847-B8BC-4C91-8500-7353C9D7D0A6}"/>
              </a:ext>
            </a:extLst>
          </p:cNvPr>
          <p:cNvSpPr/>
          <p:nvPr/>
        </p:nvSpPr>
        <p:spPr bwMode="auto">
          <a:xfrm>
            <a:off x="2294069" y="5398306"/>
            <a:ext cx="550715" cy="572171"/>
          </a:xfrm>
          <a:prstGeom prst="rect">
            <a:avLst/>
          </a:prstGeom>
          <a:solidFill>
            <a:srgbClr val="000000">
              <a:lumMod val="50000"/>
              <a:lumOff val="50000"/>
            </a:srgbClr>
          </a:soli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76" name="矩形: 圆角 175">
            <a:extLst>
              <a:ext uri="{FF2B5EF4-FFF2-40B4-BE49-F238E27FC236}">
                <a16:creationId xmlns:a16="http://schemas.microsoft.com/office/drawing/2014/main" id="{7E7AA8A8-6B4E-46E4-AE4F-5132DB040AB5}"/>
              </a:ext>
            </a:extLst>
          </p:cNvPr>
          <p:cNvSpPr/>
          <p:nvPr/>
        </p:nvSpPr>
        <p:spPr bwMode="auto">
          <a:xfrm>
            <a:off x="2347002" y="5440092"/>
            <a:ext cx="441092" cy="186546"/>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SR-IOV</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77" name="矩形: 圆角 176">
            <a:extLst>
              <a:ext uri="{FF2B5EF4-FFF2-40B4-BE49-F238E27FC236}">
                <a16:creationId xmlns:a16="http://schemas.microsoft.com/office/drawing/2014/main" id="{9672FB04-0E2F-4F25-BBC4-CA0B4C4CC865}"/>
              </a:ext>
            </a:extLst>
          </p:cNvPr>
          <p:cNvSpPr/>
          <p:nvPr/>
        </p:nvSpPr>
        <p:spPr bwMode="auto">
          <a:xfrm>
            <a:off x="2332589" y="5698819"/>
            <a:ext cx="211146" cy="212560"/>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78" name="矩形: 圆角 177">
            <a:extLst>
              <a:ext uri="{FF2B5EF4-FFF2-40B4-BE49-F238E27FC236}">
                <a16:creationId xmlns:a16="http://schemas.microsoft.com/office/drawing/2014/main" id="{0102FE6F-D4E9-4C12-8A34-A562A8DAF517}"/>
              </a:ext>
            </a:extLst>
          </p:cNvPr>
          <p:cNvSpPr/>
          <p:nvPr/>
        </p:nvSpPr>
        <p:spPr bwMode="auto">
          <a:xfrm>
            <a:off x="2584787" y="5700844"/>
            <a:ext cx="211146" cy="212560"/>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79" name="矩形 178">
            <a:extLst>
              <a:ext uri="{FF2B5EF4-FFF2-40B4-BE49-F238E27FC236}">
                <a16:creationId xmlns:a16="http://schemas.microsoft.com/office/drawing/2014/main" id="{555BC499-6654-4BE9-AC96-2BDF01A8890B}"/>
              </a:ext>
            </a:extLst>
          </p:cNvPr>
          <p:cNvSpPr/>
          <p:nvPr/>
        </p:nvSpPr>
        <p:spPr bwMode="auto">
          <a:xfrm>
            <a:off x="2888409" y="5393647"/>
            <a:ext cx="550715" cy="572171"/>
          </a:xfrm>
          <a:prstGeom prst="rect">
            <a:avLst/>
          </a:prstGeom>
          <a:solidFill>
            <a:srgbClr val="000000">
              <a:lumMod val="50000"/>
              <a:lumOff val="50000"/>
            </a:srgbClr>
          </a:soli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80" name="矩形: 圆角 179">
            <a:extLst>
              <a:ext uri="{FF2B5EF4-FFF2-40B4-BE49-F238E27FC236}">
                <a16:creationId xmlns:a16="http://schemas.microsoft.com/office/drawing/2014/main" id="{55D066B1-C9EF-4744-A15E-CD2EB92FA1CD}"/>
              </a:ext>
            </a:extLst>
          </p:cNvPr>
          <p:cNvSpPr/>
          <p:nvPr/>
        </p:nvSpPr>
        <p:spPr bwMode="auto">
          <a:xfrm>
            <a:off x="2941341" y="5435432"/>
            <a:ext cx="441092" cy="186546"/>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Arial" charset="0"/>
                <a:ea typeface="宋体" charset="-122"/>
              </a:rPr>
              <a:t>vSwitch</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87" name="矩形: 圆角 186">
            <a:extLst>
              <a:ext uri="{FF2B5EF4-FFF2-40B4-BE49-F238E27FC236}">
                <a16:creationId xmlns:a16="http://schemas.microsoft.com/office/drawing/2014/main" id="{B8BF48C0-344C-4029-AD8C-D24CBEB7FC24}"/>
              </a:ext>
            </a:extLst>
          </p:cNvPr>
          <p:cNvSpPr/>
          <p:nvPr/>
        </p:nvSpPr>
        <p:spPr bwMode="auto">
          <a:xfrm>
            <a:off x="2926928" y="5694159"/>
            <a:ext cx="211146" cy="212560"/>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88" name="矩形: 圆角 187">
            <a:extLst>
              <a:ext uri="{FF2B5EF4-FFF2-40B4-BE49-F238E27FC236}">
                <a16:creationId xmlns:a16="http://schemas.microsoft.com/office/drawing/2014/main" id="{E4918FA1-AD9A-4D1F-ACB2-15905DCCC119}"/>
              </a:ext>
            </a:extLst>
          </p:cNvPr>
          <p:cNvSpPr/>
          <p:nvPr/>
        </p:nvSpPr>
        <p:spPr bwMode="auto">
          <a:xfrm>
            <a:off x="3179126" y="5696185"/>
            <a:ext cx="211146" cy="212560"/>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89" name="直接连接符 188">
            <a:extLst>
              <a:ext uri="{FF2B5EF4-FFF2-40B4-BE49-F238E27FC236}">
                <a16:creationId xmlns:a16="http://schemas.microsoft.com/office/drawing/2014/main" id="{13465DA1-6ACD-4047-BCC6-7284556DF902}"/>
              </a:ext>
            </a:extLst>
          </p:cNvPr>
          <p:cNvCxnSpPr>
            <a:cxnSpLocks/>
            <a:stCxn id="167" idx="0"/>
            <a:endCxn id="137" idx="2"/>
          </p:cNvCxnSpPr>
          <p:nvPr/>
        </p:nvCxnSpPr>
        <p:spPr bwMode="auto">
          <a:xfrm flipV="1">
            <a:off x="1309801" y="4903330"/>
            <a:ext cx="196174" cy="494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0" name="直接连接符 189">
            <a:extLst>
              <a:ext uri="{FF2B5EF4-FFF2-40B4-BE49-F238E27FC236}">
                <a16:creationId xmlns:a16="http://schemas.microsoft.com/office/drawing/2014/main" id="{0ADB3036-05C7-42C9-B099-20B24C897600}"/>
              </a:ext>
            </a:extLst>
          </p:cNvPr>
          <p:cNvCxnSpPr>
            <a:stCxn id="167" idx="0"/>
            <a:endCxn id="138" idx="2"/>
          </p:cNvCxnSpPr>
          <p:nvPr/>
        </p:nvCxnSpPr>
        <p:spPr bwMode="auto">
          <a:xfrm flipV="1">
            <a:off x="1309801" y="4903330"/>
            <a:ext cx="686420" cy="494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直接连接符 190">
            <a:extLst>
              <a:ext uri="{FF2B5EF4-FFF2-40B4-BE49-F238E27FC236}">
                <a16:creationId xmlns:a16="http://schemas.microsoft.com/office/drawing/2014/main" id="{99D8F3B9-1D13-4708-99E7-D7E7FC84561C}"/>
              </a:ext>
            </a:extLst>
          </p:cNvPr>
          <p:cNvCxnSpPr>
            <a:cxnSpLocks/>
            <a:stCxn id="137" idx="2"/>
            <a:endCxn id="171" idx="0"/>
          </p:cNvCxnSpPr>
          <p:nvPr/>
        </p:nvCxnSpPr>
        <p:spPr bwMode="auto">
          <a:xfrm>
            <a:off x="1505976" y="4903330"/>
            <a:ext cx="398166" cy="49031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 name="直接连接符 191">
            <a:extLst>
              <a:ext uri="{FF2B5EF4-FFF2-40B4-BE49-F238E27FC236}">
                <a16:creationId xmlns:a16="http://schemas.microsoft.com/office/drawing/2014/main" id="{6EED2098-6A07-4FAB-A40D-860BDBF84C92}"/>
              </a:ext>
            </a:extLst>
          </p:cNvPr>
          <p:cNvCxnSpPr>
            <a:cxnSpLocks/>
            <a:stCxn id="171" idx="0"/>
            <a:endCxn id="138" idx="2"/>
          </p:cNvCxnSpPr>
          <p:nvPr/>
        </p:nvCxnSpPr>
        <p:spPr bwMode="auto">
          <a:xfrm flipV="1">
            <a:off x="1904141" y="4903330"/>
            <a:ext cx="92080" cy="49031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直接连接符 192">
            <a:extLst>
              <a:ext uri="{FF2B5EF4-FFF2-40B4-BE49-F238E27FC236}">
                <a16:creationId xmlns:a16="http://schemas.microsoft.com/office/drawing/2014/main" id="{647472A9-D98F-40D4-8ACA-083F4C0177B9}"/>
              </a:ext>
            </a:extLst>
          </p:cNvPr>
          <p:cNvCxnSpPr>
            <a:cxnSpLocks/>
            <a:stCxn id="175" idx="0"/>
            <a:endCxn id="140" idx="2"/>
          </p:cNvCxnSpPr>
          <p:nvPr/>
        </p:nvCxnSpPr>
        <p:spPr bwMode="auto">
          <a:xfrm flipH="1" flipV="1">
            <a:off x="2516496" y="4903330"/>
            <a:ext cx="52930" cy="494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直接连接符 193">
            <a:extLst>
              <a:ext uri="{FF2B5EF4-FFF2-40B4-BE49-F238E27FC236}">
                <a16:creationId xmlns:a16="http://schemas.microsoft.com/office/drawing/2014/main" id="{C3C205F6-6CCC-43FD-A05F-8054F4B991B8}"/>
              </a:ext>
            </a:extLst>
          </p:cNvPr>
          <p:cNvCxnSpPr>
            <a:stCxn id="140" idx="2"/>
            <a:endCxn id="179" idx="0"/>
          </p:cNvCxnSpPr>
          <p:nvPr/>
        </p:nvCxnSpPr>
        <p:spPr bwMode="auto">
          <a:xfrm>
            <a:off x="2516496" y="4903330"/>
            <a:ext cx="647270" cy="49031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直接连接符 194">
            <a:extLst>
              <a:ext uri="{FF2B5EF4-FFF2-40B4-BE49-F238E27FC236}">
                <a16:creationId xmlns:a16="http://schemas.microsoft.com/office/drawing/2014/main" id="{261A4F09-3FB6-4776-8DED-4BA9C1F4B482}"/>
              </a:ext>
            </a:extLst>
          </p:cNvPr>
          <p:cNvCxnSpPr>
            <a:stCxn id="141" idx="2"/>
            <a:endCxn id="175" idx="0"/>
          </p:cNvCxnSpPr>
          <p:nvPr/>
        </p:nvCxnSpPr>
        <p:spPr bwMode="auto">
          <a:xfrm flipH="1">
            <a:off x="2569426" y="4903330"/>
            <a:ext cx="451440" cy="4949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直接连接符 195">
            <a:extLst>
              <a:ext uri="{FF2B5EF4-FFF2-40B4-BE49-F238E27FC236}">
                <a16:creationId xmlns:a16="http://schemas.microsoft.com/office/drawing/2014/main" id="{ABB5240C-00AA-4F50-BC10-7D901B31B9D2}"/>
              </a:ext>
            </a:extLst>
          </p:cNvPr>
          <p:cNvCxnSpPr>
            <a:stCxn id="141" idx="2"/>
            <a:endCxn id="179" idx="0"/>
          </p:cNvCxnSpPr>
          <p:nvPr/>
        </p:nvCxnSpPr>
        <p:spPr bwMode="auto">
          <a:xfrm>
            <a:off x="3020866" y="4903330"/>
            <a:ext cx="142900" cy="49031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7" name="椭圆 196">
            <a:extLst>
              <a:ext uri="{FF2B5EF4-FFF2-40B4-BE49-F238E27FC236}">
                <a16:creationId xmlns:a16="http://schemas.microsoft.com/office/drawing/2014/main" id="{90F77421-5CF7-4FF2-AE2F-6B99DE34557A}"/>
              </a:ext>
            </a:extLst>
          </p:cNvPr>
          <p:cNvSpPr/>
          <p:nvPr/>
        </p:nvSpPr>
        <p:spPr bwMode="auto">
          <a:xfrm>
            <a:off x="2385075" y="4836109"/>
            <a:ext cx="348678" cy="236078"/>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9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900" b="0" i="0" u="none" strike="noStrike" kern="0" cap="none" spc="0" normalizeH="0" baseline="0" noProof="0" dirty="0">
              <a:ln>
                <a:noFill/>
              </a:ln>
              <a:solidFill>
                <a:srgbClr val="FFFFFF"/>
              </a:solidFill>
              <a:effectLst/>
              <a:uLnTx/>
              <a:uFillTx/>
              <a:latin typeface="Arial" charset="0"/>
              <a:ea typeface="宋体" charset="-122"/>
            </a:endParaRPr>
          </a:p>
        </p:txBody>
      </p:sp>
      <p:sp>
        <p:nvSpPr>
          <p:cNvPr id="198" name="椭圆 197">
            <a:extLst>
              <a:ext uri="{FF2B5EF4-FFF2-40B4-BE49-F238E27FC236}">
                <a16:creationId xmlns:a16="http://schemas.microsoft.com/office/drawing/2014/main" id="{0818F1CE-4F6B-443C-BA5C-E3AB18E9310E}"/>
              </a:ext>
            </a:extLst>
          </p:cNvPr>
          <p:cNvSpPr/>
          <p:nvPr/>
        </p:nvSpPr>
        <p:spPr bwMode="auto">
          <a:xfrm>
            <a:off x="2744453" y="4849089"/>
            <a:ext cx="348678" cy="236078"/>
          </a:xfrm>
          <a:prstGeom prst="ellipse">
            <a:avLst/>
          </a:prstGeom>
          <a:solidFill>
            <a:srgbClr val="0070C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BD</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199" name="椭圆 198">
            <a:extLst>
              <a:ext uri="{FF2B5EF4-FFF2-40B4-BE49-F238E27FC236}">
                <a16:creationId xmlns:a16="http://schemas.microsoft.com/office/drawing/2014/main" id="{D6964431-7B37-4377-9B03-678BD3A90A1D}"/>
              </a:ext>
            </a:extLst>
          </p:cNvPr>
          <p:cNvSpPr/>
          <p:nvPr/>
        </p:nvSpPr>
        <p:spPr bwMode="auto">
          <a:xfrm>
            <a:off x="1376555" y="4812574"/>
            <a:ext cx="348678" cy="196732"/>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9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900" b="0" i="0" u="none" strike="noStrike" kern="0" cap="none" spc="0" normalizeH="0" baseline="0" noProof="0" dirty="0">
              <a:ln>
                <a:noFill/>
              </a:ln>
              <a:solidFill>
                <a:srgbClr val="FFFFFF"/>
              </a:solidFill>
              <a:effectLst/>
              <a:uLnTx/>
              <a:uFillTx/>
              <a:latin typeface="Arial" charset="0"/>
              <a:ea typeface="宋体" charset="-122"/>
            </a:endParaRPr>
          </a:p>
        </p:txBody>
      </p:sp>
      <p:sp>
        <p:nvSpPr>
          <p:cNvPr id="200" name="椭圆 199">
            <a:extLst>
              <a:ext uri="{FF2B5EF4-FFF2-40B4-BE49-F238E27FC236}">
                <a16:creationId xmlns:a16="http://schemas.microsoft.com/office/drawing/2014/main" id="{B5049721-49CF-47DB-9548-C26BE5EB0993}"/>
              </a:ext>
            </a:extLst>
          </p:cNvPr>
          <p:cNvSpPr/>
          <p:nvPr/>
        </p:nvSpPr>
        <p:spPr bwMode="auto">
          <a:xfrm>
            <a:off x="1735933" y="4825554"/>
            <a:ext cx="348678" cy="196732"/>
          </a:xfrm>
          <a:prstGeom prst="ellipse">
            <a:avLst/>
          </a:prstGeom>
          <a:solidFill>
            <a:srgbClr val="0070C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900" b="0" i="0" u="none" strike="noStrike" kern="0" cap="none" spc="0" normalizeH="0" baseline="0" noProof="0" dirty="0">
                <a:ln>
                  <a:noFill/>
                </a:ln>
                <a:solidFill>
                  <a:srgbClr val="FFFFFF"/>
                </a:solidFill>
                <a:effectLst/>
                <a:uLnTx/>
                <a:uFillTx/>
                <a:latin typeface="Arial" charset="0"/>
                <a:ea typeface="宋体" charset="-122"/>
              </a:rPr>
              <a:t>BD</a:t>
            </a:r>
            <a:endParaRPr kumimoji="0" lang="zh-CN" altLang="en-US" sz="900" b="0" i="0" u="none" strike="noStrike" kern="0" cap="none" spc="0" normalizeH="0" baseline="0" noProof="0" dirty="0">
              <a:ln>
                <a:noFill/>
              </a:ln>
              <a:solidFill>
                <a:srgbClr val="FFFFFF"/>
              </a:solidFill>
              <a:effectLst/>
              <a:uLnTx/>
              <a:uFillTx/>
              <a:latin typeface="Arial" charset="0"/>
              <a:ea typeface="宋体" charset="-122"/>
            </a:endParaRPr>
          </a:p>
        </p:txBody>
      </p:sp>
      <p:cxnSp>
        <p:nvCxnSpPr>
          <p:cNvPr id="201" name="直接连接符 200">
            <a:extLst>
              <a:ext uri="{FF2B5EF4-FFF2-40B4-BE49-F238E27FC236}">
                <a16:creationId xmlns:a16="http://schemas.microsoft.com/office/drawing/2014/main" id="{056E5CF5-9D88-435F-AB66-C04A04E9D41A}"/>
              </a:ext>
            </a:extLst>
          </p:cNvPr>
          <p:cNvCxnSpPr/>
          <p:nvPr/>
        </p:nvCxnSpPr>
        <p:spPr bwMode="auto">
          <a:xfrm>
            <a:off x="1246828" y="3236310"/>
            <a:ext cx="0" cy="295818"/>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直接箭头连接符 201">
            <a:extLst>
              <a:ext uri="{FF2B5EF4-FFF2-40B4-BE49-F238E27FC236}">
                <a16:creationId xmlns:a16="http://schemas.microsoft.com/office/drawing/2014/main" id="{6951B5EB-3A07-4C03-A96D-9C91D506B1C4}"/>
              </a:ext>
            </a:extLst>
          </p:cNvPr>
          <p:cNvCxnSpPr>
            <a:cxnSpLocks/>
          </p:cNvCxnSpPr>
          <p:nvPr/>
        </p:nvCxnSpPr>
        <p:spPr bwMode="auto">
          <a:xfrm>
            <a:off x="1256336" y="3331315"/>
            <a:ext cx="496159" cy="73276"/>
          </a:xfrm>
          <a:prstGeom prst="straightConnector1">
            <a:avLst/>
          </a:prstGeom>
          <a:noFill/>
          <a:ln w="9525" cap="flat" cmpd="sng" algn="ctr">
            <a:solidFill>
              <a:srgbClr val="000000">
                <a:shade val="95000"/>
                <a:satMod val="105000"/>
              </a:srgb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直接箭头连接符 202">
            <a:extLst>
              <a:ext uri="{FF2B5EF4-FFF2-40B4-BE49-F238E27FC236}">
                <a16:creationId xmlns:a16="http://schemas.microsoft.com/office/drawing/2014/main" id="{1E4AF65C-FD65-4B82-B745-49C4AF35A473}"/>
              </a:ext>
            </a:extLst>
          </p:cNvPr>
          <p:cNvCxnSpPr>
            <a:cxnSpLocks/>
          </p:cNvCxnSpPr>
          <p:nvPr/>
        </p:nvCxnSpPr>
        <p:spPr bwMode="auto">
          <a:xfrm>
            <a:off x="1245903" y="3439251"/>
            <a:ext cx="417609" cy="572171"/>
          </a:xfrm>
          <a:prstGeom prst="straightConnector1">
            <a:avLst/>
          </a:prstGeom>
          <a:noFill/>
          <a:ln w="9525" cap="flat" cmpd="sng" algn="ctr">
            <a:solidFill>
              <a:srgbClr val="000000">
                <a:shade val="95000"/>
                <a:satMod val="105000"/>
              </a:srgb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 name="文本框 203">
            <a:extLst>
              <a:ext uri="{FF2B5EF4-FFF2-40B4-BE49-F238E27FC236}">
                <a16:creationId xmlns:a16="http://schemas.microsoft.com/office/drawing/2014/main" id="{30548FB5-B13C-478B-9D96-B1C15882E381}"/>
              </a:ext>
            </a:extLst>
          </p:cNvPr>
          <p:cNvSpPr txBox="1"/>
          <p:nvPr/>
        </p:nvSpPr>
        <p:spPr>
          <a:xfrm>
            <a:off x="910918" y="3372101"/>
            <a:ext cx="630459" cy="403663"/>
          </a:xfrm>
          <a:prstGeom prst="rect">
            <a:avLst/>
          </a:prstGeom>
          <a:noFill/>
        </p:spPr>
        <p:txBody>
          <a:bodyPr wrap="square" rtlCol="0">
            <a:spAutoFit/>
          </a:bodyPr>
          <a:lstStyle/>
          <a:p>
            <a:pPr fontAlgn="base">
              <a:spcBef>
                <a:spcPct val="0"/>
              </a:spcBef>
              <a:spcAft>
                <a:spcPct val="0"/>
              </a:spcAft>
            </a:pPr>
            <a:r>
              <a:rPr lang="en-US" altLang="zh-CN" sz="900" dirty="0">
                <a:solidFill>
                  <a:srgbClr val="000000"/>
                </a:solidFill>
                <a:latin typeface="Arial" pitchFamily="34" charset="0"/>
                <a:ea typeface="宋体" pitchFamily="2" charset="-122"/>
              </a:rPr>
              <a:t>IP ECMP</a:t>
            </a:r>
            <a:endParaRPr lang="zh-CN" altLang="en-US" sz="900" dirty="0">
              <a:solidFill>
                <a:srgbClr val="000000"/>
              </a:solidFill>
              <a:latin typeface="Arial" pitchFamily="34" charset="0"/>
              <a:ea typeface="宋体" pitchFamily="2" charset="-122"/>
            </a:endParaRPr>
          </a:p>
        </p:txBody>
      </p:sp>
      <p:sp>
        <p:nvSpPr>
          <p:cNvPr id="205" name="文本框 204">
            <a:extLst>
              <a:ext uri="{FF2B5EF4-FFF2-40B4-BE49-F238E27FC236}">
                <a16:creationId xmlns:a16="http://schemas.microsoft.com/office/drawing/2014/main" id="{05A07630-A645-47F7-BF97-96615642111C}"/>
              </a:ext>
            </a:extLst>
          </p:cNvPr>
          <p:cNvSpPr txBox="1"/>
          <p:nvPr/>
        </p:nvSpPr>
        <p:spPr>
          <a:xfrm>
            <a:off x="2899390" y="3533407"/>
            <a:ext cx="528348" cy="252289"/>
          </a:xfrm>
          <a:prstGeom prst="rect">
            <a:avLst/>
          </a:prstGeom>
          <a:noFill/>
        </p:spPr>
        <p:txBody>
          <a:bodyPr wrap="square" rtlCol="0">
            <a:spAutoFit/>
          </a:bodyPr>
          <a:lstStyle/>
          <a:p>
            <a:pPr fontAlgn="base">
              <a:spcBef>
                <a:spcPct val="0"/>
              </a:spcBef>
              <a:spcAft>
                <a:spcPct val="0"/>
              </a:spcAft>
            </a:pPr>
            <a:r>
              <a:rPr lang="en-US" altLang="zh-CN" sz="900" dirty="0">
                <a:solidFill>
                  <a:srgbClr val="000000"/>
                </a:solidFill>
                <a:latin typeface="Arial" pitchFamily="34" charset="0"/>
                <a:ea typeface="宋体" pitchFamily="2" charset="-122"/>
              </a:rPr>
              <a:t>Spine</a:t>
            </a:r>
            <a:endParaRPr lang="zh-CN" altLang="en-US" sz="900" dirty="0">
              <a:solidFill>
                <a:srgbClr val="000000"/>
              </a:solidFill>
              <a:latin typeface="Arial" pitchFamily="34" charset="0"/>
              <a:ea typeface="宋体" pitchFamily="2" charset="-122"/>
            </a:endParaRPr>
          </a:p>
        </p:txBody>
      </p:sp>
      <p:sp>
        <p:nvSpPr>
          <p:cNvPr id="206" name="文本框 205">
            <a:extLst>
              <a:ext uri="{FF2B5EF4-FFF2-40B4-BE49-F238E27FC236}">
                <a16:creationId xmlns:a16="http://schemas.microsoft.com/office/drawing/2014/main" id="{81BBCF6E-0CAC-42CC-9FAA-0DB87C732849}"/>
              </a:ext>
            </a:extLst>
          </p:cNvPr>
          <p:cNvSpPr txBox="1"/>
          <p:nvPr/>
        </p:nvSpPr>
        <p:spPr>
          <a:xfrm>
            <a:off x="2910190" y="2660252"/>
            <a:ext cx="728468" cy="252289"/>
          </a:xfrm>
          <a:prstGeom prst="rect">
            <a:avLst/>
          </a:prstGeom>
          <a:noFill/>
        </p:spPr>
        <p:txBody>
          <a:bodyPr wrap="square" rtlCol="0">
            <a:spAutoFit/>
          </a:bodyPr>
          <a:lstStyle/>
          <a:p>
            <a:pPr fontAlgn="base">
              <a:spcBef>
                <a:spcPct val="0"/>
              </a:spcBef>
              <a:spcAft>
                <a:spcPct val="0"/>
              </a:spcAft>
            </a:pPr>
            <a:r>
              <a:rPr lang="zh-CN" altLang="en-US" sz="900" dirty="0">
                <a:solidFill>
                  <a:srgbClr val="000000"/>
                </a:solidFill>
                <a:latin typeface="微软雅黑" panose="020B0503020204020204" pitchFamily="34" charset="-122"/>
                <a:ea typeface="微软雅黑" panose="020B0503020204020204" pitchFamily="34" charset="-122"/>
              </a:rPr>
              <a:t>双活网关</a:t>
            </a:r>
          </a:p>
        </p:txBody>
      </p:sp>
      <p:sp>
        <p:nvSpPr>
          <p:cNvPr id="207" name="文本框 206">
            <a:extLst>
              <a:ext uri="{FF2B5EF4-FFF2-40B4-BE49-F238E27FC236}">
                <a16:creationId xmlns:a16="http://schemas.microsoft.com/office/drawing/2014/main" id="{0ED8788A-7A21-49A1-92BB-235BF484B8CA}"/>
              </a:ext>
            </a:extLst>
          </p:cNvPr>
          <p:cNvSpPr txBox="1"/>
          <p:nvPr/>
        </p:nvSpPr>
        <p:spPr>
          <a:xfrm>
            <a:off x="1107140" y="2655796"/>
            <a:ext cx="606901" cy="252289"/>
          </a:xfrm>
          <a:prstGeom prst="rect">
            <a:avLst/>
          </a:prstGeom>
          <a:noFill/>
        </p:spPr>
        <p:txBody>
          <a:bodyPr wrap="square" rtlCol="0">
            <a:spAutoFit/>
          </a:bodyPr>
          <a:lstStyle/>
          <a:p>
            <a:pPr fontAlgn="base">
              <a:spcBef>
                <a:spcPct val="0"/>
              </a:spcBef>
              <a:spcAft>
                <a:spcPct val="0"/>
              </a:spcAft>
            </a:pPr>
            <a:r>
              <a:rPr lang="en-US" altLang="zh-CN" sz="900" dirty="0">
                <a:solidFill>
                  <a:srgbClr val="000000"/>
                </a:solidFill>
                <a:latin typeface="Arial" pitchFamily="34" charset="0"/>
                <a:ea typeface="宋体" pitchFamily="2" charset="-122"/>
              </a:rPr>
              <a:t>DCGW</a:t>
            </a:r>
            <a:endParaRPr lang="zh-CN" altLang="en-US" sz="900" dirty="0">
              <a:solidFill>
                <a:srgbClr val="000000"/>
              </a:solidFill>
              <a:latin typeface="Arial" pitchFamily="34" charset="0"/>
              <a:ea typeface="宋体" pitchFamily="2" charset="-122"/>
            </a:endParaRPr>
          </a:p>
        </p:txBody>
      </p:sp>
      <p:sp>
        <p:nvSpPr>
          <p:cNvPr id="208" name="椭圆 207">
            <a:extLst>
              <a:ext uri="{FF2B5EF4-FFF2-40B4-BE49-F238E27FC236}">
                <a16:creationId xmlns:a16="http://schemas.microsoft.com/office/drawing/2014/main" id="{A91D7414-9EDF-40AF-BE95-1B346A671DFA}"/>
              </a:ext>
            </a:extLst>
          </p:cNvPr>
          <p:cNvSpPr/>
          <p:nvPr/>
        </p:nvSpPr>
        <p:spPr bwMode="auto">
          <a:xfrm>
            <a:off x="2063165" y="2613596"/>
            <a:ext cx="424270" cy="247464"/>
          </a:xfrm>
          <a:prstGeom prst="ellipse">
            <a:avLst/>
          </a:prstGeom>
          <a:solidFill>
            <a:srgbClr val="0070C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BD</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pic>
        <p:nvPicPr>
          <p:cNvPr id="209" name="Picture 4">
            <a:extLst>
              <a:ext uri="{FF2B5EF4-FFF2-40B4-BE49-F238E27FC236}">
                <a16:creationId xmlns:a16="http://schemas.microsoft.com/office/drawing/2014/main" id="{A27BA085-9EED-4C24-90C4-ADE3196C1C99}"/>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3261" y="2077700"/>
            <a:ext cx="187314" cy="35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 name="Picture 44" descr="Router3">
            <a:extLst>
              <a:ext uri="{FF2B5EF4-FFF2-40B4-BE49-F238E27FC236}">
                <a16:creationId xmlns:a16="http://schemas.microsoft.com/office/drawing/2014/main" id="{E243AC6A-4F43-4241-90FF-7C38BA7E3A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2995" y="1515345"/>
            <a:ext cx="424880" cy="331396"/>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44" descr="Router3">
            <a:extLst>
              <a:ext uri="{FF2B5EF4-FFF2-40B4-BE49-F238E27FC236}">
                <a16:creationId xmlns:a16="http://schemas.microsoft.com/office/drawing/2014/main" id="{44A2D677-5E44-4363-B185-33C34808ED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9480" y="1515345"/>
            <a:ext cx="424880" cy="331396"/>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4">
            <a:extLst>
              <a:ext uri="{FF2B5EF4-FFF2-40B4-BE49-F238E27FC236}">
                <a16:creationId xmlns:a16="http://schemas.microsoft.com/office/drawing/2014/main" id="{535B942F-B176-4A60-A029-F62BCB9E94D9}"/>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47226" y="2122015"/>
            <a:ext cx="187314" cy="35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3" name="直接连接符 212">
            <a:extLst>
              <a:ext uri="{FF2B5EF4-FFF2-40B4-BE49-F238E27FC236}">
                <a16:creationId xmlns:a16="http://schemas.microsoft.com/office/drawing/2014/main" id="{F21B4D46-C13B-42B0-93B1-875925490A76}"/>
              </a:ext>
            </a:extLst>
          </p:cNvPr>
          <p:cNvCxnSpPr>
            <a:cxnSpLocks/>
            <a:stCxn id="153" idx="0"/>
            <a:endCxn id="209" idx="2"/>
          </p:cNvCxnSpPr>
          <p:nvPr/>
        </p:nvCxnSpPr>
        <p:spPr bwMode="auto">
          <a:xfrm flipH="1" flipV="1">
            <a:off x="1376919" y="2431817"/>
            <a:ext cx="461664" cy="22045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直接连接符 213">
            <a:extLst>
              <a:ext uri="{FF2B5EF4-FFF2-40B4-BE49-F238E27FC236}">
                <a16:creationId xmlns:a16="http://schemas.microsoft.com/office/drawing/2014/main" id="{82D3B54E-B2BA-420D-80FB-83D6DEBD225C}"/>
              </a:ext>
            </a:extLst>
          </p:cNvPr>
          <p:cNvCxnSpPr>
            <a:cxnSpLocks/>
            <a:stCxn id="153" idx="0"/>
            <a:endCxn id="212" idx="2"/>
          </p:cNvCxnSpPr>
          <p:nvPr/>
        </p:nvCxnSpPr>
        <p:spPr bwMode="auto">
          <a:xfrm flipV="1">
            <a:off x="1838582" y="2476132"/>
            <a:ext cx="1402301" cy="17613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直接连接符 214">
            <a:extLst>
              <a:ext uri="{FF2B5EF4-FFF2-40B4-BE49-F238E27FC236}">
                <a16:creationId xmlns:a16="http://schemas.microsoft.com/office/drawing/2014/main" id="{EC1B9302-ECAB-4F45-97FA-7AF7A6FA5B47}"/>
              </a:ext>
            </a:extLst>
          </p:cNvPr>
          <p:cNvCxnSpPr>
            <a:cxnSpLocks/>
            <a:stCxn id="154" idx="0"/>
            <a:endCxn id="209" idx="2"/>
          </p:cNvCxnSpPr>
          <p:nvPr/>
        </p:nvCxnSpPr>
        <p:spPr bwMode="auto">
          <a:xfrm flipH="1" flipV="1">
            <a:off x="1376919" y="2431817"/>
            <a:ext cx="1374596" cy="20722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直接连接符 215">
            <a:extLst>
              <a:ext uri="{FF2B5EF4-FFF2-40B4-BE49-F238E27FC236}">
                <a16:creationId xmlns:a16="http://schemas.microsoft.com/office/drawing/2014/main" id="{E896F31A-311F-47D1-A873-73E08B8469BD}"/>
              </a:ext>
            </a:extLst>
          </p:cNvPr>
          <p:cNvCxnSpPr>
            <a:cxnSpLocks/>
            <a:stCxn id="154" idx="0"/>
            <a:endCxn id="212" idx="2"/>
          </p:cNvCxnSpPr>
          <p:nvPr/>
        </p:nvCxnSpPr>
        <p:spPr bwMode="auto">
          <a:xfrm flipV="1">
            <a:off x="2751515" y="2476132"/>
            <a:ext cx="489368" cy="16290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7" name="椭圆 216">
            <a:extLst>
              <a:ext uri="{FF2B5EF4-FFF2-40B4-BE49-F238E27FC236}">
                <a16:creationId xmlns:a16="http://schemas.microsoft.com/office/drawing/2014/main" id="{0E22144C-F7A9-47EE-B89C-3C78AAF97B61}"/>
              </a:ext>
            </a:extLst>
          </p:cNvPr>
          <p:cNvSpPr/>
          <p:nvPr/>
        </p:nvSpPr>
        <p:spPr bwMode="auto">
          <a:xfrm>
            <a:off x="2059210" y="2393468"/>
            <a:ext cx="424270" cy="247464"/>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218" name="文本框 217">
            <a:extLst>
              <a:ext uri="{FF2B5EF4-FFF2-40B4-BE49-F238E27FC236}">
                <a16:creationId xmlns:a16="http://schemas.microsoft.com/office/drawing/2014/main" id="{4425F595-4E44-42DE-AB69-CF3A96F9CCBE}"/>
              </a:ext>
            </a:extLst>
          </p:cNvPr>
          <p:cNvSpPr txBox="1"/>
          <p:nvPr/>
        </p:nvSpPr>
        <p:spPr>
          <a:xfrm>
            <a:off x="825159" y="2155598"/>
            <a:ext cx="525988" cy="252289"/>
          </a:xfrm>
          <a:prstGeom prst="rect">
            <a:avLst/>
          </a:prstGeom>
          <a:noFill/>
        </p:spPr>
        <p:txBody>
          <a:bodyPr wrap="square" rtlCol="0">
            <a:spAutoFit/>
          </a:bodyPr>
          <a:lstStyle/>
          <a:p>
            <a:pPr fontAlgn="base">
              <a:spcBef>
                <a:spcPct val="0"/>
              </a:spcBef>
              <a:spcAft>
                <a:spcPct val="0"/>
              </a:spcAft>
            </a:pPr>
            <a:r>
              <a:rPr lang="zh-CN" altLang="en-US" sz="900" dirty="0">
                <a:solidFill>
                  <a:srgbClr val="000000"/>
                </a:solidFill>
                <a:latin typeface="微软雅黑" panose="020B0503020204020204" pitchFamily="34" charset="-122"/>
                <a:ea typeface="微软雅黑" panose="020B0503020204020204" pitchFamily="34" charset="-122"/>
              </a:rPr>
              <a:t>主</a:t>
            </a:r>
            <a:r>
              <a:rPr lang="en-US" altLang="zh-CN" sz="900" dirty="0">
                <a:solidFill>
                  <a:srgbClr val="000000"/>
                </a:solidFill>
                <a:latin typeface="微软雅黑" panose="020B0503020204020204" pitchFamily="34" charset="-122"/>
                <a:ea typeface="微软雅黑" panose="020B0503020204020204" pitchFamily="34" charset="-122"/>
              </a:rPr>
              <a:t>FW</a:t>
            </a:r>
            <a:endParaRPr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219" name="文本框 218">
            <a:extLst>
              <a:ext uri="{FF2B5EF4-FFF2-40B4-BE49-F238E27FC236}">
                <a16:creationId xmlns:a16="http://schemas.microsoft.com/office/drawing/2014/main" id="{69D78355-A416-47DD-A09C-F0F8D8DCF382}"/>
              </a:ext>
            </a:extLst>
          </p:cNvPr>
          <p:cNvSpPr txBox="1"/>
          <p:nvPr/>
        </p:nvSpPr>
        <p:spPr>
          <a:xfrm>
            <a:off x="3277784" y="2167343"/>
            <a:ext cx="523049" cy="252289"/>
          </a:xfrm>
          <a:prstGeom prst="rect">
            <a:avLst/>
          </a:prstGeom>
          <a:noFill/>
        </p:spPr>
        <p:txBody>
          <a:bodyPr wrap="square" rtlCol="0">
            <a:spAutoFit/>
          </a:bodyPr>
          <a:lstStyle/>
          <a:p>
            <a:pPr fontAlgn="base">
              <a:spcBef>
                <a:spcPct val="0"/>
              </a:spcBef>
              <a:spcAft>
                <a:spcPct val="0"/>
              </a:spcAft>
            </a:pPr>
            <a:r>
              <a:rPr lang="zh-CN" altLang="en-US" sz="900" dirty="0">
                <a:solidFill>
                  <a:srgbClr val="000000"/>
                </a:solidFill>
                <a:latin typeface="微软雅黑" panose="020B0503020204020204" pitchFamily="34" charset="-122"/>
                <a:ea typeface="微软雅黑" panose="020B0503020204020204" pitchFamily="34" charset="-122"/>
              </a:rPr>
              <a:t>备</a:t>
            </a:r>
            <a:r>
              <a:rPr lang="en-US" altLang="zh-CN" sz="900" dirty="0">
                <a:solidFill>
                  <a:srgbClr val="000000"/>
                </a:solidFill>
                <a:latin typeface="微软雅黑" panose="020B0503020204020204" pitchFamily="34" charset="-122"/>
                <a:ea typeface="微软雅黑" panose="020B0503020204020204" pitchFamily="34" charset="-122"/>
              </a:rPr>
              <a:t>FW</a:t>
            </a:r>
            <a:endParaRPr lang="zh-CN" altLang="en-US" sz="900" dirty="0">
              <a:solidFill>
                <a:srgbClr val="000000"/>
              </a:solidFill>
              <a:latin typeface="微软雅黑" panose="020B0503020204020204" pitchFamily="34" charset="-122"/>
              <a:ea typeface="微软雅黑" panose="020B0503020204020204" pitchFamily="34" charset="-122"/>
            </a:endParaRPr>
          </a:p>
        </p:txBody>
      </p:sp>
      <p:cxnSp>
        <p:nvCxnSpPr>
          <p:cNvPr id="220" name="直接连接符 219">
            <a:extLst>
              <a:ext uri="{FF2B5EF4-FFF2-40B4-BE49-F238E27FC236}">
                <a16:creationId xmlns:a16="http://schemas.microsoft.com/office/drawing/2014/main" id="{487ADC7C-30AF-4B15-98DD-68F4E994C65D}"/>
              </a:ext>
            </a:extLst>
          </p:cNvPr>
          <p:cNvCxnSpPr>
            <a:cxnSpLocks/>
            <a:stCxn id="153" idx="0"/>
            <a:endCxn id="210" idx="2"/>
          </p:cNvCxnSpPr>
          <p:nvPr/>
        </p:nvCxnSpPr>
        <p:spPr bwMode="auto">
          <a:xfrm flipV="1">
            <a:off x="1838582" y="1846742"/>
            <a:ext cx="6853" cy="80552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 name="直接连接符 220">
            <a:extLst>
              <a:ext uri="{FF2B5EF4-FFF2-40B4-BE49-F238E27FC236}">
                <a16:creationId xmlns:a16="http://schemas.microsoft.com/office/drawing/2014/main" id="{63C4A0CA-48F9-436C-AD79-14D484A470DF}"/>
              </a:ext>
            </a:extLst>
          </p:cNvPr>
          <p:cNvCxnSpPr>
            <a:stCxn id="211" idx="2"/>
            <a:endCxn id="154" idx="0"/>
          </p:cNvCxnSpPr>
          <p:nvPr/>
        </p:nvCxnSpPr>
        <p:spPr bwMode="auto">
          <a:xfrm flipH="1">
            <a:off x="2751515" y="1846742"/>
            <a:ext cx="406" cy="79229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2" name="直接连接符 221">
            <a:extLst>
              <a:ext uri="{FF2B5EF4-FFF2-40B4-BE49-F238E27FC236}">
                <a16:creationId xmlns:a16="http://schemas.microsoft.com/office/drawing/2014/main" id="{4C5EA27A-C0F3-496B-AC53-EAFFAEB31D58}"/>
              </a:ext>
            </a:extLst>
          </p:cNvPr>
          <p:cNvCxnSpPr>
            <a:stCxn id="210" idx="3"/>
            <a:endCxn id="211" idx="1"/>
          </p:cNvCxnSpPr>
          <p:nvPr/>
        </p:nvCxnSpPr>
        <p:spPr bwMode="auto">
          <a:xfrm>
            <a:off x="2057875" y="1681044"/>
            <a:ext cx="481605"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3" name="椭圆 222">
            <a:extLst>
              <a:ext uri="{FF2B5EF4-FFF2-40B4-BE49-F238E27FC236}">
                <a16:creationId xmlns:a16="http://schemas.microsoft.com/office/drawing/2014/main" id="{CF97A89C-4386-4547-B743-229DAD22DC2D}"/>
              </a:ext>
            </a:extLst>
          </p:cNvPr>
          <p:cNvSpPr/>
          <p:nvPr/>
        </p:nvSpPr>
        <p:spPr bwMode="auto">
          <a:xfrm>
            <a:off x="2081148" y="1543837"/>
            <a:ext cx="424270" cy="247464"/>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224" name="矩形 223">
            <a:extLst>
              <a:ext uri="{FF2B5EF4-FFF2-40B4-BE49-F238E27FC236}">
                <a16:creationId xmlns:a16="http://schemas.microsoft.com/office/drawing/2014/main" id="{AC66FCAC-7AB1-45CC-991C-52AB101CBC88}"/>
              </a:ext>
            </a:extLst>
          </p:cNvPr>
          <p:cNvSpPr/>
          <p:nvPr/>
        </p:nvSpPr>
        <p:spPr bwMode="auto">
          <a:xfrm>
            <a:off x="808793" y="1975955"/>
            <a:ext cx="2984633" cy="4229345"/>
          </a:xfrm>
          <a:prstGeom prst="rect">
            <a:avLst/>
          </a:prstGeom>
          <a:noFill/>
          <a:ln w="190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25" name="文本框 224">
            <a:extLst>
              <a:ext uri="{FF2B5EF4-FFF2-40B4-BE49-F238E27FC236}">
                <a16:creationId xmlns:a16="http://schemas.microsoft.com/office/drawing/2014/main" id="{C1F31239-357A-457F-B8BA-BE0FA373478A}"/>
              </a:ext>
            </a:extLst>
          </p:cNvPr>
          <p:cNvSpPr txBox="1"/>
          <p:nvPr/>
        </p:nvSpPr>
        <p:spPr>
          <a:xfrm>
            <a:off x="1279195" y="5961628"/>
            <a:ext cx="728468" cy="252289"/>
          </a:xfrm>
          <a:prstGeom prst="rect">
            <a:avLst/>
          </a:prstGeom>
          <a:noFill/>
        </p:spPr>
        <p:txBody>
          <a:bodyPr wrap="square" rtlCol="0">
            <a:spAutoFit/>
          </a:bodyPr>
          <a:lstStyle/>
          <a:p>
            <a:pPr fontAlgn="base">
              <a:spcBef>
                <a:spcPct val="0"/>
              </a:spcBef>
              <a:spcAft>
                <a:spcPct val="0"/>
              </a:spcAft>
            </a:pPr>
            <a:r>
              <a:rPr lang="en-US" altLang="zh-CN" sz="900" dirty="0">
                <a:solidFill>
                  <a:srgbClr val="000000"/>
                </a:solidFill>
                <a:latin typeface="微软雅黑" panose="020B0503020204020204" pitchFamily="34" charset="-122"/>
                <a:ea typeface="微软雅黑" panose="020B0503020204020204" pitchFamily="34" charset="-122"/>
              </a:rPr>
              <a:t>Servers</a:t>
            </a:r>
            <a:endParaRPr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226" name="文本框 225">
            <a:extLst>
              <a:ext uri="{FF2B5EF4-FFF2-40B4-BE49-F238E27FC236}">
                <a16:creationId xmlns:a16="http://schemas.microsoft.com/office/drawing/2014/main" id="{DCACEB7A-0B8D-4BE0-9EE6-2802B3997D14}"/>
              </a:ext>
            </a:extLst>
          </p:cNvPr>
          <p:cNvSpPr txBox="1"/>
          <p:nvPr/>
        </p:nvSpPr>
        <p:spPr>
          <a:xfrm>
            <a:off x="2539959" y="5976496"/>
            <a:ext cx="728468" cy="252289"/>
          </a:xfrm>
          <a:prstGeom prst="rect">
            <a:avLst/>
          </a:prstGeom>
          <a:noFill/>
        </p:spPr>
        <p:txBody>
          <a:bodyPr wrap="square" rtlCol="0">
            <a:spAutoFit/>
          </a:bodyPr>
          <a:lstStyle/>
          <a:p>
            <a:pPr fontAlgn="base">
              <a:spcBef>
                <a:spcPct val="0"/>
              </a:spcBef>
              <a:spcAft>
                <a:spcPct val="0"/>
              </a:spcAft>
            </a:pPr>
            <a:r>
              <a:rPr lang="en-US" altLang="zh-CN" sz="900" dirty="0">
                <a:solidFill>
                  <a:srgbClr val="000000"/>
                </a:solidFill>
                <a:latin typeface="微软雅黑" panose="020B0503020204020204" pitchFamily="34" charset="-122"/>
                <a:ea typeface="微软雅黑" panose="020B0503020204020204" pitchFamily="34" charset="-122"/>
              </a:rPr>
              <a:t>Servers</a:t>
            </a:r>
            <a:endParaRPr lang="zh-CN" altLang="en-US" sz="9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74812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未来云数据中心网络模型：业务灵活编排，网随云动</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cxnSp>
        <p:nvCxnSpPr>
          <p:cNvPr id="227" name="连接符: 肘形 226">
            <a:extLst>
              <a:ext uri="{FF2B5EF4-FFF2-40B4-BE49-F238E27FC236}">
                <a16:creationId xmlns:a16="http://schemas.microsoft.com/office/drawing/2014/main" id="{ECD0F9C3-A2B3-4A65-A644-BF2B100D32F7}"/>
              </a:ext>
            </a:extLst>
          </p:cNvPr>
          <p:cNvCxnSpPr>
            <a:cxnSpLocks/>
            <a:stCxn id="233" idx="2"/>
            <a:endCxn id="279" idx="1"/>
          </p:cNvCxnSpPr>
          <p:nvPr/>
        </p:nvCxnSpPr>
        <p:spPr bwMode="auto">
          <a:xfrm rot="16200000" flipH="1">
            <a:off x="1970591" y="2239132"/>
            <a:ext cx="2943095" cy="4663903"/>
          </a:xfrm>
          <a:prstGeom prst="bentConnector2">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28" name="矩形 227">
            <a:extLst>
              <a:ext uri="{FF2B5EF4-FFF2-40B4-BE49-F238E27FC236}">
                <a16:creationId xmlns:a16="http://schemas.microsoft.com/office/drawing/2014/main" id="{45F58781-03D1-4E29-A9C3-40B867A98057}"/>
              </a:ext>
            </a:extLst>
          </p:cNvPr>
          <p:cNvSpPr/>
          <p:nvPr/>
        </p:nvSpPr>
        <p:spPr bwMode="auto">
          <a:xfrm>
            <a:off x="1689964" y="1401609"/>
            <a:ext cx="966322" cy="222726"/>
          </a:xfrm>
          <a:prstGeom prst="rect">
            <a:avLst/>
          </a:prstGeom>
          <a:solidFill>
            <a:srgbClr val="66CCFF"/>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latin typeface="Arial" charset="0"/>
                <a:ea typeface="宋体" charset="-122"/>
              </a:rPr>
              <a:t>NFVO</a:t>
            </a:r>
            <a:endParaRPr kumimoji="0" lang="zh-CN" altLang="en-US" sz="1050" b="0" i="0" u="none" strike="noStrike" cap="none" normalizeH="0" baseline="0" dirty="0">
              <a:ln>
                <a:noFill/>
              </a:ln>
              <a:solidFill>
                <a:schemeClr val="tx1"/>
              </a:solidFill>
              <a:effectLst/>
              <a:latin typeface="Arial" charset="0"/>
              <a:ea typeface="宋体" charset="-122"/>
            </a:endParaRPr>
          </a:p>
        </p:txBody>
      </p:sp>
      <p:sp>
        <p:nvSpPr>
          <p:cNvPr id="229" name="矩形 228">
            <a:extLst>
              <a:ext uri="{FF2B5EF4-FFF2-40B4-BE49-F238E27FC236}">
                <a16:creationId xmlns:a16="http://schemas.microsoft.com/office/drawing/2014/main" id="{9923CEEA-CDFF-45B4-AF30-F21A838A50B2}"/>
              </a:ext>
            </a:extLst>
          </p:cNvPr>
          <p:cNvSpPr/>
          <p:nvPr/>
        </p:nvSpPr>
        <p:spPr bwMode="auto">
          <a:xfrm>
            <a:off x="1689964" y="1843117"/>
            <a:ext cx="966322" cy="222726"/>
          </a:xfrm>
          <a:prstGeom prst="rect">
            <a:avLst/>
          </a:prstGeom>
          <a:solidFill>
            <a:srgbClr val="66CCFF"/>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latin typeface="Arial" charset="0"/>
                <a:ea typeface="宋体" charset="-122"/>
              </a:rPr>
              <a:t>VNFM</a:t>
            </a:r>
            <a:endParaRPr kumimoji="0" lang="zh-CN" altLang="en-US" sz="1050" b="0" i="0" u="none" strike="noStrike" cap="none" normalizeH="0" baseline="0" dirty="0">
              <a:ln>
                <a:noFill/>
              </a:ln>
              <a:solidFill>
                <a:schemeClr val="tx1"/>
              </a:solidFill>
              <a:effectLst/>
              <a:latin typeface="Arial" charset="0"/>
              <a:ea typeface="宋体" charset="-122"/>
            </a:endParaRPr>
          </a:p>
        </p:txBody>
      </p:sp>
      <p:cxnSp>
        <p:nvCxnSpPr>
          <p:cNvPr id="230" name="直接连接符 229">
            <a:extLst>
              <a:ext uri="{FF2B5EF4-FFF2-40B4-BE49-F238E27FC236}">
                <a16:creationId xmlns:a16="http://schemas.microsoft.com/office/drawing/2014/main" id="{19F8D289-BFBE-449B-AEF1-9F2B3015ED3C}"/>
              </a:ext>
            </a:extLst>
          </p:cNvPr>
          <p:cNvCxnSpPr>
            <a:cxnSpLocks/>
            <a:stCxn id="228" idx="2"/>
            <a:endCxn id="229" idx="0"/>
          </p:cNvCxnSpPr>
          <p:nvPr/>
        </p:nvCxnSpPr>
        <p:spPr bwMode="auto">
          <a:xfrm>
            <a:off x="2173126" y="1624335"/>
            <a:ext cx="0" cy="218782"/>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31" name="矩形 230">
            <a:extLst>
              <a:ext uri="{FF2B5EF4-FFF2-40B4-BE49-F238E27FC236}">
                <a16:creationId xmlns:a16="http://schemas.microsoft.com/office/drawing/2014/main" id="{435D1324-6E47-49F0-B793-C358CCF56AE1}"/>
              </a:ext>
            </a:extLst>
          </p:cNvPr>
          <p:cNvSpPr/>
          <p:nvPr/>
        </p:nvSpPr>
        <p:spPr bwMode="auto">
          <a:xfrm>
            <a:off x="1689964" y="2368552"/>
            <a:ext cx="966322" cy="730985"/>
          </a:xfrm>
          <a:prstGeom prst="rect">
            <a:avLst/>
          </a:prstGeom>
          <a:solidFill>
            <a:srgbClr val="66CCFF"/>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050" b="0" dirty="0">
                <a:solidFill>
                  <a:schemeClr val="tx1"/>
                </a:solidFill>
                <a:latin typeface="Arial" charset="0"/>
                <a:ea typeface="宋体" charset="-122"/>
              </a:rPr>
              <a:t>OpenStack</a:t>
            </a:r>
          </a:p>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latin typeface="Arial" charset="0"/>
                <a:ea typeface="宋体" charset="-122"/>
              </a:rPr>
              <a:t>&lt;Neutron&gt;</a:t>
            </a:r>
            <a:endParaRPr kumimoji="0" lang="zh-CN" altLang="en-US" sz="1050" b="0" i="0" u="none" strike="noStrike" cap="none" normalizeH="0" baseline="0" dirty="0">
              <a:ln>
                <a:noFill/>
              </a:ln>
              <a:solidFill>
                <a:schemeClr val="tx1"/>
              </a:solidFill>
              <a:effectLst/>
              <a:latin typeface="Arial" charset="0"/>
              <a:ea typeface="宋体" charset="-122"/>
            </a:endParaRPr>
          </a:p>
        </p:txBody>
      </p:sp>
      <p:cxnSp>
        <p:nvCxnSpPr>
          <p:cNvPr id="232" name="直接连接符 231">
            <a:extLst>
              <a:ext uri="{FF2B5EF4-FFF2-40B4-BE49-F238E27FC236}">
                <a16:creationId xmlns:a16="http://schemas.microsoft.com/office/drawing/2014/main" id="{E8B7E6A4-9274-4689-8FC8-2D2986EE48B6}"/>
              </a:ext>
            </a:extLst>
          </p:cNvPr>
          <p:cNvCxnSpPr>
            <a:cxnSpLocks/>
            <a:stCxn id="229" idx="2"/>
            <a:endCxn id="231" idx="0"/>
          </p:cNvCxnSpPr>
          <p:nvPr/>
        </p:nvCxnSpPr>
        <p:spPr bwMode="auto">
          <a:xfrm>
            <a:off x="2173126" y="2065844"/>
            <a:ext cx="0" cy="302708"/>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33" name="矩形 232">
            <a:extLst>
              <a:ext uri="{FF2B5EF4-FFF2-40B4-BE49-F238E27FC236}">
                <a16:creationId xmlns:a16="http://schemas.microsoft.com/office/drawing/2014/main" id="{1AE89CC0-A233-457F-B96E-B0E9A4F1B351}"/>
              </a:ext>
            </a:extLst>
          </p:cNvPr>
          <p:cNvSpPr/>
          <p:nvPr/>
        </p:nvSpPr>
        <p:spPr bwMode="auto">
          <a:xfrm>
            <a:off x="639549" y="2368552"/>
            <a:ext cx="941275" cy="730985"/>
          </a:xfrm>
          <a:prstGeom prst="rect">
            <a:avLst/>
          </a:prstGeom>
          <a:solidFill>
            <a:srgbClr val="66CCFF"/>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050" b="0" dirty="0">
                <a:solidFill>
                  <a:schemeClr val="tx1"/>
                </a:solidFill>
                <a:latin typeface="Arial" charset="0"/>
                <a:ea typeface="宋体" charset="-122"/>
              </a:rPr>
              <a:t>PaaS/K8S</a:t>
            </a:r>
          </a:p>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latin typeface="Arial" charset="0"/>
                <a:ea typeface="宋体" charset="-122"/>
              </a:rPr>
              <a:t>&lt;Canal&gt;</a:t>
            </a:r>
            <a:endParaRPr kumimoji="0" lang="zh-CN" altLang="en-US" sz="1050" b="0" i="0" u="none" strike="noStrike" cap="none" normalizeH="0" baseline="0" dirty="0">
              <a:ln>
                <a:noFill/>
              </a:ln>
              <a:solidFill>
                <a:schemeClr val="tx1"/>
              </a:solidFill>
              <a:effectLst/>
              <a:latin typeface="Arial" charset="0"/>
              <a:ea typeface="宋体" charset="-122"/>
            </a:endParaRPr>
          </a:p>
        </p:txBody>
      </p:sp>
      <p:sp>
        <p:nvSpPr>
          <p:cNvPr id="234" name="矩形 233">
            <a:extLst>
              <a:ext uri="{FF2B5EF4-FFF2-40B4-BE49-F238E27FC236}">
                <a16:creationId xmlns:a16="http://schemas.microsoft.com/office/drawing/2014/main" id="{DC335069-0CBE-4062-B3D2-337F8BCD529D}"/>
              </a:ext>
            </a:extLst>
          </p:cNvPr>
          <p:cNvSpPr/>
          <p:nvPr/>
        </p:nvSpPr>
        <p:spPr bwMode="auto">
          <a:xfrm>
            <a:off x="711175" y="2852027"/>
            <a:ext cx="1906452" cy="222726"/>
          </a:xfrm>
          <a:prstGeom prst="rect">
            <a:avLst/>
          </a:prstGeom>
          <a:solidFill>
            <a:srgbClr val="C00000"/>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a:ln>
                  <a:noFill/>
                </a:ln>
                <a:solidFill>
                  <a:schemeClr val="bg1"/>
                </a:solidFill>
                <a:effectLst/>
                <a:latin typeface="Arial" charset="0"/>
                <a:ea typeface="宋体" charset="-122"/>
              </a:rPr>
              <a:t>SDN Controller</a:t>
            </a:r>
            <a:endParaRPr kumimoji="0" lang="zh-CN" altLang="en-US" sz="1050" b="0" i="0" u="none" strike="noStrike" cap="none" normalizeH="0" baseline="0" dirty="0">
              <a:ln>
                <a:noFill/>
              </a:ln>
              <a:solidFill>
                <a:schemeClr val="bg1"/>
              </a:solidFill>
              <a:effectLst/>
              <a:latin typeface="Arial" charset="0"/>
              <a:ea typeface="宋体" charset="-122"/>
            </a:endParaRPr>
          </a:p>
        </p:txBody>
      </p:sp>
      <p:sp>
        <p:nvSpPr>
          <p:cNvPr id="235" name="云形 234">
            <a:extLst>
              <a:ext uri="{FF2B5EF4-FFF2-40B4-BE49-F238E27FC236}">
                <a16:creationId xmlns:a16="http://schemas.microsoft.com/office/drawing/2014/main" id="{C6AE39F4-EE9A-4381-91F0-F5FDADA0C5DA}"/>
              </a:ext>
            </a:extLst>
          </p:cNvPr>
          <p:cNvSpPr/>
          <p:nvPr/>
        </p:nvSpPr>
        <p:spPr bwMode="auto">
          <a:xfrm>
            <a:off x="3496512" y="1262813"/>
            <a:ext cx="2375370" cy="699051"/>
          </a:xfrm>
          <a:prstGeom prst="cloud">
            <a:avLst/>
          </a:prstGeom>
          <a:solidFill>
            <a:srgbClr val="92D050"/>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100" b="0" dirty="0">
                <a:solidFill>
                  <a:schemeClr val="tx1"/>
                </a:solidFill>
                <a:latin typeface="Arial" charset="0"/>
                <a:ea typeface="宋体" charset="-122"/>
              </a:rPr>
              <a:t>IPBB</a:t>
            </a:r>
            <a:endParaRPr kumimoji="0" lang="zh-CN" altLang="en-US" sz="1100" b="0" i="0" u="none" strike="noStrike" cap="none" normalizeH="0" baseline="0" dirty="0">
              <a:ln>
                <a:noFill/>
              </a:ln>
              <a:solidFill>
                <a:schemeClr val="tx1"/>
              </a:solidFill>
              <a:effectLst/>
              <a:latin typeface="Arial" charset="0"/>
              <a:ea typeface="宋体" charset="-122"/>
            </a:endParaRPr>
          </a:p>
        </p:txBody>
      </p:sp>
      <p:cxnSp>
        <p:nvCxnSpPr>
          <p:cNvPr id="236" name="连接符: 肘形 235">
            <a:extLst>
              <a:ext uri="{FF2B5EF4-FFF2-40B4-BE49-F238E27FC236}">
                <a16:creationId xmlns:a16="http://schemas.microsoft.com/office/drawing/2014/main" id="{8998D3AB-73C0-481F-9EAF-6A22713B269E}"/>
              </a:ext>
            </a:extLst>
          </p:cNvPr>
          <p:cNvCxnSpPr>
            <a:cxnSpLocks/>
            <a:stCxn id="228" idx="3"/>
            <a:endCxn id="231" idx="3"/>
          </p:cNvCxnSpPr>
          <p:nvPr/>
        </p:nvCxnSpPr>
        <p:spPr bwMode="auto">
          <a:xfrm>
            <a:off x="2656286" y="1512972"/>
            <a:ext cx="14400" cy="1221073"/>
          </a:xfrm>
          <a:prstGeom prst="bentConnector3">
            <a:avLst>
              <a:gd name="adj1" fmla="val 1800000"/>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37" name="连接符: 肘形 236">
            <a:extLst>
              <a:ext uri="{FF2B5EF4-FFF2-40B4-BE49-F238E27FC236}">
                <a16:creationId xmlns:a16="http://schemas.microsoft.com/office/drawing/2014/main" id="{BA22105D-DDEA-4760-BC64-4F22D8ED357E}"/>
              </a:ext>
            </a:extLst>
          </p:cNvPr>
          <p:cNvCxnSpPr>
            <a:cxnSpLocks/>
            <a:stCxn id="229" idx="1"/>
            <a:endCxn id="233" idx="0"/>
          </p:cNvCxnSpPr>
          <p:nvPr/>
        </p:nvCxnSpPr>
        <p:spPr bwMode="auto">
          <a:xfrm rot="10800000" flipV="1">
            <a:off x="1110188" y="1954481"/>
            <a:ext cx="579777" cy="414071"/>
          </a:xfrm>
          <a:prstGeom prst="bentConnector2">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38" name="矩形 237">
            <a:extLst>
              <a:ext uri="{FF2B5EF4-FFF2-40B4-BE49-F238E27FC236}">
                <a16:creationId xmlns:a16="http://schemas.microsoft.com/office/drawing/2014/main" id="{B6F933CD-AFA0-43A9-A2D7-317BB7F85F6A}"/>
              </a:ext>
            </a:extLst>
          </p:cNvPr>
          <p:cNvSpPr/>
          <p:nvPr/>
        </p:nvSpPr>
        <p:spPr bwMode="auto">
          <a:xfrm>
            <a:off x="2676218" y="4124492"/>
            <a:ext cx="2927706" cy="2168368"/>
          </a:xfrm>
          <a:prstGeom prst="rect">
            <a:avLst/>
          </a:prstGeom>
          <a:solidFill>
            <a:schemeClr val="bg1">
              <a:lumMod val="85000"/>
            </a:schemeClr>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endParaRPr kumimoji="0" lang="zh-CN" altLang="en-US" sz="1050" b="0" i="0" u="none" strike="noStrike" cap="none" normalizeH="0" baseline="0" dirty="0">
              <a:ln>
                <a:noFill/>
              </a:ln>
              <a:solidFill>
                <a:schemeClr val="tx1"/>
              </a:solidFill>
              <a:effectLst/>
              <a:latin typeface="Arial" charset="0"/>
              <a:ea typeface="宋体" charset="-122"/>
            </a:endParaRPr>
          </a:p>
        </p:txBody>
      </p:sp>
      <p:sp>
        <p:nvSpPr>
          <p:cNvPr id="239" name="矩形 238">
            <a:extLst>
              <a:ext uri="{FF2B5EF4-FFF2-40B4-BE49-F238E27FC236}">
                <a16:creationId xmlns:a16="http://schemas.microsoft.com/office/drawing/2014/main" id="{3279E663-4330-4A17-A211-D0F80EDE1CD4}"/>
              </a:ext>
            </a:extLst>
          </p:cNvPr>
          <p:cNvSpPr/>
          <p:nvPr/>
        </p:nvSpPr>
        <p:spPr bwMode="auto">
          <a:xfrm>
            <a:off x="2746524" y="4497283"/>
            <a:ext cx="660609" cy="397500"/>
          </a:xfrm>
          <a:prstGeom prst="rect">
            <a:avLst/>
          </a:prstGeom>
          <a:solidFill>
            <a:srgbClr val="0070C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
                <a:srgbClr val="CC9900"/>
              </a:buClr>
            </a:pPr>
            <a:r>
              <a:rPr lang="en-US" altLang="zh-CN" sz="900" b="0" dirty="0">
                <a:solidFill>
                  <a:schemeClr val="bg1"/>
                </a:solidFill>
                <a:latin typeface="Arial" charset="0"/>
                <a:ea typeface="宋体" charset="-122"/>
              </a:rPr>
              <a:t>OPS</a:t>
            </a:r>
          </a:p>
          <a:p>
            <a:pPr algn="ctr">
              <a:buClr>
                <a:srgbClr val="CC9900"/>
              </a:buClr>
            </a:pPr>
            <a:r>
              <a:rPr lang="en-US" altLang="zh-CN" sz="900" b="0" dirty="0">
                <a:solidFill>
                  <a:schemeClr val="bg1"/>
                </a:solidFill>
                <a:latin typeface="Arial" charset="0"/>
                <a:ea typeface="宋体" charset="-122"/>
              </a:rPr>
              <a:t>Agents</a:t>
            </a:r>
            <a:endParaRPr lang="zh-CN" altLang="en-US" sz="900" b="0" dirty="0">
              <a:solidFill>
                <a:schemeClr val="bg1"/>
              </a:solidFill>
              <a:latin typeface="Arial" charset="0"/>
              <a:ea typeface="宋体" charset="-122"/>
            </a:endParaRPr>
          </a:p>
        </p:txBody>
      </p:sp>
      <p:sp>
        <p:nvSpPr>
          <p:cNvPr id="240" name="矩形 239">
            <a:extLst>
              <a:ext uri="{FF2B5EF4-FFF2-40B4-BE49-F238E27FC236}">
                <a16:creationId xmlns:a16="http://schemas.microsoft.com/office/drawing/2014/main" id="{F2E7FE9D-5504-4191-A75A-620043EAE23C}"/>
              </a:ext>
            </a:extLst>
          </p:cNvPr>
          <p:cNvSpPr/>
          <p:nvPr/>
        </p:nvSpPr>
        <p:spPr bwMode="auto">
          <a:xfrm>
            <a:off x="3313791" y="4964400"/>
            <a:ext cx="594380" cy="1264415"/>
          </a:xfrm>
          <a:prstGeom prst="rect">
            <a:avLst/>
          </a:prstGeom>
          <a:solidFill>
            <a:srgbClr val="CCECFF"/>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buClr>
                <a:srgbClr val="CC9900"/>
              </a:buClr>
            </a:pPr>
            <a:r>
              <a:rPr lang="en-US" altLang="zh-CN" sz="1050" dirty="0">
                <a:solidFill>
                  <a:schemeClr val="tx1"/>
                </a:solidFill>
                <a:latin typeface="Arial" charset="0"/>
                <a:ea typeface="宋体" charset="-122"/>
              </a:rPr>
              <a:t>VM</a:t>
            </a:r>
            <a:endParaRPr lang="zh-CN" altLang="en-US" sz="1050" dirty="0">
              <a:solidFill>
                <a:schemeClr val="tx1"/>
              </a:solidFill>
              <a:latin typeface="Arial" charset="0"/>
              <a:ea typeface="宋体" charset="-122"/>
            </a:endParaRPr>
          </a:p>
        </p:txBody>
      </p:sp>
      <p:sp>
        <p:nvSpPr>
          <p:cNvPr id="241" name="矩形 240">
            <a:extLst>
              <a:ext uri="{FF2B5EF4-FFF2-40B4-BE49-F238E27FC236}">
                <a16:creationId xmlns:a16="http://schemas.microsoft.com/office/drawing/2014/main" id="{144A0D60-2C99-4AC4-B74C-9988164DF882}"/>
              </a:ext>
            </a:extLst>
          </p:cNvPr>
          <p:cNvSpPr/>
          <p:nvPr/>
        </p:nvSpPr>
        <p:spPr bwMode="auto">
          <a:xfrm>
            <a:off x="4175222" y="4964399"/>
            <a:ext cx="1224566" cy="1264415"/>
          </a:xfrm>
          <a:prstGeom prst="rect">
            <a:avLst/>
          </a:prstGeom>
          <a:solidFill>
            <a:srgbClr val="CCECFF"/>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buClr>
                <a:srgbClr val="CC9900"/>
              </a:buClr>
            </a:pPr>
            <a:r>
              <a:rPr lang="en-US" altLang="zh-CN" sz="1050" dirty="0">
                <a:solidFill>
                  <a:schemeClr val="tx1"/>
                </a:solidFill>
                <a:latin typeface="Arial" charset="0"/>
                <a:ea typeface="宋体" charset="-122"/>
              </a:rPr>
              <a:t>VM Container</a:t>
            </a:r>
            <a:endParaRPr lang="zh-CN" altLang="en-US" sz="1050" dirty="0">
              <a:solidFill>
                <a:schemeClr val="tx1"/>
              </a:solidFill>
              <a:latin typeface="Arial" charset="0"/>
              <a:ea typeface="宋体" charset="-122"/>
            </a:endParaRPr>
          </a:p>
        </p:txBody>
      </p:sp>
      <p:sp>
        <p:nvSpPr>
          <p:cNvPr id="242" name="矩形 241">
            <a:extLst>
              <a:ext uri="{FF2B5EF4-FFF2-40B4-BE49-F238E27FC236}">
                <a16:creationId xmlns:a16="http://schemas.microsoft.com/office/drawing/2014/main" id="{A4C1AE27-3ABE-4E3D-9D35-ADFD64EEAB45}"/>
              </a:ext>
            </a:extLst>
          </p:cNvPr>
          <p:cNvSpPr/>
          <p:nvPr/>
        </p:nvSpPr>
        <p:spPr bwMode="auto">
          <a:xfrm>
            <a:off x="4299407" y="5032709"/>
            <a:ext cx="1020472" cy="320170"/>
          </a:xfrm>
          <a:prstGeom prst="rect">
            <a:avLst/>
          </a:prstGeom>
          <a:solidFill>
            <a:srgbClr val="0070C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buClr>
                <a:srgbClr val="CC9900"/>
              </a:buClr>
            </a:pPr>
            <a:r>
              <a:rPr lang="en-US" altLang="zh-CN" sz="900" b="0" dirty="0">
                <a:solidFill>
                  <a:schemeClr val="bg1"/>
                </a:solidFill>
                <a:latin typeface="Arial" charset="0"/>
                <a:ea typeface="宋体" charset="-122"/>
              </a:rPr>
              <a:t>IPVLAN/</a:t>
            </a:r>
          </a:p>
          <a:p>
            <a:pPr algn="ctr">
              <a:buClr>
                <a:srgbClr val="CC9900"/>
              </a:buClr>
            </a:pPr>
            <a:r>
              <a:rPr lang="en-US" altLang="zh-CN" sz="900" b="0" dirty="0">
                <a:solidFill>
                  <a:schemeClr val="bg1"/>
                </a:solidFill>
                <a:latin typeface="Arial" charset="0"/>
                <a:ea typeface="宋体" charset="-122"/>
              </a:rPr>
              <a:t>OVS(Overlay)</a:t>
            </a:r>
          </a:p>
        </p:txBody>
      </p:sp>
      <p:sp>
        <p:nvSpPr>
          <p:cNvPr id="243" name="矩形 242">
            <a:extLst>
              <a:ext uri="{FF2B5EF4-FFF2-40B4-BE49-F238E27FC236}">
                <a16:creationId xmlns:a16="http://schemas.microsoft.com/office/drawing/2014/main" id="{58868343-5092-493C-BBFC-05A0F8967E59}"/>
              </a:ext>
            </a:extLst>
          </p:cNvPr>
          <p:cNvSpPr/>
          <p:nvPr/>
        </p:nvSpPr>
        <p:spPr bwMode="auto">
          <a:xfrm>
            <a:off x="4329199" y="5539063"/>
            <a:ext cx="367370" cy="367088"/>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44" name="矩形 243">
            <a:extLst>
              <a:ext uri="{FF2B5EF4-FFF2-40B4-BE49-F238E27FC236}">
                <a16:creationId xmlns:a16="http://schemas.microsoft.com/office/drawing/2014/main" id="{B9C5B4C7-5528-4AE3-823E-4C165FB9FA67}"/>
              </a:ext>
            </a:extLst>
          </p:cNvPr>
          <p:cNvSpPr/>
          <p:nvPr/>
        </p:nvSpPr>
        <p:spPr bwMode="auto">
          <a:xfrm>
            <a:off x="4388795" y="5594438"/>
            <a:ext cx="244913" cy="244726"/>
          </a:xfrm>
          <a:prstGeom prst="rect">
            <a:avLst/>
          </a:prstGeom>
          <a:solidFill>
            <a:srgbClr val="CCFFCC"/>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b="0" dirty="0">
                <a:solidFill>
                  <a:schemeClr val="tx1"/>
                </a:solidFill>
                <a:latin typeface="Arial" charset="0"/>
                <a:ea typeface="宋体" charset="-122"/>
              </a:rPr>
              <a:t>C</a:t>
            </a:r>
            <a:endParaRPr kumimoji="0" lang="zh-CN" altLang="en-US" sz="1200" b="0" i="0" u="none" strike="noStrike" cap="none" normalizeH="0" baseline="0" dirty="0">
              <a:ln>
                <a:noFill/>
              </a:ln>
              <a:solidFill>
                <a:schemeClr val="tx1"/>
              </a:solidFill>
              <a:effectLst/>
              <a:latin typeface="Arial" charset="0"/>
              <a:ea typeface="宋体" charset="-122"/>
            </a:endParaRPr>
          </a:p>
        </p:txBody>
      </p:sp>
      <p:sp>
        <p:nvSpPr>
          <p:cNvPr id="245" name="矩形 244">
            <a:extLst>
              <a:ext uri="{FF2B5EF4-FFF2-40B4-BE49-F238E27FC236}">
                <a16:creationId xmlns:a16="http://schemas.microsoft.com/office/drawing/2014/main" id="{A474078C-0676-4F0F-A028-669FCB7F1CFC}"/>
              </a:ext>
            </a:extLst>
          </p:cNvPr>
          <p:cNvSpPr/>
          <p:nvPr/>
        </p:nvSpPr>
        <p:spPr bwMode="auto">
          <a:xfrm>
            <a:off x="4883053" y="5539063"/>
            <a:ext cx="367370" cy="367088"/>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46" name="矩形 245">
            <a:extLst>
              <a:ext uri="{FF2B5EF4-FFF2-40B4-BE49-F238E27FC236}">
                <a16:creationId xmlns:a16="http://schemas.microsoft.com/office/drawing/2014/main" id="{90B61803-360B-490D-85DE-429E18D5F97F}"/>
              </a:ext>
            </a:extLst>
          </p:cNvPr>
          <p:cNvSpPr/>
          <p:nvPr/>
        </p:nvSpPr>
        <p:spPr bwMode="auto">
          <a:xfrm>
            <a:off x="4942649" y="5594438"/>
            <a:ext cx="244913" cy="244726"/>
          </a:xfrm>
          <a:prstGeom prst="rect">
            <a:avLst/>
          </a:prstGeom>
          <a:solidFill>
            <a:srgbClr val="CCFFCC"/>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b="0" dirty="0">
                <a:solidFill>
                  <a:schemeClr val="tx1"/>
                </a:solidFill>
                <a:latin typeface="Arial" charset="0"/>
                <a:ea typeface="宋体" charset="-122"/>
              </a:rPr>
              <a:t>C</a:t>
            </a:r>
            <a:endParaRPr kumimoji="0" lang="zh-CN" altLang="en-US" sz="1200" b="0" i="0" u="none" strike="noStrike" cap="none" normalizeH="0" baseline="0" dirty="0">
              <a:ln>
                <a:noFill/>
              </a:ln>
              <a:solidFill>
                <a:schemeClr val="tx1"/>
              </a:solidFill>
              <a:effectLst/>
              <a:latin typeface="Arial" charset="0"/>
              <a:ea typeface="宋体" charset="-122"/>
            </a:endParaRPr>
          </a:p>
        </p:txBody>
      </p:sp>
      <p:cxnSp>
        <p:nvCxnSpPr>
          <p:cNvPr id="247" name="直接连接符 246">
            <a:extLst>
              <a:ext uri="{FF2B5EF4-FFF2-40B4-BE49-F238E27FC236}">
                <a16:creationId xmlns:a16="http://schemas.microsoft.com/office/drawing/2014/main" id="{209095AA-A6B8-4F60-9871-942BA5DDA009}"/>
              </a:ext>
            </a:extLst>
          </p:cNvPr>
          <p:cNvCxnSpPr>
            <a:cxnSpLocks/>
            <a:stCxn id="242" idx="2"/>
            <a:endCxn id="243" idx="0"/>
          </p:cNvCxnSpPr>
          <p:nvPr/>
        </p:nvCxnSpPr>
        <p:spPr bwMode="auto">
          <a:xfrm flipH="1">
            <a:off x="4512884" y="5352879"/>
            <a:ext cx="296759" cy="186184"/>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48" name="直接连接符 247">
            <a:extLst>
              <a:ext uri="{FF2B5EF4-FFF2-40B4-BE49-F238E27FC236}">
                <a16:creationId xmlns:a16="http://schemas.microsoft.com/office/drawing/2014/main" id="{D754EA8A-817F-4A75-9E8C-789760CCDF2A}"/>
              </a:ext>
            </a:extLst>
          </p:cNvPr>
          <p:cNvCxnSpPr>
            <a:cxnSpLocks/>
            <a:stCxn id="242" idx="2"/>
            <a:endCxn id="245" idx="0"/>
          </p:cNvCxnSpPr>
          <p:nvPr/>
        </p:nvCxnSpPr>
        <p:spPr bwMode="auto">
          <a:xfrm>
            <a:off x="4809643" y="5352879"/>
            <a:ext cx="257095" cy="186184"/>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49" name="矩形 248">
            <a:extLst>
              <a:ext uri="{FF2B5EF4-FFF2-40B4-BE49-F238E27FC236}">
                <a16:creationId xmlns:a16="http://schemas.microsoft.com/office/drawing/2014/main" id="{8AB408EB-7BE1-4730-8A75-839506F0322B}"/>
              </a:ext>
            </a:extLst>
          </p:cNvPr>
          <p:cNvSpPr/>
          <p:nvPr/>
        </p:nvSpPr>
        <p:spPr bwMode="auto">
          <a:xfrm>
            <a:off x="4299407" y="4497283"/>
            <a:ext cx="1020471" cy="271300"/>
          </a:xfrm>
          <a:prstGeom prst="rect">
            <a:avLst/>
          </a:prstGeom>
          <a:solidFill>
            <a:srgbClr val="0070C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Clr>
                <a:srgbClr val="CC9900"/>
              </a:buClr>
            </a:pPr>
            <a:r>
              <a:rPr lang="en-US" altLang="zh-CN" sz="900" b="0" dirty="0">
                <a:solidFill>
                  <a:schemeClr val="bg1"/>
                </a:solidFill>
                <a:latin typeface="Arial" charset="0"/>
                <a:ea typeface="宋体" charset="-122"/>
              </a:rPr>
              <a:t>OVS</a:t>
            </a:r>
          </a:p>
        </p:txBody>
      </p:sp>
      <p:sp>
        <p:nvSpPr>
          <p:cNvPr id="250" name="矩形 249">
            <a:extLst>
              <a:ext uri="{FF2B5EF4-FFF2-40B4-BE49-F238E27FC236}">
                <a16:creationId xmlns:a16="http://schemas.microsoft.com/office/drawing/2014/main" id="{876BC1E0-CB9B-4920-9DFA-28DBD8B3A644}"/>
              </a:ext>
            </a:extLst>
          </p:cNvPr>
          <p:cNvSpPr/>
          <p:nvPr/>
        </p:nvSpPr>
        <p:spPr bwMode="auto">
          <a:xfrm>
            <a:off x="4887616" y="4534312"/>
            <a:ext cx="408189" cy="203938"/>
          </a:xfrm>
          <a:prstGeom prst="rect">
            <a:avLst/>
          </a:prstGeom>
          <a:solidFill>
            <a:srgbClr val="CCFFCC"/>
          </a:solidFill>
          <a:ln>
            <a:noFill/>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00" b="0" i="0" u="none" strike="noStrike" cap="none" normalizeH="0" baseline="0" dirty="0">
                <a:ln>
                  <a:noFill/>
                </a:ln>
                <a:solidFill>
                  <a:schemeClr val="tx1"/>
                </a:solidFill>
                <a:effectLst/>
                <a:latin typeface="Arial" charset="0"/>
                <a:ea typeface="宋体" charset="-122"/>
              </a:rPr>
              <a:t>VTEP</a:t>
            </a:r>
            <a:endParaRPr kumimoji="0" lang="zh-CN" altLang="en-US" sz="1000" b="0" i="0" u="none" strike="noStrike" cap="none" normalizeH="0" baseline="0" dirty="0">
              <a:ln>
                <a:noFill/>
              </a:ln>
              <a:solidFill>
                <a:schemeClr val="tx1"/>
              </a:solidFill>
              <a:effectLst/>
              <a:latin typeface="Arial" charset="0"/>
              <a:ea typeface="宋体" charset="-122"/>
            </a:endParaRPr>
          </a:p>
        </p:txBody>
      </p:sp>
      <p:sp>
        <p:nvSpPr>
          <p:cNvPr id="251" name="矩形 250">
            <a:extLst>
              <a:ext uri="{FF2B5EF4-FFF2-40B4-BE49-F238E27FC236}">
                <a16:creationId xmlns:a16="http://schemas.microsoft.com/office/drawing/2014/main" id="{F47C9B7D-AA8C-4DB3-B86A-9B62E1C76FEA}"/>
              </a:ext>
            </a:extLst>
          </p:cNvPr>
          <p:cNvSpPr/>
          <p:nvPr/>
        </p:nvSpPr>
        <p:spPr bwMode="auto">
          <a:xfrm>
            <a:off x="4412004" y="4119102"/>
            <a:ext cx="653102" cy="203938"/>
          </a:xfrm>
          <a:prstGeom prst="rect">
            <a:avLst/>
          </a:prstGeom>
          <a:solidFill>
            <a:srgbClr val="0070C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
                <a:srgbClr val="CC9900"/>
              </a:buClr>
            </a:pPr>
            <a:r>
              <a:rPr lang="en-US" altLang="zh-CN" sz="1000" b="0" dirty="0">
                <a:solidFill>
                  <a:schemeClr val="bg1"/>
                </a:solidFill>
                <a:latin typeface="Arial" charset="0"/>
                <a:ea typeface="宋体" charset="-122"/>
              </a:rPr>
              <a:t>eth1</a:t>
            </a:r>
          </a:p>
        </p:txBody>
      </p:sp>
      <p:sp>
        <p:nvSpPr>
          <p:cNvPr id="252" name="矩形 251">
            <a:extLst>
              <a:ext uri="{FF2B5EF4-FFF2-40B4-BE49-F238E27FC236}">
                <a16:creationId xmlns:a16="http://schemas.microsoft.com/office/drawing/2014/main" id="{B95F21D4-F67B-4412-A11C-1D9FA6111384}"/>
              </a:ext>
            </a:extLst>
          </p:cNvPr>
          <p:cNvSpPr/>
          <p:nvPr/>
        </p:nvSpPr>
        <p:spPr bwMode="auto">
          <a:xfrm>
            <a:off x="3407134" y="4109938"/>
            <a:ext cx="653102" cy="203938"/>
          </a:xfrm>
          <a:prstGeom prst="rect">
            <a:avLst/>
          </a:prstGeom>
          <a:solidFill>
            <a:srgbClr val="0070C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
                <a:srgbClr val="CC9900"/>
              </a:buClr>
            </a:pPr>
            <a:r>
              <a:rPr lang="en-US" altLang="zh-CN" sz="1000" b="0" dirty="0">
                <a:solidFill>
                  <a:schemeClr val="bg1"/>
                </a:solidFill>
                <a:latin typeface="Arial" charset="0"/>
                <a:ea typeface="宋体" charset="-122"/>
              </a:rPr>
              <a:t>eth0</a:t>
            </a:r>
          </a:p>
        </p:txBody>
      </p:sp>
      <p:cxnSp>
        <p:nvCxnSpPr>
          <p:cNvPr id="253" name="直接连接符 252">
            <a:extLst>
              <a:ext uri="{FF2B5EF4-FFF2-40B4-BE49-F238E27FC236}">
                <a16:creationId xmlns:a16="http://schemas.microsoft.com/office/drawing/2014/main" id="{B506550A-AF6F-4875-9D43-8671F98905AA}"/>
              </a:ext>
            </a:extLst>
          </p:cNvPr>
          <p:cNvCxnSpPr>
            <a:stCxn id="252" idx="2"/>
            <a:endCxn id="240" idx="0"/>
          </p:cNvCxnSpPr>
          <p:nvPr/>
        </p:nvCxnSpPr>
        <p:spPr bwMode="auto">
          <a:xfrm flipH="1">
            <a:off x="3610981" y="4313876"/>
            <a:ext cx="122704" cy="650524"/>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54" name="直接连接符 253">
            <a:extLst>
              <a:ext uri="{FF2B5EF4-FFF2-40B4-BE49-F238E27FC236}">
                <a16:creationId xmlns:a16="http://schemas.microsoft.com/office/drawing/2014/main" id="{5E3A8B11-0040-47E1-A9CD-EEA4D9C7DE54}"/>
              </a:ext>
            </a:extLst>
          </p:cNvPr>
          <p:cNvCxnSpPr>
            <a:cxnSpLocks/>
            <a:stCxn id="249" idx="2"/>
            <a:endCxn id="242" idx="0"/>
          </p:cNvCxnSpPr>
          <p:nvPr/>
        </p:nvCxnSpPr>
        <p:spPr bwMode="auto">
          <a:xfrm>
            <a:off x="4809643" y="4768583"/>
            <a:ext cx="0" cy="264126"/>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55" name="矩形 254">
            <a:extLst>
              <a:ext uri="{FF2B5EF4-FFF2-40B4-BE49-F238E27FC236}">
                <a16:creationId xmlns:a16="http://schemas.microsoft.com/office/drawing/2014/main" id="{492D9362-776B-4C14-9EBA-C7C627C9C799}"/>
              </a:ext>
            </a:extLst>
          </p:cNvPr>
          <p:cNvSpPr/>
          <p:nvPr/>
        </p:nvSpPr>
        <p:spPr bwMode="auto">
          <a:xfrm>
            <a:off x="3215939" y="3475416"/>
            <a:ext cx="1041759" cy="304339"/>
          </a:xfrm>
          <a:prstGeom prst="rect">
            <a:avLst/>
          </a:prstGeom>
          <a:solidFill>
            <a:schemeClr val="bg1">
              <a:lumMod val="85000"/>
            </a:schemeClr>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buClr>
                <a:srgbClr val="CC9900"/>
              </a:buClr>
            </a:pPr>
            <a:r>
              <a:rPr lang="en-US" altLang="zh-CN" sz="1200" b="0" dirty="0">
                <a:solidFill>
                  <a:schemeClr val="tx1"/>
                </a:solidFill>
                <a:latin typeface="Arial" charset="0"/>
                <a:ea typeface="宋体" charset="-122"/>
              </a:rPr>
              <a:t>Leaf</a:t>
            </a:r>
          </a:p>
        </p:txBody>
      </p:sp>
      <p:sp>
        <p:nvSpPr>
          <p:cNvPr id="256" name="矩形 255">
            <a:extLst>
              <a:ext uri="{FF2B5EF4-FFF2-40B4-BE49-F238E27FC236}">
                <a16:creationId xmlns:a16="http://schemas.microsoft.com/office/drawing/2014/main" id="{F0A0E6F6-812F-4C7F-928E-4C39236032D4}"/>
              </a:ext>
            </a:extLst>
          </p:cNvPr>
          <p:cNvSpPr/>
          <p:nvPr/>
        </p:nvSpPr>
        <p:spPr bwMode="auto">
          <a:xfrm>
            <a:off x="3757762" y="3503615"/>
            <a:ext cx="449008" cy="244726"/>
          </a:xfrm>
          <a:prstGeom prst="rect">
            <a:avLst/>
          </a:prstGeom>
          <a:solidFill>
            <a:srgbClr val="CCFFCC"/>
          </a:solidFill>
          <a:ln>
            <a:noFill/>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00" b="0" i="0" u="none" strike="noStrike" cap="none" normalizeH="0" baseline="0" dirty="0">
                <a:ln>
                  <a:noFill/>
                </a:ln>
                <a:solidFill>
                  <a:schemeClr val="tx1"/>
                </a:solidFill>
                <a:effectLst/>
                <a:latin typeface="Arial" charset="0"/>
                <a:ea typeface="宋体" charset="-122"/>
              </a:rPr>
              <a:t>VTEP</a:t>
            </a:r>
            <a:endParaRPr kumimoji="0" lang="zh-CN" altLang="en-US" sz="1000" b="0" i="0" u="none" strike="noStrike" cap="none" normalizeH="0" baseline="0" dirty="0">
              <a:ln>
                <a:noFill/>
              </a:ln>
              <a:solidFill>
                <a:schemeClr val="tx1"/>
              </a:solidFill>
              <a:effectLst/>
              <a:latin typeface="Arial" charset="0"/>
              <a:ea typeface="宋体" charset="-122"/>
            </a:endParaRPr>
          </a:p>
        </p:txBody>
      </p:sp>
      <p:cxnSp>
        <p:nvCxnSpPr>
          <p:cNvPr id="257" name="直接连接符 256">
            <a:extLst>
              <a:ext uri="{FF2B5EF4-FFF2-40B4-BE49-F238E27FC236}">
                <a16:creationId xmlns:a16="http://schemas.microsoft.com/office/drawing/2014/main" id="{D09CEFD0-5898-4A28-A72B-D5A077C9448E}"/>
              </a:ext>
            </a:extLst>
          </p:cNvPr>
          <p:cNvCxnSpPr>
            <a:stCxn id="255" idx="2"/>
            <a:endCxn id="252" idx="0"/>
          </p:cNvCxnSpPr>
          <p:nvPr/>
        </p:nvCxnSpPr>
        <p:spPr bwMode="auto">
          <a:xfrm flipH="1">
            <a:off x="3733685" y="3779755"/>
            <a:ext cx="3134" cy="330183"/>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58" name="矩形 257">
            <a:extLst>
              <a:ext uri="{FF2B5EF4-FFF2-40B4-BE49-F238E27FC236}">
                <a16:creationId xmlns:a16="http://schemas.microsoft.com/office/drawing/2014/main" id="{E0F07D5D-294C-4744-A80A-A2911665DCFA}"/>
              </a:ext>
            </a:extLst>
          </p:cNvPr>
          <p:cNvSpPr/>
          <p:nvPr/>
        </p:nvSpPr>
        <p:spPr bwMode="auto">
          <a:xfrm>
            <a:off x="5901344" y="3476909"/>
            <a:ext cx="1041759" cy="304339"/>
          </a:xfrm>
          <a:prstGeom prst="rect">
            <a:avLst/>
          </a:prstGeom>
          <a:solidFill>
            <a:schemeClr val="bg1">
              <a:lumMod val="85000"/>
            </a:schemeClr>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buClr>
                <a:srgbClr val="CC9900"/>
              </a:buClr>
            </a:pPr>
            <a:r>
              <a:rPr lang="en-US" altLang="zh-CN" sz="1200" b="0" dirty="0">
                <a:solidFill>
                  <a:schemeClr val="tx1"/>
                </a:solidFill>
                <a:latin typeface="Arial" charset="0"/>
                <a:ea typeface="宋体" charset="-122"/>
              </a:rPr>
              <a:t>Leaf</a:t>
            </a:r>
          </a:p>
        </p:txBody>
      </p:sp>
      <p:sp>
        <p:nvSpPr>
          <p:cNvPr id="259" name="矩形 258">
            <a:extLst>
              <a:ext uri="{FF2B5EF4-FFF2-40B4-BE49-F238E27FC236}">
                <a16:creationId xmlns:a16="http://schemas.microsoft.com/office/drawing/2014/main" id="{FBC09A3F-DABD-433C-8CC5-693387DA6644}"/>
              </a:ext>
            </a:extLst>
          </p:cNvPr>
          <p:cNvSpPr/>
          <p:nvPr/>
        </p:nvSpPr>
        <p:spPr bwMode="auto">
          <a:xfrm>
            <a:off x="6443167" y="3505108"/>
            <a:ext cx="449008" cy="244726"/>
          </a:xfrm>
          <a:prstGeom prst="rect">
            <a:avLst/>
          </a:prstGeom>
          <a:solidFill>
            <a:srgbClr val="CCFFCC"/>
          </a:solidFill>
          <a:ln>
            <a:noFill/>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00" b="0" i="0" u="none" strike="noStrike" cap="none" normalizeH="0" baseline="0" dirty="0">
                <a:ln>
                  <a:noFill/>
                </a:ln>
                <a:solidFill>
                  <a:schemeClr val="tx1"/>
                </a:solidFill>
                <a:effectLst/>
                <a:latin typeface="Arial" charset="0"/>
                <a:ea typeface="宋体" charset="-122"/>
              </a:rPr>
              <a:t>VTEP</a:t>
            </a:r>
            <a:endParaRPr kumimoji="0" lang="zh-CN" altLang="en-US" sz="1000" b="0" i="0" u="none" strike="noStrike" cap="none" normalizeH="0" baseline="0" dirty="0">
              <a:ln>
                <a:noFill/>
              </a:ln>
              <a:solidFill>
                <a:schemeClr val="tx1"/>
              </a:solidFill>
              <a:effectLst/>
              <a:latin typeface="Arial" charset="0"/>
              <a:ea typeface="宋体" charset="-122"/>
            </a:endParaRPr>
          </a:p>
        </p:txBody>
      </p:sp>
      <p:sp>
        <p:nvSpPr>
          <p:cNvPr id="260" name="矩形 259">
            <a:extLst>
              <a:ext uri="{FF2B5EF4-FFF2-40B4-BE49-F238E27FC236}">
                <a16:creationId xmlns:a16="http://schemas.microsoft.com/office/drawing/2014/main" id="{B0669C36-85C3-4568-A3B9-6E0F2D56EEF3}"/>
              </a:ext>
            </a:extLst>
          </p:cNvPr>
          <p:cNvSpPr/>
          <p:nvPr/>
        </p:nvSpPr>
        <p:spPr bwMode="auto">
          <a:xfrm>
            <a:off x="4519943" y="3481588"/>
            <a:ext cx="1085860" cy="304339"/>
          </a:xfrm>
          <a:prstGeom prst="rect">
            <a:avLst/>
          </a:prstGeom>
          <a:solidFill>
            <a:schemeClr val="bg1">
              <a:lumMod val="85000"/>
            </a:schemeClr>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b="0" dirty="0">
                <a:solidFill>
                  <a:schemeClr val="tx1"/>
                </a:solidFill>
                <a:latin typeface="Arial" charset="0"/>
                <a:ea typeface="宋体" charset="-122"/>
              </a:rPr>
              <a:t>Leaf</a:t>
            </a:r>
          </a:p>
        </p:txBody>
      </p:sp>
      <p:cxnSp>
        <p:nvCxnSpPr>
          <p:cNvPr id="261" name="直接连接符 260">
            <a:extLst>
              <a:ext uri="{FF2B5EF4-FFF2-40B4-BE49-F238E27FC236}">
                <a16:creationId xmlns:a16="http://schemas.microsoft.com/office/drawing/2014/main" id="{1761123D-94EB-4812-8D20-9FF7039FDD66}"/>
              </a:ext>
            </a:extLst>
          </p:cNvPr>
          <p:cNvCxnSpPr>
            <a:cxnSpLocks/>
          </p:cNvCxnSpPr>
          <p:nvPr/>
        </p:nvCxnSpPr>
        <p:spPr bwMode="auto">
          <a:xfrm>
            <a:off x="4382212" y="3126824"/>
            <a:ext cx="3158144" cy="0"/>
          </a:xfrm>
          <a:prstGeom prst="line">
            <a:avLst/>
          </a:prstGeom>
          <a:ln w="98425" cap="flat" cmpd="sng" algn="ctr">
            <a:solidFill>
              <a:schemeClr val="tx2">
                <a:lumMod val="20000"/>
                <a:lumOff val="80000"/>
              </a:schemeClr>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62" name="直接连接符 261">
            <a:extLst>
              <a:ext uri="{FF2B5EF4-FFF2-40B4-BE49-F238E27FC236}">
                <a16:creationId xmlns:a16="http://schemas.microsoft.com/office/drawing/2014/main" id="{662C0C79-846B-4B4F-844D-E60265893725}"/>
              </a:ext>
            </a:extLst>
          </p:cNvPr>
          <p:cNvCxnSpPr>
            <a:cxnSpLocks/>
          </p:cNvCxnSpPr>
          <p:nvPr/>
        </p:nvCxnSpPr>
        <p:spPr bwMode="auto">
          <a:xfrm>
            <a:off x="3407134" y="2764726"/>
            <a:ext cx="4133222" cy="0"/>
          </a:xfrm>
          <a:prstGeom prst="line">
            <a:avLst/>
          </a:prstGeom>
          <a:ln w="98425"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63" name="矩形 262">
            <a:extLst>
              <a:ext uri="{FF2B5EF4-FFF2-40B4-BE49-F238E27FC236}">
                <a16:creationId xmlns:a16="http://schemas.microsoft.com/office/drawing/2014/main" id="{DB09D979-A0BB-43E0-A775-D6B4D9CCEB9C}"/>
              </a:ext>
            </a:extLst>
          </p:cNvPr>
          <p:cNvSpPr/>
          <p:nvPr/>
        </p:nvSpPr>
        <p:spPr bwMode="auto">
          <a:xfrm>
            <a:off x="3737465" y="2158465"/>
            <a:ext cx="776553" cy="285513"/>
          </a:xfrm>
          <a:prstGeom prst="rect">
            <a:avLst/>
          </a:prstGeom>
          <a:solidFill>
            <a:schemeClr val="bg1">
              <a:lumMod val="85000"/>
            </a:schemeClr>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b="0" dirty="0">
                <a:solidFill>
                  <a:schemeClr val="tx1"/>
                </a:solidFill>
                <a:latin typeface="Arial" charset="0"/>
                <a:ea typeface="宋体" charset="-122"/>
              </a:rPr>
              <a:t>Spine</a:t>
            </a:r>
          </a:p>
        </p:txBody>
      </p:sp>
      <p:sp>
        <p:nvSpPr>
          <p:cNvPr id="264" name="矩形 263">
            <a:extLst>
              <a:ext uri="{FF2B5EF4-FFF2-40B4-BE49-F238E27FC236}">
                <a16:creationId xmlns:a16="http://schemas.microsoft.com/office/drawing/2014/main" id="{2AE9F9FB-E7EC-418B-B6A7-45FF3F5052AB}"/>
              </a:ext>
            </a:extLst>
          </p:cNvPr>
          <p:cNvSpPr/>
          <p:nvPr/>
        </p:nvSpPr>
        <p:spPr bwMode="auto">
          <a:xfrm>
            <a:off x="4956999" y="2154160"/>
            <a:ext cx="776553" cy="285513"/>
          </a:xfrm>
          <a:prstGeom prst="rect">
            <a:avLst/>
          </a:prstGeom>
          <a:solidFill>
            <a:schemeClr val="bg1">
              <a:lumMod val="85000"/>
            </a:schemeClr>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b="0" dirty="0">
                <a:solidFill>
                  <a:schemeClr val="tx1"/>
                </a:solidFill>
                <a:latin typeface="Arial" charset="0"/>
                <a:ea typeface="宋体" charset="-122"/>
              </a:rPr>
              <a:t>Spine</a:t>
            </a:r>
          </a:p>
        </p:txBody>
      </p:sp>
      <p:sp>
        <p:nvSpPr>
          <p:cNvPr id="265" name="矩形 264">
            <a:extLst>
              <a:ext uri="{FF2B5EF4-FFF2-40B4-BE49-F238E27FC236}">
                <a16:creationId xmlns:a16="http://schemas.microsoft.com/office/drawing/2014/main" id="{7A3527E8-4EB7-4814-B6C3-0C2B8FA2C8B5}"/>
              </a:ext>
            </a:extLst>
          </p:cNvPr>
          <p:cNvSpPr/>
          <p:nvPr/>
        </p:nvSpPr>
        <p:spPr bwMode="auto">
          <a:xfrm>
            <a:off x="3734698" y="1685525"/>
            <a:ext cx="776553" cy="285513"/>
          </a:xfrm>
          <a:prstGeom prst="rect">
            <a:avLst/>
          </a:prstGeom>
          <a:solidFill>
            <a:schemeClr val="bg1">
              <a:lumMod val="85000"/>
            </a:schemeClr>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b="0" dirty="0">
                <a:solidFill>
                  <a:schemeClr val="tx1"/>
                </a:solidFill>
                <a:latin typeface="Arial" charset="0"/>
                <a:ea typeface="宋体" charset="-122"/>
              </a:rPr>
              <a:t>DC-R</a:t>
            </a:r>
          </a:p>
        </p:txBody>
      </p:sp>
      <p:sp>
        <p:nvSpPr>
          <p:cNvPr id="266" name="矩形 265">
            <a:extLst>
              <a:ext uri="{FF2B5EF4-FFF2-40B4-BE49-F238E27FC236}">
                <a16:creationId xmlns:a16="http://schemas.microsoft.com/office/drawing/2014/main" id="{8D92B29F-5EDA-41B0-B831-57EDDAD4C4F7}"/>
              </a:ext>
            </a:extLst>
          </p:cNvPr>
          <p:cNvSpPr/>
          <p:nvPr/>
        </p:nvSpPr>
        <p:spPr bwMode="auto">
          <a:xfrm>
            <a:off x="4956999" y="1678228"/>
            <a:ext cx="776553" cy="285513"/>
          </a:xfrm>
          <a:prstGeom prst="rect">
            <a:avLst/>
          </a:prstGeom>
          <a:solidFill>
            <a:schemeClr val="bg1">
              <a:lumMod val="85000"/>
            </a:schemeClr>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b="0" dirty="0">
                <a:solidFill>
                  <a:schemeClr val="tx1"/>
                </a:solidFill>
                <a:latin typeface="Arial" charset="0"/>
                <a:ea typeface="宋体" charset="-122"/>
              </a:rPr>
              <a:t>DC-R</a:t>
            </a:r>
          </a:p>
        </p:txBody>
      </p:sp>
      <p:cxnSp>
        <p:nvCxnSpPr>
          <p:cNvPr id="267" name="直接连接符 266">
            <a:extLst>
              <a:ext uri="{FF2B5EF4-FFF2-40B4-BE49-F238E27FC236}">
                <a16:creationId xmlns:a16="http://schemas.microsoft.com/office/drawing/2014/main" id="{B842AB60-2CA7-400C-B5F1-EE44F3DFC0DE}"/>
              </a:ext>
            </a:extLst>
          </p:cNvPr>
          <p:cNvCxnSpPr>
            <a:stCxn id="263" idx="2"/>
            <a:endCxn id="255" idx="0"/>
          </p:cNvCxnSpPr>
          <p:nvPr/>
        </p:nvCxnSpPr>
        <p:spPr bwMode="auto">
          <a:xfrm flipH="1">
            <a:off x="3736819" y="2443979"/>
            <a:ext cx="388923" cy="1031438"/>
          </a:xfrm>
          <a:prstGeom prst="line">
            <a:avLst/>
          </a:prstGeom>
          <a:ln w="9525" cap="flat" cmpd="sng" algn="ctr">
            <a:solidFill>
              <a:srgbClr val="92D05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68" name="直接连接符 267">
            <a:extLst>
              <a:ext uri="{FF2B5EF4-FFF2-40B4-BE49-F238E27FC236}">
                <a16:creationId xmlns:a16="http://schemas.microsoft.com/office/drawing/2014/main" id="{6775D3C1-DF96-4BF9-9161-EA6CFE50C183}"/>
              </a:ext>
            </a:extLst>
          </p:cNvPr>
          <p:cNvCxnSpPr>
            <a:cxnSpLocks/>
            <a:stCxn id="263" idx="2"/>
            <a:endCxn id="260" idx="0"/>
          </p:cNvCxnSpPr>
          <p:nvPr/>
        </p:nvCxnSpPr>
        <p:spPr bwMode="auto">
          <a:xfrm>
            <a:off x="4125742" y="2443979"/>
            <a:ext cx="937132" cy="1037609"/>
          </a:xfrm>
          <a:prstGeom prst="line">
            <a:avLst/>
          </a:prstGeom>
          <a:ln w="9525" cap="flat" cmpd="sng" algn="ctr">
            <a:solidFill>
              <a:srgbClr val="92D05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69" name="直接连接符 268">
            <a:extLst>
              <a:ext uri="{FF2B5EF4-FFF2-40B4-BE49-F238E27FC236}">
                <a16:creationId xmlns:a16="http://schemas.microsoft.com/office/drawing/2014/main" id="{CA27A0D8-3349-4803-8D35-6E64D4F0A031}"/>
              </a:ext>
            </a:extLst>
          </p:cNvPr>
          <p:cNvCxnSpPr>
            <a:stCxn id="263" idx="2"/>
            <a:endCxn id="258" idx="0"/>
          </p:cNvCxnSpPr>
          <p:nvPr/>
        </p:nvCxnSpPr>
        <p:spPr bwMode="auto">
          <a:xfrm>
            <a:off x="4125742" y="2443979"/>
            <a:ext cx="2296481" cy="1032931"/>
          </a:xfrm>
          <a:prstGeom prst="line">
            <a:avLst/>
          </a:prstGeom>
          <a:ln w="9525" cap="flat" cmpd="sng" algn="ctr">
            <a:solidFill>
              <a:srgbClr val="92D05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70" name="直接连接符 269">
            <a:extLst>
              <a:ext uri="{FF2B5EF4-FFF2-40B4-BE49-F238E27FC236}">
                <a16:creationId xmlns:a16="http://schemas.microsoft.com/office/drawing/2014/main" id="{F0F86383-B7C4-4700-BDBA-7C374D10BA29}"/>
              </a:ext>
            </a:extLst>
          </p:cNvPr>
          <p:cNvCxnSpPr>
            <a:cxnSpLocks/>
            <a:stCxn id="255" idx="0"/>
            <a:endCxn id="264" idx="2"/>
          </p:cNvCxnSpPr>
          <p:nvPr/>
        </p:nvCxnSpPr>
        <p:spPr bwMode="auto">
          <a:xfrm flipV="1">
            <a:off x="3736819" y="2439673"/>
            <a:ext cx="1608458" cy="1035743"/>
          </a:xfrm>
          <a:prstGeom prst="line">
            <a:avLst/>
          </a:prstGeom>
          <a:ln w="9525" cap="flat" cmpd="sng" algn="ctr">
            <a:solidFill>
              <a:srgbClr val="92D05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71" name="直接连接符 270">
            <a:extLst>
              <a:ext uri="{FF2B5EF4-FFF2-40B4-BE49-F238E27FC236}">
                <a16:creationId xmlns:a16="http://schemas.microsoft.com/office/drawing/2014/main" id="{FF5B97B8-F978-467C-826F-EA02AE15B1DE}"/>
              </a:ext>
            </a:extLst>
          </p:cNvPr>
          <p:cNvCxnSpPr>
            <a:cxnSpLocks/>
            <a:stCxn id="260" idx="0"/>
            <a:endCxn id="264" idx="2"/>
          </p:cNvCxnSpPr>
          <p:nvPr/>
        </p:nvCxnSpPr>
        <p:spPr bwMode="auto">
          <a:xfrm flipV="1">
            <a:off x="5062874" y="2439673"/>
            <a:ext cx="282402" cy="1041914"/>
          </a:xfrm>
          <a:prstGeom prst="line">
            <a:avLst/>
          </a:prstGeom>
          <a:ln w="9525" cap="flat" cmpd="sng" algn="ctr">
            <a:solidFill>
              <a:srgbClr val="92D05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72" name="直接连接符 271">
            <a:extLst>
              <a:ext uri="{FF2B5EF4-FFF2-40B4-BE49-F238E27FC236}">
                <a16:creationId xmlns:a16="http://schemas.microsoft.com/office/drawing/2014/main" id="{2B0D37F3-EDD4-48FB-AB90-7D6CA98C6299}"/>
              </a:ext>
            </a:extLst>
          </p:cNvPr>
          <p:cNvCxnSpPr>
            <a:cxnSpLocks/>
            <a:stCxn id="258" idx="0"/>
            <a:endCxn id="264" idx="2"/>
          </p:cNvCxnSpPr>
          <p:nvPr/>
        </p:nvCxnSpPr>
        <p:spPr bwMode="auto">
          <a:xfrm flipH="1" flipV="1">
            <a:off x="5345276" y="2439673"/>
            <a:ext cx="1076947" cy="1037236"/>
          </a:xfrm>
          <a:prstGeom prst="line">
            <a:avLst/>
          </a:prstGeom>
          <a:ln w="9525" cap="flat" cmpd="sng" algn="ctr">
            <a:solidFill>
              <a:srgbClr val="92D05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73" name="直接连接符 272">
            <a:extLst>
              <a:ext uri="{FF2B5EF4-FFF2-40B4-BE49-F238E27FC236}">
                <a16:creationId xmlns:a16="http://schemas.microsoft.com/office/drawing/2014/main" id="{35865A41-3FE3-49D2-8274-BDCE25ABA83C}"/>
              </a:ext>
            </a:extLst>
          </p:cNvPr>
          <p:cNvCxnSpPr>
            <a:cxnSpLocks/>
          </p:cNvCxnSpPr>
          <p:nvPr/>
        </p:nvCxnSpPr>
        <p:spPr bwMode="auto">
          <a:xfrm flipV="1">
            <a:off x="3843339" y="2764726"/>
            <a:ext cx="0" cy="777263"/>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74" name="直接连接符 273">
            <a:extLst>
              <a:ext uri="{FF2B5EF4-FFF2-40B4-BE49-F238E27FC236}">
                <a16:creationId xmlns:a16="http://schemas.microsoft.com/office/drawing/2014/main" id="{9597317F-B694-4880-B51C-E5769C5B4118}"/>
              </a:ext>
            </a:extLst>
          </p:cNvPr>
          <p:cNvCxnSpPr>
            <a:cxnSpLocks/>
            <a:stCxn id="249" idx="0"/>
          </p:cNvCxnSpPr>
          <p:nvPr/>
        </p:nvCxnSpPr>
        <p:spPr bwMode="auto">
          <a:xfrm flipH="1" flipV="1">
            <a:off x="4809146" y="3126825"/>
            <a:ext cx="497" cy="1370458"/>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75" name="椭圆 274">
            <a:extLst>
              <a:ext uri="{FF2B5EF4-FFF2-40B4-BE49-F238E27FC236}">
                <a16:creationId xmlns:a16="http://schemas.microsoft.com/office/drawing/2014/main" id="{6A87CE0B-96AD-4138-920B-8B8D6D3C2937}"/>
              </a:ext>
            </a:extLst>
          </p:cNvPr>
          <p:cNvSpPr/>
          <p:nvPr/>
        </p:nvSpPr>
        <p:spPr bwMode="auto">
          <a:xfrm>
            <a:off x="6525598" y="2025126"/>
            <a:ext cx="362082" cy="363195"/>
          </a:xfrm>
          <a:prstGeom prst="ellipse">
            <a:avLst/>
          </a:prstGeom>
          <a:solidFill>
            <a:srgbClr val="0070C0"/>
          </a:solidFill>
          <a:ln w="6350">
            <a:solidFill>
              <a:schemeClr val="tx1"/>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
                <a:srgbClr val="CC9900"/>
              </a:buClr>
            </a:pPr>
            <a:r>
              <a:rPr lang="en-US" altLang="zh-CN" sz="1600" b="0" dirty="0">
                <a:solidFill>
                  <a:schemeClr val="bg1"/>
                </a:solidFill>
                <a:latin typeface="Arial" charset="0"/>
                <a:ea typeface="宋体" charset="-122"/>
              </a:rPr>
              <a:t>R</a:t>
            </a:r>
            <a:endParaRPr lang="zh-CN" altLang="en-US" sz="1600" b="0" dirty="0">
              <a:solidFill>
                <a:schemeClr val="bg1"/>
              </a:solidFill>
              <a:latin typeface="Arial" charset="0"/>
              <a:ea typeface="宋体" charset="-122"/>
            </a:endParaRPr>
          </a:p>
        </p:txBody>
      </p:sp>
      <p:cxnSp>
        <p:nvCxnSpPr>
          <p:cNvPr id="276" name="直接连接符 275">
            <a:extLst>
              <a:ext uri="{FF2B5EF4-FFF2-40B4-BE49-F238E27FC236}">
                <a16:creationId xmlns:a16="http://schemas.microsoft.com/office/drawing/2014/main" id="{9EE838B4-F49F-41E3-B9B7-57BE1BBC12C8}"/>
              </a:ext>
            </a:extLst>
          </p:cNvPr>
          <p:cNvCxnSpPr>
            <a:stCxn id="275" idx="4"/>
          </p:cNvCxnSpPr>
          <p:nvPr/>
        </p:nvCxnSpPr>
        <p:spPr bwMode="auto">
          <a:xfrm>
            <a:off x="6706639" y="2388322"/>
            <a:ext cx="81025" cy="370451"/>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77" name="直接连接符 276">
            <a:extLst>
              <a:ext uri="{FF2B5EF4-FFF2-40B4-BE49-F238E27FC236}">
                <a16:creationId xmlns:a16="http://schemas.microsoft.com/office/drawing/2014/main" id="{9767CCD9-1788-47DE-ABF9-1C761C6F4A30}"/>
              </a:ext>
            </a:extLst>
          </p:cNvPr>
          <p:cNvCxnSpPr>
            <a:stCxn id="275" idx="4"/>
          </p:cNvCxnSpPr>
          <p:nvPr/>
        </p:nvCxnSpPr>
        <p:spPr bwMode="auto">
          <a:xfrm flipH="1">
            <a:off x="6573155" y="2388322"/>
            <a:ext cx="133485" cy="732548"/>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78" name="矩形 277">
            <a:extLst>
              <a:ext uri="{FF2B5EF4-FFF2-40B4-BE49-F238E27FC236}">
                <a16:creationId xmlns:a16="http://schemas.microsoft.com/office/drawing/2014/main" id="{D5BFA60D-390F-4306-ACF2-ED78D95EDC17}"/>
              </a:ext>
            </a:extLst>
          </p:cNvPr>
          <p:cNvSpPr/>
          <p:nvPr/>
        </p:nvSpPr>
        <p:spPr bwMode="auto">
          <a:xfrm>
            <a:off x="5760697" y="4132844"/>
            <a:ext cx="1974389" cy="2168368"/>
          </a:xfrm>
          <a:prstGeom prst="rect">
            <a:avLst/>
          </a:prstGeom>
          <a:solidFill>
            <a:schemeClr val="bg1">
              <a:lumMod val="85000"/>
            </a:schemeClr>
          </a:solidFill>
          <a:ln w="6350">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b"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
                <a:srgbClr val="CC9900"/>
              </a:buClr>
              <a:buSzTx/>
              <a:tabLst/>
            </a:pPr>
            <a:r>
              <a:rPr kumimoji="0" lang="en-US" altLang="zh-CN" sz="1050" i="0" u="none" strike="noStrike" cap="none" normalizeH="0" baseline="0" dirty="0">
                <a:ln>
                  <a:noFill/>
                </a:ln>
                <a:solidFill>
                  <a:schemeClr val="tx1"/>
                </a:solidFill>
                <a:effectLst/>
                <a:latin typeface="Arial" charset="0"/>
                <a:ea typeface="宋体" charset="-122"/>
              </a:rPr>
              <a:t>BM Container</a:t>
            </a:r>
            <a:endParaRPr kumimoji="0" lang="zh-CN" altLang="en-US" sz="1050" i="0" u="none" strike="noStrike" cap="none" normalizeH="0" baseline="0" dirty="0">
              <a:ln>
                <a:noFill/>
              </a:ln>
              <a:solidFill>
                <a:schemeClr val="tx1"/>
              </a:solidFill>
              <a:effectLst/>
              <a:latin typeface="Arial" charset="0"/>
              <a:ea typeface="宋体" charset="-122"/>
            </a:endParaRPr>
          </a:p>
        </p:txBody>
      </p:sp>
      <p:sp>
        <p:nvSpPr>
          <p:cNvPr id="279" name="矩形 278">
            <a:extLst>
              <a:ext uri="{FF2B5EF4-FFF2-40B4-BE49-F238E27FC236}">
                <a16:creationId xmlns:a16="http://schemas.microsoft.com/office/drawing/2014/main" id="{8926DA97-D49C-47FE-8D03-4F750CFF0530}"/>
              </a:ext>
            </a:extLst>
          </p:cNvPr>
          <p:cNvSpPr/>
          <p:nvPr/>
        </p:nvSpPr>
        <p:spPr bwMode="auto">
          <a:xfrm>
            <a:off x="5774090" y="5843882"/>
            <a:ext cx="594381" cy="397500"/>
          </a:xfrm>
          <a:prstGeom prst="rect">
            <a:avLst/>
          </a:prstGeom>
          <a:solidFill>
            <a:srgbClr val="0070C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buClr>
                <a:srgbClr val="CC9900"/>
              </a:buClr>
            </a:pPr>
            <a:r>
              <a:rPr lang="en-US" altLang="zh-CN" sz="1000" b="0" dirty="0">
                <a:solidFill>
                  <a:schemeClr val="bg1"/>
                </a:solidFill>
                <a:latin typeface="Arial" charset="0"/>
                <a:ea typeface="宋体" charset="-122"/>
              </a:rPr>
              <a:t>K8S</a:t>
            </a:r>
          </a:p>
          <a:p>
            <a:pPr algn="ctr">
              <a:buClr>
                <a:srgbClr val="CC9900"/>
              </a:buClr>
            </a:pPr>
            <a:r>
              <a:rPr lang="en-US" altLang="zh-CN" sz="1000" b="0" dirty="0">
                <a:solidFill>
                  <a:schemeClr val="bg1"/>
                </a:solidFill>
                <a:latin typeface="Arial" charset="0"/>
                <a:ea typeface="宋体" charset="-122"/>
              </a:rPr>
              <a:t>Agents</a:t>
            </a:r>
            <a:endParaRPr lang="zh-CN" altLang="en-US" sz="1000" b="0" dirty="0">
              <a:solidFill>
                <a:schemeClr val="bg1"/>
              </a:solidFill>
              <a:latin typeface="Arial" charset="0"/>
              <a:ea typeface="宋体" charset="-122"/>
            </a:endParaRPr>
          </a:p>
        </p:txBody>
      </p:sp>
      <p:sp>
        <p:nvSpPr>
          <p:cNvPr id="280" name="矩形 279">
            <a:extLst>
              <a:ext uri="{FF2B5EF4-FFF2-40B4-BE49-F238E27FC236}">
                <a16:creationId xmlns:a16="http://schemas.microsoft.com/office/drawing/2014/main" id="{EC3B4D5D-C036-4590-9CDC-82E9C4883EB0}"/>
              </a:ext>
            </a:extLst>
          </p:cNvPr>
          <p:cNvSpPr/>
          <p:nvPr/>
        </p:nvSpPr>
        <p:spPr bwMode="auto">
          <a:xfrm>
            <a:off x="6843331" y="5329448"/>
            <a:ext cx="367370" cy="367088"/>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81" name="矩形 280">
            <a:extLst>
              <a:ext uri="{FF2B5EF4-FFF2-40B4-BE49-F238E27FC236}">
                <a16:creationId xmlns:a16="http://schemas.microsoft.com/office/drawing/2014/main" id="{A3E8E858-9C1A-43F3-A93C-28CA1796DB34}"/>
              </a:ext>
            </a:extLst>
          </p:cNvPr>
          <p:cNvSpPr/>
          <p:nvPr/>
        </p:nvSpPr>
        <p:spPr bwMode="auto">
          <a:xfrm>
            <a:off x="6902927" y="5384823"/>
            <a:ext cx="244913" cy="244726"/>
          </a:xfrm>
          <a:prstGeom prst="rect">
            <a:avLst/>
          </a:prstGeom>
          <a:solidFill>
            <a:srgbClr val="CCFFCC"/>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b="0" dirty="0">
                <a:solidFill>
                  <a:schemeClr val="tx1"/>
                </a:solidFill>
                <a:latin typeface="Arial" charset="0"/>
                <a:ea typeface="宋体" charset="-122"/>
              </a:rPr>
              <a:t>C</a:t>
            </a:r>
            <a:endParaRPr kumimoji="0" lang="zh-CN" altLang="en-US" sz="1200" b="0" i="0" u="none" strike="noStrike" cap="none" normalizeH="0" baseline="0" dirty="0">
              <a:ln>
                <a:noFill/>
              </a:ln>
              <a:solidFill>
                <a:schemeClr val="tx1"/>
              </a:solidFill>
              <a:effectLst/>
              <a:latin typeface="Arial" charset="0"/>
              <a:ea typeface="宋体" charset="-122"/>
            </a:endParaRPr>
          </a:p>
        </p:txBody>
      </p:sp>
      <p:sp>
        <p:nvSpPr>
          <p:cNvPr id="282" name="矩形 281">
            <a:extLst>
              <a:ext uri="{FF2B5EF4-FFF2-40B4-BE49-F238E27FC236}">
                <a16:creationId xmlns:a16="http://schemas.microsoft.com/office/drawing/2014/main" id="{3FFA2D61-39EB-4BA1-AAEA-D249FDF20701}"/>
              </a:ext>
            </a:extLst>
          </p:cNvPr>
          <p:cNvSpPr/>
          <p:nvPr/>
        </p:nvSpPr>
        <p:spPr bwMode="auto">
          <a:xfrm>
            <a:off x="6519885" y="4624716"/>
            <a:ext cx="1020471" cy="271300"/>
          </a:xfrm>
          <a:prstGeom prst="rect">
            <a:avLst/>
          </a:prstGeom>
          <a:solidFill>
            <a:srgbClr val="0070C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Clr>
                <a:srgbClr val="CC9900"/>
              </a:buClr>
            </a:pPr>
            <a:r>
              <a:rPr lang="en-US" altLang="zh-CN" sz="900" b="0" dirty="0">
                <a:solidFill>
                  <a:schemeClr val="bg1"/>
                </a:solidFill>
                <a:latin typeface="Arial" charset="0"/>
                <a:ea typeface="宋体" charset="-122"/>
              </a:rPr>
              <a:t>OVS</a:t>
            </a:r>
          </a:p>
        </p:txBody>
      </p:sp>
      <p:sp>
        <p:nvSpPr>
          <p:cNvPr id="283" name="矩形 282">
            <a:extLst>
              <a:ext uri="{FF2B5EF4-FFF2-40B4-BE49-F238E27FC236}">
                <a16:creationId xmlns:a16="http://schemas.microsoft.com/office/drawing/2014/main" id="{9B7FA0F6-9C14-4BB9-B5D1-F26109C0BCDA}"/>
              </a:ext>
            </a:extLst>
          </p:cNvPr>
          <p:cNvSpPr/>
          <p:nvPr/>
        </p:nvSpPr>
        <p:spPr bwMode="auto">
          <a:xfrm>
            <a:off x="7108094" y="4661745"/>
            <a:ext cx="408189" cy="203938"/>
          </a:xfrm>
          <a:prstGeom prst="rect">
            <a:avLst/>
          </a:prstGeom>
          <a:solidFill>
            <a:srgbClr val="CCFFCC"/>
          </a:solidFill>
          <a:ln>
            <a:noFill/>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00" b="0" i="0" u="none" strike="noStrike" cap="none" normalizeH="0" baseline="0" dirty="0">
                <a:ln>
                  <a:noFill/>
                </a:ln>
                <a:solidFill>
                  <a:schemeClr val="tx1"/>
                </a:solidFill>
                <a:effectLst/>
                <a:latin typeface="Arial" charset="0"/>
                <a:ea typeface="宋体" charset="-122"/>
              </a:rPr>
              <a:t>VTEP</a:t>
            </a:r>
            <a:endParaRPr kumimoji="0" lang="zh-CN" altLang="en-US" sz="1000" b="0" i="0" u="none" strike="noStrike" cap="none" normalizeH="0" baseline="0" dirty="0">
              <a:ln>
                <a:noFill/>
              </a:ln>
              <a:solidFill>
                <a:schemeClr val="tx1"/>
              </a:solidFill>
              <a:effectLst/>
              <a:latin typeface="Arial" charset="0"/>
              <a:ea typeface="宋体" charset="-122"/>
            </a:endParaRPr>
          </a:p>
        </p:txBody>
      </p:sp>
      <p:sp>
        <p:nvSpPr>
          <p:cNvPr id="284" name="矩形 283">
            <a:extLst>
              <a:ext uri="{FF2B5EF4-FFF2-40B4-BE49-F238E27FC236}">
                <a16:creationId xmlns:a16="http://schemas.microsoft.com/office/drawing/2014/main" id="{CAC41D11-1626-4B6E-8322-D07C02CE229C}"/>
              </a:ext>
            </a:extLst>
          </p:cNvPr>
          <p:cNvSpPr/>
          <p:nvPr/>
        </p:nvSpPr>
        <p:spPr bwMode="auto">
          <a:xfrm>
            <a:off x="6821289" y="4127454"/>
            <a:ext cx="653102" cy="203938"/>
          </a:xfrm>
          <a:prstGeom prst="rect">
            <a:avLst/>
          </a:prstGeom>
          <a:solidFill>
            <a:srgbClr val="0070C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
                <a:srgbClr val="CC9900"/>
              </a:buClr>
            </a:pPr>
            <a:r>
              <a:rPr lang="en-US" altLang="zh-CN" sz="1000" b="0" dirty="0">
                <a:solidFill>
                  <a:schemeClr val="bg1"/>
                </a:solidFill>
                <a:latin typeface="Arial" charset="0"/>
                <a:ea typeface="宋体" charset="-122"/>
              </a:rPr>
              <a:t>eth1</a:t>
            </a:r>
          </a:p>
        </p:txBody>
      </p:sp>
      <p:sp>
        <p:nvSpPr>
          <p:cNvPr id="285" name="矩形 284">
            <a:extLst>
              <a:ext uri="{FF2B5EF4-FFF2-40B4-BE49-F238E27FC236}">
                <a16:creationId xmlns:a16="http://schemas.microsoft.com/office/drawing/2014/main" id="{203786DC-6473-48E8-ACFA-E2E25E14D11B}"/>
              </a:ext>
            </a:extLst>
          </p:cNvPr>
          <p:cNvSpPr/>
          <p:nvPr/>
        </p:nvSpPr>
        <p:spPr bwMode="auto">
          <a:xfrm>
            <a:off x="5945410" y="4127454"/>
            <a:ext cx="653102" cy="203938"/>
          </a:xfrm>
          <a:prstGeom prst="rect">
            <a:avLst/>
          </a:prstGeom>
          <a:solidFill>
            <a:srgbClr val="0070C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
                <a:srgbClr val="CC9900"/>
              </a:buClr>
            </a:pPr>
            <a:r>
              <a:rPr lang="en-US" altLang="zh-CN" sz="1000" b="0" dirty="0">
                <a:solidFill>
                  <a:schemeClr val="bg1"/>
                </a:solidFill>
                <a:latin typeface="Arial" charset="0"/>
                <a:ea typeface="宋体" charset="-122"/>
              </a:rPr>
              <a:t>eth0</a:t>
            </a:r>
          </a:p>
        </p:txBody>
      </p:sp>
      <p:cxnSp>
        <p:nvCxnSpPr>
          <p:cNvPr id="286" name="直接连接符 285">
            <a:extLst>
              <a:ext uri="{FF2B5EF4-FFF2-40B4-BE49-F238E27FC236}">
                <a16:creationId xmlns:a16="http://schemas.microsoft.com/office/drawing/2014/main" id="{660E4598-FFCD-49BC-964E-CE29C39B0642}"/>
              </a:ext>
            </a:extLst>
          </p:cNvPr>
          <p:cNvCxnSpPr>
            <a:cxnSpLocks/>
            <a:stCxn id="282" idx="2"/>
            <a:endCxn id="280" idx="0"/>
          </p:cNvCxnSpPr>
          <p:nvPr/>
        </p:nvCxnSpPr>
        <p:spPr bwMode="auto">
          <a:xfrm flipH="1">
            <a:off x="7027016" y="4896016"/>
            <a:ext cx="3105" cy="433432"/>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87" name="矩形 286">
            <a:extLst>
              <a:ext uri="{FF2B5EF4-FFF2-40B4-BE49-F238E27FC236}">
                <a16:creationId xmlns:a16="http://schemas.microsoft.com/office/drawing/2014/main" id="{4F134348-A983-4468-9D56-16ADDB87F3E9}"/>
              </a:ext>
            </a:extLst>
          </p:cNvPr>
          <p:cNvSpPr/>
          <p:nvPr/>
        </p:nvSpPr>
        <p:spPr bwMode="auto">
          <a:xfrm>
            <a:off x="6088173" y="5329448"/>
            <a:ext cx="367370" cy="367088"/>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88" name="矩形 287">
            <a:extLst>
              <a:ext uri="{FF2B5EF4-FFF2-40B4-BE49-F238E27FC236}">
                <a16:creationId xmlns:a16="http://schemas.microsoft.com/office/drawing/2014/main" id="{44B557A3-6CBD-4317-813C-1DECB6A778F0}"/>
              </a:ext>
            </a:extLst>
          </p:cNvPr>
          <p:cNvSpPr/>
          <p:nvPr/>
        </p:nvSpPr>
        <p:spPr bwMode="auto">
          <a:xfrm>
            <a:off x="6147769" y="5384823"/>
            <a:ext cx="244913" cy="244726"/>
          </a:xfrm>
          <a:prstGeom prst="rect">
            <a:avLst/>
          </a:prstGeom>
          <a:solidFill>
            <a:srgbClr val="CCFFCC"/>
          </a:solid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b="0" dirty="0">
                <a:solidFill>
                  <a:schemeClr val="tx1"/>
                </a:solidFill>
                <a:latin typeface="Arial" charset="0"/>
                <a:ea typeface="宋体" charset="-122"/>
              </a:rPr>
              <a:t>C</a:t>
            </a:r>
            <a:endParaRPr kumimoji="0" lang="zh-CN" altLang="en-US" sz="1200" b="0" i="0" u="none" strike="noStrike" cap="none" normalizeH="0" baseline="0" dirty="0">
              <a:ln>
                <a:noFill/>
              </a:ln>
              <a:solidFill>
                <a:schemeClr val="tx1"/>
              </a:solidFill>
              <a:effectLst/>
              <a:latin typeface="Arial" charset="0"/>
              <a:ea typeface="宋体" charset="-122"/>
            </a:endParaRPr>
          </a:p>
        </p:txBody>
      </p:sp>
      <p:cxnSp>
        <p:nvCxnSpPr>
          <p:cNvPr id="289" name="直接连接符 288">
            <a:extLst>
              <a:ext uri="{FF2B5EF4-FFF2-40B4-BE49-F238E27FC236}">
                <a16:creationId xmlns:a16="http://schemas.microsoft.com/office/drawing/2014/main" id="{75E54F53-4707-42F8-B6DC-BF9B0805F3DB}"/>
              </a:ext>
            </a:extLst>
          </p:cNvPr>
          <p:cNvCxnSpPr>
            <a:cxnSpLocks/>
            <a:stCxn id="285" idx="2"/>
            <a:endCxn id="287" idx="0"/>
          </p:cNvCxnSpPr>
          <p:nvPr/>
        </p:nvCxnSpPr>
        <p:spPr bwMode="auto">
          <a:xfrm flipH="1">
            <a:off x="6271858" y="4331392"/>
            <a:ext cx="103" cy="998055"/>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90" name="直接连接符 289">
            <a:extLst>
              <a:ext uri="{FF2B5EF4-FFF2-40B4-BE49-F238E27FC236}">
                <a16:creationId xmlns:a16="http://schemas.microsoft.com/office/drawing/2014/main" id="{7345227D-D90A-40EA-A9B3-950753372542}"/>
              </a:ext>
            </a:extLst>
          </p:cNvPr>
          <p:cNvCxnSpPr>
            <a:cxnSpLocks/>
            <a:endCxn id="282" idx="0"/>
          </p:cNvCxnSpPr>
          <p:nvPr/>
        </p:nvCxnSpPr>
        <p:spPr bwMode="auto">
          <a:xfrm flipH="1">
            <a:off x="7030121" y="3132215"/>
            <a:ext cx="0" cy="1492502"/>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91" name="直接连接符 290">
            <a:extLst>
              <a:ext uri="{FF2B5EF4-FFF2-40B4-BE49-F238E27FC236}">
                <a16:creationId xmlns:a16="http://schemas.microsoft.com/office/drawing/2014/main" id="{4DBA67A3-CF3E-4F91-A4D9-E095D0E585F8}"/>
              </a:ext>
            </a:extLst>
          </p:cNvPr>
          <p:cNvCxnSpPr>
            <a:stCxn id="258" idx="2"/>
            <a:endCxn id="285" idx="0"/>
          </p:cNvCxnSpPr>
          <p:nvPr/>
        </p:nvCxnSpPr>
        <p:spPr bwMode="auto">
          <a:xfrm flipH="1">
            <a:off x="6271961" y="3781248"/>
            <a:ext cx="150262" cy="346206"/>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92" name="文本框 291">
            <a:extLst>
              <a:ext uri="{FF2B5EF4-FFF2-40B4-BE49-F238E27FC236}">
                <a16:creationId xmlns:a16="http://schemas.microsoft.com/office/drawing/2014/main" id="{5F84B19D-961D-463C-83DD-1EB37661FF77}"/>
              </a:ext>
            </a:extLst>
          </p:cNvPr>
          <p:cNvSpPr txBox="1"/>
          <p:nvPr/>
        </p:nvSpPr>
        <p:spPr>
          <a:xfrm>
            <a:off x="5856593" y="3812054"/>
            <a:ext cx="587441" cy="278966"/>
          </a:xfrm>
          <a:prstGeom prst="rect">
            <a:avLst/>
          </a:prstGeom>
          <a:noFill/>
        </p:spPr>
        <p:txBody>
          <a:bodyPr wrap="none" rtlCol="0">
            <a:spAutoFit/>
          </a:bodyPr>
          <a:lstStyle/>
          <a:p>
            <a:r>
              <a:rPr lang="en-US" altLang="zh-CN" sz="1000" b="0" dirty="0"/>
              <a:t>VLAN</a:t>
            </a:r>
            <a:endParaRPr lang="zh-CN" altLang="en-US" sz="1000" b="0" dirty="0"/>
          </a:p>
        </p:txBody>
      </p:sp>
      <p:sp>
        <p:nvSpPr>
          <p:cNvPr id="293" name="文本框 292">
            <a:extLst>
              <a:ext uri="{FF2B5EF4-FFF2-40B4-BE49-F238E27FC236}">
                <a16:creationId xmlns:a16="http://schemas.microsoft.com/office/drawing/2014/main" id="{50F1A447-1D2C-4B5A-9725-EF048E4CEC1D}"/>
              </a:ext>
            </a:extLst>
          </p:cNvPr>
          <p:cNvSpPr txBox="1"/>
          <p:nvPr/>
        </p:nvSpPr>
        <p:spPr>
          <a:xfrm>
            <a:off x="5316105" y="2800714"/>
            <a:ext cx="1185424" cy="278966"/>
          </a:xfrm>
          <a:prstGeom prst="rect">
            <a:avLst/>
          </a:prstGeom>
          <a:noFill/>
        </p:spPr>
        <p:txBody>
          <a:bodyPr wrap="none" rtlCol="0">
            <a:spAutoFit/>
          </a:bodyPr>
          <a:lstStyle/>
          <a:p>
            <a:r>
              <a:rPr lang="en-US" altLang="zh-CN" sz="1000" b="0" dirty="0"/>
              <a:t>NFVI Networks</a:t>
            </a:r>
            <a:endParaRPr lang="zh-CN" altLang="en-US" sz="1000" b="0" dirty="0"/>
          </a:p>
        </p:txBody>
      </p:sp>
      <p:cxnSp>
        <p:nvCxnSpPr>
          <p:cNvPr id="294" name="连接符: 肘形 293">
            <a:extLst>
              <a:ext uri="{FF2B5EF4-FFF2-40B4-BE49-F238E27FC236}">
                <a16:creationId xmlns:a16="http://schemas.microsoft.com/office/drawing/2014/main" id="{FDD1168D-C662-4A87-AA9F-49E7132C3042}"/>
              </a:ext>
            </a:extLst>
          </p:cNvPr>
          <p:cNvCxnSpPr>
            <a:cxnSpLocks/>
            <a:stCxn id="231" idx="2"/>
            <a:endCxn id="239" idx="1"/>
          </p:cNvCxnSpPr>
          <p:nvPr/>
        </p:nvCxnSpPr>
        <p:spPr bwMode="auto">
          <a:xfrm rot="16200000" flipH="1">
            <a:off x="1661577" y="3611086"/>
            <a:ext cx="1596496" cy="573399"/>
          </a:xfrm>
          <a:prstGeom prst="bentConnector2">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95" name="直接连接符 294">
            <a:extLst>
              <a:ext uri="{FF2B5EF4-FFF2-40B4-BE49-F238E27FC236}">
                <a16:creationId xmlns:a16="http://schemas.microsoft.com/office/drawing/2014/main" id="{681C64F9-3F3F-402D-B542-91D43952A777}"/>
              </a:ext>
            </a:extLst>
          </p:cNvPr>
          <p:cNvCxnSpPr/>
          <p:nvPr/>
        </p:nvCxnSpPr>
        <p:spPr bwMode="auto">
          <a:xfrm flipH="1">
            <a:off x="6799384" y="3132215"/>
            <a:ext cx="0" cy="354298"/>
          </a:xfrm>
          <a:prstGeom prst="line">
            <a:avLst/>
          </a:prstGeom>
          <a:ln w="12700" cap="flat" cmpd="sng" algn="ctr">
            <a:solidFill>
              <a:schemeClr val="tx1"/>
            </a:solidFill>
            <a:prstDash val="solid"/>
            <a:round/>
            <a:headEnd type="oval" w="med" len="med"/>
            <a:tailEnd type="oval"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96" name="直接连接符 295">
            <a:extLst>
              <a:ext uri="{FF2B5EF4-FFF2-40B4-BE49-F238E27FC236}">
                <a16:creationId xmlns:a16="http://schemas.microsoft.com/office/drawing/2014/main" id="{C8B4659E-D7F9-4B79-8135-1880E4EEDDD1}"/>
              </a:ext>
            </a:extLst>
          </p:cNvPr>
          <p:cNvCxnSpPr>
            <a:stCxn id="266" idx="2"/>
            <a:endCxn id="264" idx="0"/>
          </p:cNvCxnSpPr>
          <p:nvPr/>
        </p:nvCxnSpPr>
        <p:spPr bwMode="auto">
          <a:xfrm>
            <a:off x="5345276" y="1963741"/>
            <a:ext cx="0" cy="190419"/>
          </a:xfrm>
          <a:prstGeom prst="line">
            <a:avLst/>
          </a:prstGeom>
          <a:ln w="9525" cap="flat" cmpd="sng" algn="ctr">
            <a:solidFill>
              <a:srgbClr val="92D05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97" name="直接连接符 296">
            <a:extLst>
              <a:ext uri="{FF2B5EF4-FFF2-40B4-BE49-F238E27FC236}">
                <a16:creationId xmlns:a16="http://schemas.microsoft.com/office/drawing/2014/main" id="{38A8F0E9-A359-4B6F-A161-B87C2BB3CA15}"/>
              </a:ext>
            </a:extLst>
          </p:cNvPr>
          <p:cNvCxnSpPr>
            <a:stCxn id="265" idx="2"/>
            <a:endCxn id="263" idx="0"/>
          </p:cNvCxnSpPr>
          <p:nvPr/>
        </p:nvCxnSpPr>
        <p:spPr bwMode="auto">
          <a:xfrm>
            <a:off x="4122975" y="1971038"/>
            <a:ext cx="2767" cy="187427"/>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98" name="直接连接符 297">
            <a:extLst>
              <a:ext uri="{FF2B5EF4-FFF2-40B4-BE49-F238E27FC236}">
                <a16:creationId xmlns:a16="http://schemas.microsoft.com/office/drawing/2014/main" id="{F8499750-1168-4AE8-ADD8-48FC352BC04E}"/>
              </a:ext>
            </a:extLst>
          </p:cNvPr>
          <p:cNvCxnSpPr>
            <a:stCxn id="234" idx="3"/>
            <a:endCxn id="265" idx="1"/>
          </p:cNvCxnSpPr>
          <p:nvPr/>
        </p:nvCxnSpPr>
        <p:spPr bwMode="auto">
          <a:xfrm flipV="1">
            <a:off x="2617627" y="1828282"/>
            <a:ext cx="1117071" cy="1135108"/>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99" name="直接连接符 298">
            <a:extLst>
              <a:ext uri="{FF2B5EF4-FFF2-40B4-BE49-F238E27FC236}">
                <a16:creationId xmlns:a16="http://schemas.microsoft.com/office/drawing/2014/main" id="{BCAC99EC-6BBF-4129-B9E9-C7384C438CE8}"/>
              </a:ext>
            </a:extLst>
          </p:cNvPr>
          <p:cNvCxnSpPr>
            <a:stCxn id="234" idx="3"/>
            <a:endCxn id="255" idx="1"/>
          </p:cNvCxnSpPr>
          <p:nvPr/>
        </p:nvCxnSpPr>
        <p:spPr bwMode="auto">
          <a:xfrm>
            <a:off x="2617627" y="2963390"/>
            <a:ext cx="598312" cy="664195"/>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300" name="直接连接符 299">
            <a:extLst>
              <a:ext uri="{FF2B5EF4-FFF2-40B4-BE49-F238E27FC236}">
                <a16:creationId xmlns:a16="http://schemas.microsoft.com/office/drawing/2014/main" id="{87EE7067-B2DF-4C73-8A26-10A317DA6DDC}"/>
              </a:ext>
            </a:extLst>
          </p:cNvPr>
          <p:cNvCxnSpPr>
            <a:cxnSpLocks/>
            <a:stCxn id="234" idx="3"/>
            <a:endCxn id="249" idx="1"/>
          </p:cNvCxnSpPr>
          <p:nvPr/>
        </p:nvCxnSpPr>
        <p:spPr bwMode="auto">
          <a:xfrm>
            <a:off x="2617627" y="2963390"/>
            <a:ext cx="1681780" cy="1669544"/>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301" name="文本框 300">
            <a:extLst>
              <a:ext uri="{FF2B5EF4-FFF2-40B4-BE49-F238E27FC236}">
                <a16:creationId xmlns:a16="http://schemas.microsoft.com/office/drawing/2014/main" id="{64B4DE20-B6CA-4997-BE8C-3F1587F08113}"/>
              </a:ext>
            </a:extLst>
          </p:cNvPr>
          <p:cNvSpPr txBox="1"/>
          <p:nvPr/>
        </p:nvSpPr>
        <p:spPr>
          <a:xfrm>
            <a:off x="8264515" y="1262813"/>
            <a:ext cx="3408693" cy="4955203"/>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altLang="zh-CN" sz="1400" b="0" dirty="0">
                <a:ea typeface="微软雅黑" panose="020B0503020204020204" pitchFamily="34" charset="-122"/>
              </a:rPr>
              <a:t>PaaS</a:t>
            </a:r>
            <a:r>
              <a:rPr lang="zh-CN" altLang="en-US" sz="1400" b="0" dirty="0">
                <a:ea typeface="微软雅黑" panose="020B0503020204020204" pitchFamily="34" charset="-122"/>
              </a:rPr>
              <a:t>和</a:t>
            </a:r>
            <a:r>
              <a:rPr lang="en-US" altLang="zh-CN" sz="1400" b="0" dirty="0">
                <a:ea typeface="微软雅黑" panose="020B0503020204020204" pitchFamily="34" charset="-122"/>
              </a:rPr>
              <a:t>SDN Controller</a:t>
            </a:r>
            <a:r>
              <a:rPr lang="zh-CN" altLang="en-US" sz="1400" b="0" dirty="0">
                <a:ea typeface="微软雅黑" panose="020B0503020204020204" pitchFamily="34" charset="-122"/>
              </a:rPr>
              <a:t>协同，</a:t>
            </a:r>
            <a:r>
              <a:rPr lang="en-US" altLang="zh-CN" sz="1400" b="0" dirty="0">
                <a:ea typeface="微软雅黑" panose="020B0503020204020204" pitchFamily="34" charset="-122"/>
              </a:rPr>
              <a:t>SDN</a:t>
            </a:r>
            <a:r>
              <a:rPr lang="zh-CN" altLang="en-US" sz="1400" b="0" dirty="0">
                <a:ea typeface="微软雅黑" panose="020B0503020204020204" pitchFamily="34" charset="-122"/>
              </a:rPr>
              <a:t>感知虚机</a:t>
            </a:r>
            <a:r>
              <a:rPr lang="en-US" altLang="zh-CN" sz="1400" b="0" dirty="0">
                <a:ea typeface="微软雅黑" panose="020B0503020204020204" pitchFamily="34" charset="-122"/>
              </a:rPr>
              <a:t>/</a:t>
            </a:r>
            <a:r>
              <a:rPr lang="zh-CN" altLang="en-US" sz="1400" b="0" dirty="0">
                <a:ea typeface="微软雅黑" panose="020B0503020204020204" pitchFamily="34" charset="-122"/>
              </a:rPr>
              <a:t>容器上下线，自动为虚机</a:t>
            </a:r>
            <a:r>
              <a:rPr lang="en-US" altLang="zh-CN" sz="1400" b="0" dirty="0">
                <a:ea typeface="微软雅黑" panose="020B0503020204020204" pitchFamily="34" charset="-122"/>
              </a:rPr>
              <a:t>/</a:t>
            </a:r>
            <a:r>
              <a:rPr lang="zh-CN" altLang="en-US" sz="1400" b="0" dirty="0">
                <a:ea typeface="微软雅黑" panose="020B0503020204020204" pitchFamily="34" charset="-122"/>
              </a:rPr>
              <a:t>容器配置网络，实现容器间、容器和</a:t>
            </a:r>
            <a:r>
              <a:rPr lang="en-US" altLang="zh-CN" sz="1400" b="0" dirty="0">
                <a:ea typeface="微软雅黑" panose="020B0503020204020204" pitchFamily="34" charset="-122"/>
              </a:rPr>
              <a:t>VM</a:t>
            </a:r>
            <a:r>
              <a:rPr lang="zh-CN" altLang="en-US" sz="1400" b="0" dirty="0">
                <a:ea typeface="微软雅黑" panose="020B0503020204020204" pitchFamily="34" charset="-122"/>
              </a:rPr>
              <a:t>网络及容器和外部网络互通。</a:t>
            </a:r>
            <a:endParaRPr lang="en-US" altLang="zh-CN" sz="1400" b="0" dirty="0">
              <a:ea typeface="微软雅黑" panose="020B0503020204020204" pitchFamily="34" charset="-122"/>
            </a:endParaRPr>
          </a:p>
          <a:p>
            <a:pPr marL="171450" indent="-171450">
              <a:spcAft>
                <a:spcPts val="600"/>
              </a:spcAft>
              <a:buFont typeface="Arial" panose="020B0604020202020204" pitchFamily="34" charset="0"/>
              <a:buChar char="•"/>
            </a:pPr>
            <a:r>
              <a:rPr lang="zh-CN" altLang="en-US" sz="1400" b="0" dirty="0">
                <a:ea typeface="微软雅黑" panose="020B0503020204020204" pitchFamily="34" charset="-122"/>
              </a:rPr>
              <a:t>虚机容器组网异常复杂，存在很多种组合方案。</a:t>
            </a:r>
            <a:endParaRPr lang="en-US" altLang="zh-CN" sz="1400" b="0" dirty="0">
              <a:ea typeface="微软雅黑" panose="020B0503020204020204" pitchFamily="34" charset="-122"/>
            </a:endParaRPr>
          </a:p>
          <a:p>
            <a:pPr marL="446088" lvl="1" indent="-176213">
              <a:spcAft>
                <a:spcPts val="600"/>
              </a:spcAft>
              <a:buFont typeface="Arial" panose="020B0604020202020204" pitchFamily="34" charset="0"/>
              <a:buChar char="•"/>
            </a:pPr>
            <a:r>
              <a:rPr lang="en-US" altLang="zh-CN" sz="1400" b="0" dirty="0">
                <a:ea typeface="微软雅黑" panose="020B0503020204020204" pitchFamily="34" charset="-122"/>
              </a:rPr>
              <a:t>I</a:t>
            </a:r>
            <a:r>
              <a:rPr lang="zh-CN" altLang="en-US" sz="1400" b="0" dirty="0">
                <a:ea typeface="微软雅黑" panose="020B0503020204020204" pitchFamily="34" charset="-122"/>
              </a:rPr>
              <a:t>层：</a:t>
            </a:r>
            <a:r>
              <a:rPr lang="en-US" altLang="zh-CN" sz="1400" b="0" dirty="0">
                <a:ea typeface="微软雅黑" panose="020B0503020204020204" pitchFamily="34" charset="-122"/>
              </a:rPr>
              <a:t>SRIOV</a:t>
            </a:r>
            <a:r>
              <a:rPr lang="zh-CN" altLang="en-US" sz="1400" b="0" dirty="0">
                <a:ea typeface="微软雅黑" panose="020B0503020204020204" pitchFamily="34" charset="-122"/>
              </a:rPr>
              <a:t>、</a:t>
            </a:r>
            <a:r>
              <a:rPr lang="en-US" altLang="zh-CN" sz="1400" b="0" dirty="0">
                <a:ea typeface="微软雅黑" panose="020B0503020204020204" pitchFamily="34" charset="-122"/>
              </a:rPr>
              <a:t>OVS</a:t>
            </a:r>
            <a:r>
              <a:rPr lang="zh-CN" altLang="en-US" sz="1400" b="0" dirty="0">
                <a:ea typeface="微软雅黑" panose="020B0503020204020204" pitchFamily="34" charset="-122"/>
              </a:rPr>
              <a:t>、</a:t>
            </a:r>
            <a:r>
              <a:rPr lang="en-US" altLang="zh-CN" sz="1400" b="0" dirty="0">
                <a:ea typeface="微软雅黑" panose="020B0503020204020204" pitchFamily="34" charset="-122"/>
              </a:rPr>
              <a:t>OVS+DPDK</a:t>
            </a:r>
            <a:r>
              <a:rPr lang="zh-CN" altLang="en-US" sz="1400" b="0" dirty="0">
                <a:ea typeface="微软雅黑" panose="020B0503020204020204" pitchFamily="34" charset="-122"/>
              </a:rPr>
              <a:t>；</a:t>
            </a:r>
            <a:endParaRPr lang="en-US" altLang="zh-CN" sz="1400" b="0" dirty="0">
              <a:ea typeface="微软雅黑" panose="020B0503020204020204" pitchFamily="34" charset="-122"/>
            </a:endParaRPr>
          </a:p>
          <a:p>
            <a:pPr marL="446088" lvl="1" indent="-176213">
              <a:spcAft>
                <a:spcPts val="600"/>
              </a:spcAft>
              <a:buFont typeface="Arial" panose="020B0604020202020204" pitchFamily="34" charset="0"/>
              <a:buChar char="•"/>
            </a:pPr>
            <a:r>
              <a:rPr lang="en-US" altLang="zh-CN" sz="1400" b="0" dirty="0">
                <a:ea typeface="微软雅黑" panose="020B0503020204020204" pitchFamily="34" charset="-122"/>
              </a:rPr>
              <a:t>P</a:t>
            </a:r>
            <a:r>
              <a:rPr lang="zh-CN" altLang="en-US" sz="1400" b="0" dirty="0">
                <a:ea typeface="微软雅黑" panose="020B0503020204020204" pitchFamily="34" charset="-122"/>
              </a:rPr>
              <a:t>层：</a:t>
            </a:r>
            <a:r>
              <a:rPr lang="en-US" altLang="zh-CN" sz="1400" b="0" dirty="0">
                <a:ea typeface="微软雅黑" panose="020B0503020204020204" pitchFamily="34" charset="-122"/>
              </a:rPr>
              <a:t>IPVLAN(Underlay)</a:t>
            </a:r>
            <a:r>
              <a:rPr lang="zh-CN" altLang="en-US" sz="1400" b="0" dirty="0">
                <a:ea typeface="微软雅黑" panose="020B0503020204020204" pitchFamily="34" charset="-122"/>
              </a:rPr>
              <a:t>、</a:t>
            </a:r>
            <a:r>
              <a:rPr lang="en-US" altLang="zh-CN" sz="1400" b="0" dirty="0">
                <a:ea typeface="微软雅黑" panose="020B0503020204020204" pitchFamily="34" charset="-122"/>
              </a:rPr>
              <a:t>OVS(Overlay)</a:t>
            </a:r>
            <a:r>
              <a:rPr lang="zh-CN" altLang="en-US" sz="1400" b="0" dirty="0">
                <a:ea typeface="微软雅黑" panose="020B0503020204020204" pitchFamily="34" charset="-122"/>
              </a:rPr>
              <a:t>、直通；</a:t>
            </a:r>
            <a:endParaRPr lang="en-US" altLang="zh-CN" sz="1400" b="0" dirty="0">
              <a:ea typeface="微软雅黑" panose="020B0503020204020204" pitchFamily="34" charset="-122"/>
            </a:endParaRPr>
          </a:p>
          <a:p>
            <a:pPr marL="446088" lvl="1" indent="-176213">
              <a:spcAft>
                <a:spcPts val="600"/>
              </a:spcAft>
              <a:buFont typeface="Arial" panose="020B0604020202020204" pitchFamily="34" charset="0"/>
              <a:buChar char="•"/>
            </a:pPr>
            <a:r>
              <a:rPr lang="zh-CN" altLang="en-US" sz="1400" b="0" dirty="0">
                <a:ea typeface="微软雅黑" panose="020B0503020204020204" pitchFamily="34" charset="-122"/>
              </a:rPr>
              <a:t>设计需考虑：</a:t>
            </a:r>
            <a:r>
              <a:rPr lang="en-US" altLang="zh-CN" sz="1400" b="0" dirty="0">
                <a:ea typeface="微软雅黑" panose="020B0503020204020204" pitchFamily="34" charset="-122"/>
              </a:rPr>
              <a:t>P</a:t>
            </a:r>
            <a:r>
              <a:rPr lang="zh-CN" altLang="en-US" sz="1400" b="0" dirty="0">
                <a:ea typeface="微软雅黑" panose="020B0503020204020204" pitchFamily="34" charset="-122"/>
              </a:rPr>
              <a:t>层和</a:t>
            </a:r>
            <a:r>
              <a:rPr lang="en-US" altLang="zh-CN" sz="1400" b="0" dirty="0">
                <a:ea typeface="微软雅黑" panose="020B0503020204020204" pitchFamily="34" charset="-122"/>
              </a:rPr>
              <a:t>I</a:t>
            </a:r>
            <a:r>
              <a:rPr lang="zh-CN" altLang="en-US" sz="1400" b="0" dirty="0">
                <a:ea typeface="微软雅黑" panose="020B0503020204020204" pitchFamily="34" charset="-122"/>
              </a:rPr>
              <a:t>层解耦、性能、资源开销</a:t>
            </a:r>
            <a:r>
              <a:rPr lang="en-US" altLang="zh-CN" sz="1400" b="0" dirty="0">
                <a:ea typeface="微软雅黑" panose="020B0503020204020204" pitchFamily="34" charset="-122"/>
              </a:rPr>
              <a:t>/</a:t>
            </a:r>
            <a:r>
              <a:rPr lang="zh-CN" altLang="en-US" sz="1400" b="0" dirty="0">
                <a:ea typeface="微软雅黑" panose="020B0503020204020204" pitchFamily="34" charset="-122"/>
              </a:rPr>
              <a:t>部署效率、</a:t>
            </a:r>
            <a:r>
              <a:rPr lang="en-US" altLang="zh-CN" sz="1400" b="0" dirty="0">
                <a:ea typeface="微软雅黑" panose="020B0503020204020204" pitchFamily="34" charset="-122"/>
              </a:rPr>
              <a:t>SDN</a:t>
            </a:r>
            <a:r>
              <a:rPr lang="zh-CN" altLang="en-US" sz="1400" b="0" dirty="0">
                <a:ea typeface="微软雅黑" panose="020B0503020204020204" pitchFamily="34" charset="-122"/>
              </a:rPr>
              <a:t>协同程度</a:t>
            </a:r>
            <a:endParaRPr lang="en-US" altLang="zh-CN" sz="1400" b="0" dirty="0">
              <a:ea typeface="微软雅黑" panose="020B0503020204020204" pitchFamily="34" charset="-122"/>
            </a:endParaRPr>
          </a:p>
          <a:p>
            <a:pPr indent="-187325">
              <a:spcAft>
                <a:spcPts val="600"/>
              </a:spcAft>
              <a:buFont typeface="Arial" panose="020B0604020202020204" pitchFamily="34" charset="0"/>
              <a:buChar char="•"/>
            </a:pPr>
            <a:r>
              <a:rPr lang="zh-CN" altLang="en-US" sz="1400" b="0" dirty="0">
                <a:ea typeface="微软雅黑" panose="020B0503020204020204" pitchFamily="34" charset="-122"/>
              </a:rPr>
              <a:t>虚机</a:t>
            </a:r>
            <a:r>
              <a:rPr lang="en-US" altLang="zh-CN" sz="1400" b="0" dirty="0">
                <a:ea typeface="微软雅黑" panose="020B0503020204020204" pitchFamily="34" charset="-122"/>
              </a:rPr>
              <a:t>/</a:t>
            </a:r>
            <a:r>
              <a:rPr lang="zh-CN" altLang="en-US" sz="1400" b="0" dirty="0">
                <a:ea typeface="微软雅黑" panose="020B0503020204020204" pitchFamily="34" charset="-122"/>
              </a:rPr>
              <a:t>容器</a:t>
            </a:r>
            <a:r>
              <a:rPr lang="en-US" altLang="zh-CN" sz="1400" b="0" dirty="0">
                <a:ea typeface="微软雅黑" panose="020B0503020204020204" pitchFamily="34" charset="-122"/>
              </a:rPr>
              <a:t>IP</a:t>
            </a:r>
            <a:r>
              <a:rPr lang="zh-CN" altLang="en-US" sz="1400" b="0" dirty="0">
                <a:ea typeface="微软雅黑" panose="020B0503020204020204" pitchFamily="34" charset="-122"/>
              </a:rPr>
              <a:t>地址的分配和获取：</a:t>
            </a:r>
            <a:endParaRPr lang="en-US" altLang="zh-CN" sz="1400" b="0" dirty="0">
              <a:ea typeface="微软雅黑" panose="020B0503020204020204" pitchFamily="34" charset="-122"/>
            </a:endParaRPr>
          </a:p>
          <a:p>
            <a:pPr lvl="1" indent="-187325">
              <a:spcAft>
                <a:spcPts val="600"/>
              </a:spcAft>
              <a:buFont typeface="Arial" panose="020B0604020202020204" pitchFamily="34" charset="0"/>
              <a:buChar char="•"/>
            </a:pPr>
            <a:r>
              <a:rPr lang="en-US" altLang="zh-CN" sz="1400" b="0" dirty="0">
                <a:ea typeface="微软雅黑" panose="020B0503020204020204" pitchFamily="34" charset="-122"/>
              </a:rPr>
              <a:t>IP</a:t>
            </a:r>
            <a:r>
              <a:rPr lang="zh-CN" altLang="en-US" sz="1400" b="0" dirty="0">
                <a:ea typeface="微软雅黑" panose="020B0503020204020204" pitchFamily="34" charset="-122"/>
              </a:rPr>
              <a:t>地址分配：</a:t>
            </a:r>
            <a:r>
              <a:rPr lang="en-US" altLang="zh-CN" sz="1400" b="0" dirty="0">
                <a:ea typeface="微软雅黑" panose="020B0503020204020204" pitchFamily="34" charset="-122"/>
              </a:rPr>
              <a:t>VIM</a:t>
            </a:r>
            <a:r>
              <a:rPr lang="zh-CN" altLang="en-US" sz="1400" b="0" dirty="0">
                <a:ea typeface="微软雅黑" panose="020B0503020204020204" pitchFamily="34" charset="-122"/>
              </a:rPr>
              <a:t>、文件注入</a:t>
            </a:r>
            <a:r>
              <a:rPr lang="en-US" altLang="zh-CN" sz="1400" b="0" dirty="0">
                <a:ea typeface="微软雅黑" panose="020B0503020204020204" pitchFamily="34" charset="-122"/>
              </a:rPr>
              <a:t>…</a:t>
            </a:r>
          </a:p>
          <a:p>
            <a:pPr lvl="1" indent="-187325">
              <a:spcAft>
                <a:spcPts val="600"/>
              </a:spcAft>
              <a:buFont typeface="Arial" panose="020B0604020202020204" pitchFamily="34" charset="0"/>
              <a:buChar char="•"/>
            </a:pPr>
            <a:r>
              <a:rPr lang="en-US" altLang="zh-CN" sz="1400" b="0" dirty="0">
                <a:ea typeface="微软雅黑" panose="020B0503020204020204" pitchFamily="34" charset="-122"/>
              </a:rPr>
              <a:t>IP</a:t>
            </a:r>
            <a:r>
              <a:rPr lang="zh-CN" altLang="en-US" sz="1400" b="0" dirty="0">
                <a:ea typeface="微软雅黑" panose="020B0503020204020204" pitchFamily="34" charset="-122"/>
              </a:rPr>
              <a:t>地址获取：</a:t>
            </a:r>
            <a:r>
              <a:rPr lang="en-US" altLang="zh-CN" sz="1400" b="0" dirty="0">
                <a:ea typeface="微软雅黑" panose="020B0503020204020204" pitchFamily="34" charset="-122"/>
              </a:rPr>
              <a:t>DHCP</a:t>
            </a:r>
            <a:r>
              <a:rPr lang="zh-CN" altLang="en-US" sz="1400" b="0" dirty="0">
                <a:ea typeface="微软雅黑" panose="020B0503020204020204" pitchFamily="34" charset="-122"/>
              </a:rPr>
              <a:t>、</a:t>
            </a:r>
            <a:r>
              <a:rPr lang="en-US" altLang="zh-CN" sz="1400" b="0" dirty="0">
                <a:ea typeface="微软雅黑" panose="020B0503020204020204" pitchFamily="34" charset="-122"/>
              </a:rPr>
              <a:t> </a:t>
            </a:r>
            <a:r>
              <a:rPr lang="en-US" altLang="zh-CN" sz="1400" b="0" dirty="0" err="1">
                <a:ea typeface="微软雅黑" panose="020B0503020204020204" pitchFamily="34" charset="-122"/>
              </a:rPr>
              <a:t>ConfigDrive</a:t>
            </a:r>
            <a:r>
              <a:rPr lang="zh-CN" altLang="en-US" sz="1400" b="0" dirty="0">
                <a:ea typeface="微软雅黑" panose="020B0503020204020204" pitchFamily="34" charset="-122"/>
              </a:rPr>
              <a:t>、文件注入、手工</a:t>
            </a:r>
            <a:r>
              <a:rPr lang="en-US" altLang="zh-CN" sz="1400" b="0" dirty="0">
                <a:ea typeface="微软雅黑" panose="020B0503020204020204" pitchFamily="34" charset="-122"/>
              </a:rPr>
              <a:t>…</a:t>
            </a:r>
          </a:p>
          <a:p>
            <a:pPr lvl="1" indent="-187325">
              <a:spcAft>
                <a:spcPts val="600"/>
              </a:spcAft>
              <a:buFont typeface="Arial" panose="020B0604020202020204" pitchFamily="34" charset="0"/>
              <a:buChar char="•"/>
            </a:pPr>
            <a:r>
              <a:rPr lang="en-US" altLang="zh-CN" sz="1400" b="0" dirty="0">
                <a:ea typeface="微软雅黑" panose="020B0503020204020204" pitchFamily="34" charset="-122"/>
              </a:rPr>
              <a:t>port</a:t>
            </a:r>
            <a:r>
              <a:rPr lang="zh-CN" altLang="en-US" sz="1400" b="0" dirty="0">
                <a:ea typeface="微软雅黑" panose="020B0503020204020204" pitchFamily="34" charset="-122"/>
              </a:rPr>
              <a:t>安全组及</a:t>
            </a:r>
            <a:r>
              <a:rPr lang="en-US" altLang="zh-CN" sz="1400" b="0" dirty="0">
                <a:ea typeface="微软雅黑" panose="020B0503020204020204" pitchFamily="34" charset="-122"/>
              </a:rPr>
              <a:t>allow-address-pairs</a:t>
            </a:r>
            <a:r>
              <a:rPr lang="zh-CN" altLang="en-US" sz="1400" b="0" dirty="0">
                <a:ea typeface="微软雅黑" panose="020B0503020204020204" pitchFamily="34" charset="-122"/>
              </a:rPr>
              <a:t>；</a:t>
            </a:r>
            <a:endParaRPr lang="en-US" altLang="zh-CN" sz="1400" b="0" dirty="0">
              <a:ea typeface="微软雅黑" panose="020B0503020204020204" pitchFamily="34" charset="-122"/>
            </a:endParaRPr>
          </a:p>
          <a:p>
            <a:pPr indent="-187325">
              <a:spcAft>
                <a:spcPts val="600"/>
              </a:spcAft>
              <a:buFont typeface="Arial" panose="020B0604020202020204" pitchFamily="34" charset="0"/>
              <a:buChar char="•"/>
            </a:pPr>
            <a:r>
              <a:rPr lang="en-US" altLang="zh-CN" sz="1400" b="0" dirty="0">
                <a:ea typeface="微软雅黑" panose="020B0503020204020204" pitchFamily="34" charset="-122"/>
              </a:rPr>
              <a:t>VNF/VM/Container</a:t>
            </a:r>
            <a:r>
              <a:rPr lang="zh-CN" altLang="en-US" sz="1400" b="0" dirty="0">
                <a:ea typeface="微软雅黑" panose="020B0503020204020204" pitchFamily="34" charset="-122"/>
              </a:rPr>
              <a:t>模板的编排</a:t>
            </a:r>
            <a:endParaRPr lang="en-US" altLang="zh-CN" sz="1400" b="0" dirty="0">
              <a:ea typeface="微软雅黑" panose="020B0503020204020204" pitchFamily="34" charset="-122"/>
            </a:endParaRPr>
          </a:p>
          <a:p>
            <a:pPr lvl="1" indent="-187325">
              <a:spcAft>
                <a:spcPts val="600"/>
              </a:spcAft>
              <a:buFont typeface="Arial" panose="020B0604020202020204" pitchFamily="34" charset="0"/>
              <a:buChar char="•"/>
            </a:pPr>
            <a:r>
              <a:rPr lang="en-US" altLang="zh-CN" sz="1400" b="0" dirty="0">
                <a:ea typeface="微软雅黑" panose="020B0503020204020204" pitchFamily="34" charset="-122"/>
              </a:rPr>
              <a:t>NSD</a:t>
            </a:r>
            <a:r>
              <a:rPr lang="zh-CN" altLang="en-US" sz="1400" b="0" dirty="0">
                <a:ea typeface="微软雅黑" panose="020B0503020204020204" pitchFamily="34" charset="-122"/>
              </a:rPr>
              <a:t>、</a:t>
            </a:r>
            <a:r>
              <a:rPr lang="en-US" altLang="zh-CN" sz="1400" b="0" dirty="0">
                <a:ea typeface="微软雅黑" panose="020B0503020204020204" pitchFamily="34" charset="-122"/>
              </a:rPr>
              <a:t>VNFD</a:t>
            </a:r>
            <a:r>
              <a:rPr lang="zh-CN" altLang="en-US" sz="1400" b="0" dirty="0">
                <a:ea typeface="微软雅黑" panose="020B0503020204020204" pitchFamily="34" charset="-122"/>
              </a:rPr>
              <a:t>、</a:t>
            </a:r>
            <a:r>
              <a:rPr lang="en-US" altLang="zh-CN" sz="1400" b="0" dirty="0">
                <a:ea typeface="微软雅黑" panose="020B0503020204020204" pitchFamily="34" charset="-122"/>
              </a:rPr>
              <a:t>TOSCA</a:t>
            </a:r>
            <a:r>
              <a:rPr lang="zh-CN" altLang="en-US" sz="1400" b="0" dirty="0">
                <a:ea typeface="微软雅黑" panose="020B0503020204020204" pitchFamily="34" charset="-122"/>
              </a:rPr>
              <a:t>等模板的编排设计，实现自动化上线；</a:t>
            </a:r>
            <a:endParaRPr lang="en-US" altLang="zh-CN" sz="1400" b="0" dirty="0">
              <a:ea typeface="微软雅黑" panose="020B0503020204020204" pitchFamily="34" charset="-122"/>
            </a:endParaRPr>
          </a:p>
        </p:txBody>
      </p:sp>
    </p:spTree>
    <p:extLst>
      <p:ext uri="{BB962C8B-B14F-4D97-AF65-F5344CB8AC3E}">
        <p14:creationId xmlns:p14="http://schemas.microsoft.com/office/powerpoint/2010/main" val="191850921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云计算产生的背景</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组合 24">
            <a:extLst>
              <a:ext uri="{FF2B5EF4-FFF2-40B4-BE49-F238E27FC236}">
                <a16:creationId xmlns:a16="http://schemas.microsoft.com/office/drawing/2014/main" id="{0B7197AC-9331-4C75-8188-082504063651}"/>
              </a:ext>
            </a:extLst>
          </p:cNvPr>
          <p:cNvGrpSpPr>
            <a:grpSpLocks/>
          </p:cNvGrpSpPr>
          <p:nvPr/>
        </p:nvGrpSpPr>
        <p:grpSpPr bwMode="auto">
          <a:xfrm>
            <a:off x="1964048" y="1232694"/>
            <a:ext cx="7848600" cy="4392612"/>
            <a:chOff x="-13501814" y="-3881444"/>
            <a:chExt cx="17145120" cy="10099270"/>
          </a:xfrm>
        </p:grpSpPr>
        <p:pic>
          <p:nvPicPr>
            <p:cNvPr id="50" name="Picture 22" descr="D:\My Documents\原系统桌面上的文件\png\38\未标题-6.png">
              <a:extLst>
                <a:ext uri="{FF2B5EF4-FFF2-40B4-BE49-F238E27FC236}">
                  <a16:creationId xmlns:a16="http://schemas.microsoft.com/office/drawing/2014/main" id="{8DA5C53E-F2B0-4168-B270-80B20503F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363" y="-3881444"/>
              <a:ext cx="10868025"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3" descr="D:\My Documents\原系统桌面上的文件\png\38\未标题-7.png">
              <a:extLst>
                <a:ext uri="{FF2B5EF4-FFF2-40B4-BE49-F238E27FC236}">
                  <a16:creationId xmlns:a16="http://schemas.microsoft.com/office/drawing/2014/main" id="{E02338A8-C655-4E65-858D-C046DC3AC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2794" y="-1638282"/>
              <a:ext cx="6896100" cy="7781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4" descr="D:\My Documents\原系统桌面上的文件\png\38\未标题-5.png">
              <a:extLst>
                <a:ext uri="{FF2B5EF4-FFF2-40B4-BE49-F238E27FC236}">
                  <a16:creationId xmlns:a16="http://schemas.microsoft.com/office/drawing/2014/main" id="{217DAD57-1465-4D00-8E90-71AF853A00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01814" y="-2259425"/>
              <a:ext cx="7029450" cy="847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3" name="Picture 8" descr="F:\2012项目\美化图标\平面\0421png\38\未标题-52.png">
            <a:extLst>
              <a:ext uri="{FF2B5EF4-FFF2-40B4-BE49-F238E27FC236}">
                <a16:creationId xmlns:a16="http://schemas.microsoft.com/office/drawing/2014/main" id="{43622027-3DE0-45F8-9A86-61EB31E989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036" y="3609181"/>
            <a:ext cx="2327275"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0" descr="F:\2012项目\美化图标\平面\0421png\38\未标题-54.png">
            <a:extLst>
              <a:ext uri="{FF2B5EF4-FFF2-40B4-BE49-F238E27FC236}">
                <a16:creationId xmlns:a16="http://schemas.microsoft.com/office/drawing/2014/main" id="{F6692390-E470-4CBA-A272-29480C1F11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4636" y="3574256"/>
            <a:ext cx="752475"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1" descr="F:\2012项目\美化图标\平面\0421png\38\未标题-55.png">
            <a:extLst>
              <a:ext uri="{FF2B5EF4-FFF2-40B4-BE49-F238E27FC236}">
                <a16:creationId xmlns:a16="http://schemas.microsoft.com/office/drawing/2014/main" id="{EE82DA3A-C437-441C-91B1-CC999A5D6A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2611" y="3645694"/>
            <a:ext cx="752475"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2" descr="F:\2012项目\美化图标\平面\0421png\38\未标题-56.png">
            <a:extLst>
              <a:ext uri="{FF2B5EF4-FFF2-40B4-BE49-F238E27FC236}">
                <a16:creationId xmlns:a16="http://schemas.microsoft.com/office/drawing/2014/main" id="{06A799D4-A366-4A2F-9F4C-18965630B6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5236" y="3140869"/>
            <a:ext cx="138588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8" descr="未标题-61">
            <a:extLst>
              <a:ext uri="{FF2B5EF4-FFF2-40B4-BE49-F238E27FC236}">
                <a16:creationId xmlns:a16="http://schemas.microsoft.com/office/drawing/2014/main" id="{19585D01-D2DF-4C99-8065-0FDA8E3F86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1386" y="3321844"/>
            <a:ext cx="2921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15">
            <a:extLst>
              <a:ext uri="{FF2B5EF4-FFF2-40B4-BE49-F238E27FC236}">
                <a16:creationId xmlns:a16="http://schemas.microsoft.com/office/drawing/2014/main" id="{D12C8A45-C552-406F-80E8-1E1FC7951509}"/>
              </a:ext>
            </a:extLst>
          </p:cNvPr>
          <p:cNvSpPr>
            <a:spLocks noChangeArrowheads="1"/>
          </p:cNvSpPr>
          <p:nvPr/>
        </p:nvSpPr>
        <p:spPr bwMode="auto">
          <a:xfrm>
            <a:off x="2576823" y="3321844"/>
            <a:ext cx="2017713" cy="11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190500" lvl="1" indent="-188913" defTabSz="330200">
              <a:lnSpc>
                <a:spcPct val="120000"/>
              </a:lnSpc>
              <a:spcBef>
                <a:spcPct val="40000"/>
              </a:spcBef>
              <a:buFontTx/>
              <a:buChar char="•"/>
              <a:tabLst>
                <a:tab pos="8521700" algn="r"/>
              </a:tabLst>
            </a:pPr>
            <a:r>
              <a:rPr lang="en-US" altLang="zh-CN" sz="1400" dirty="0">
                <a:latin typeface="微软雅黑" panose="020B0503020204020204" pitchFamily="34" charset="-122"/>
                <a:ea typeface="微软雅黑" panose="020B0503020204020204" pitchFamily="34" charset="-122"/>
                <a:sym typeface="Arial" pitchFamily="34" charset="0"/>
              </a:rPr>
              <a:t>IT</a:t>
            </a:r>
            <a:r>
              <a:rPr lang="zh-CN" altLang="en-US" sz="1400" dirty="0">
                <a:latin typeface="微软雅黑" panose="020B0503020204020204" pitchFamily="34" charset="-122"/>
                <a:ea typeface="微软雅黑" panose="020B0503020204020204" pitchFamily="34" charset="-122"/>
                <a:sym typeface="Arial" pitchFamily="34" charset="0"/>
              </a:rPr>
              <a:t>与</a:t>
            </a:r>
            <a:r>
              <a:rPr lang="en-US" altLang="zh-CN" sz="1400" dirty="0">
                <a:latin typeface="微软雅黑" panose="020B0503020204020204" pitchFamily="34" charset="-122"/>
                <a:ea typeface="微软雅黑" panose="020B0503020204020204" pitchFamily="34" charset="-122"/>
                <a:sym typeface="Arial" pitchFamily="34" charset="0"/>
              </a:rPr>
              <a:t>CT</a:t>
            </a:r>
            <a:r>
              <a:rPr lang="zh-CN" altLang="en-US" sz="1400" dirty="0">
                <a:latin typeface="微软雅黑" panose="020B0503020204020204" pitchFamily="34" charset="-122"/>
                <a:ea typeface="微软雅黑" panose="020B0503020204020204" pitchFamily="34" charset="-122"/>
                <a:sym typeface="Arial" pitchFamily="34" charset="0"/>
              </a:rPr>
              <a:t>技术融合，推动</a:t>
            </a:r>
            <a:r>
              <a:rPr lang="en-US" altLang="zh-CN" sz="1400" dirty="0">
                <a:latin typeface="微软雅黑" panose="020B0503020204020204" pitchFamily="34" charset="-122"/>
                <a:ea typeface="微软雅黑" panose="020B0503020204020204" pitchFamily="34" charset="-122"/>
                <a:sym typeface="Arial" pitchFamily="34" charset="0"/>
              </a:rPr>
              <a:t>IT</a:t>
            </a:r>
            <a:r>
              <a:rPr lang="zh-CN" altLang="en-US" sz="1400" dirty="0">
                <a:latin typeface="微软雅黑" panose="020B0503020204020204" pitchFamily="34" charset="-122"/>
                <a:ea typeface="微软雅黑" panose="020B0503020204020204" pitchFamily="34" charset="-122"/>
                <a:sym typeface="Arial" pitchFamily="34" charset="0"/>
              </a:rPr>
              <a:t>架构的升级（螺旋上升过程）</a:t>
            </a:r>
            <a:endParaRPr lang="en-US" altLang="zh-CN" sz="1400" dirty="0">
              <a:latin typeface="微软雅黑" panose="020B0503020204020204" pitchFamily="34" charset="-122"/>
              <a:ea typeface="微软雅黑" panose="020B0503020204020204" pitchFamily="34" charset="-122"/>
              <a:sym typeface="Arial" pitchFamily="34" charset="0"/>
            </a:endParaRPr>
          </a:p>
          <a:p>
            <a:pPr marL="190500" lvl="1" indent="-188913" defTabSz="330200">
              <a:lnSpc>
                <a:spcPct val="120000"/>
              </a:lnSpc>
              <a:spcBef>
                <a:spcPct val="40000"/>
              </a:spcBef>
              <a:buFontTx/>
              <a:buChar char="•"/>
              <a:tabLst>
                <a:tab pos="8521700" algn="r"/>
              </a:tabLst>
            </a:pPr>
            <a:r>
              <a:rPr lang="zh-CN" altLang="en-US" sz="1400" dirty="0">
                <a:latin typeface="微软雅黑" panose="020B0503020204020204" pitchFamily="34" charset="-122"/>
                <a:ea typeface="微软雅黑" panose="020B0503020204020204" pitchFamily="34" charset="-122"/>
                <a:sym typeface="Arial" pitchFamily="34" charset="0"/>
              </a:rPr>
              <a:t>云计算标准快速发展</a:t>
            </a:r>
          </a:p>
        </p:txBody>
      </p:sp>
      <p:sp>
        <p:nvSpPr>
          <p:cNvPr id="59" name="Rectangle 16">
            <a:extLst>
              <a:ext uri="{FF2B5EF4-FFF2-40B4-BE49-F238E27FC236}">
                <a16:creationId xmlns:a16="http://schemas.microsoft.com/office/drawing/2014/main" id="{A62FEDCC-9A78-4648-A160-B7720EB4B7BC}"/>
              </a:ext>
            </a:extLst>
          </p:cNvPr>
          <p:cNvSpPr>
            <a:spLocks noChangeArrowheads="1"/>
          </p:cNvSpPr>
          <p:nvPr/>
        </p:nvSpPr>
        <p:spPr bwMode="auto">
          <a:xfrm>
            <a:off x="4772336" y="1804194"/>
            <a:ext cx="2343150" cy="146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190500" lvl="1" indent="-188913" defTabSz="330200">
              <a:lnSpc>
                <a:spcPct val="120000"/>
              </a:lnSpc>
              <a:spcBef>
                <a:spcPct val="40000"/>
              </a:spcBef>
              <a:buFontTx/>
              <a:buChar char="•"/>
              <a:tabLst>
                <a:tab pos="8521700" algn="r"/>
              </a:tabLst>
            </a:pPr>
            <a:r>
              <a:rPr lang="zh-CN" altLang="en-US" sz="1400" dirty="0">
                <a:latin typeface="微软雅黑" panose="020B0503020204020204" pitchFamily="34" charset="-122"/>
                <a:ea typeface="微软雅黑" panose="020B0503020204020204" pitchFamily="34" charset="-122"/>
                <a:sym typeface="Arial" pitchFamily="34" charset="0"/>
              </a:rPr>
              <a:t>商业需求</a:t>
            </a:r>
            <a:r>
              <a:rPr lang="en-US" altLang="zh-CN" sz="1400" dirty="0">
                <a:latin typeface="微软雅黑" panose="020B0503020204020204" pitchFamily="34" charset="-122"/>
                <a:ea typeface="微软雅黑" panose="020B0503020204020204" pitchFamily="34" charset="-122"/>
                <a:sym typeface="Arial" pitchFamily="34" charset="0"/>
              </a:rPr>
              <a:t>(</a:t>
            </a:r>
            <a:r>
              <a:rPr lang="zh-CN" altLang="en-US" sz="1400" dirty="0">
                <a:latin typeface="微软雅黑" panose="020B0503020204020204" pitchFamily="34" charset="-122"/>
                <a:ea typeface="微软雅黑" panose="020B0503020204020204" pitchFamily="34" charset="-122"/>
                <a:sym typeface="Arial" pitchFamily="34" charset="0"/>
              </a:rPr>
              <a:t>高成本压力</a:t>
            </a:r>
            <a:r>
              <a:rPr lang="en-US" altLang="zh-CN" sz="1400" dirty="0">
                <a:latin typeface="微软雅黑" panose="020B0503020204020204" pitchFamily="34" charset="-122"/>
                <a:ea typeface="微软雅黑" panose="020B0503020204020204" pitchFamily="34" charset="-122"/>
                <a:sym typeface="Arial" pitchFamily="34" charset="0"/>
              </a:rPr>
              <a:t>)</a:t>
            </a:r>
          </a:p>
          <a:p>
            <a:pPr marL="190500" lvl="1" indent="-188913" defTabSz="330200">
              <a:lnSpc>
                <a:spcPct val="120000"/>
              </a:lnSpc>
              <a:spcBef>
                <a:spcPct val="40000"/>
              </a:spcBef>
              <a:buFontTx/>
              <a:buChar char="•"/>
              <a:tabLst>
                <a:tab pos="8521700" algn="r"/>
              </a:tabLst>
            </a:pPr>
            <a:r>
              <a:rPr lang="zh-CN" altLang="en-US" sz="1400" dirty="0">
                <a:latin typeface="微软雅黑" panose="020B0503020204020204" pitchFamily="34" charset="-122"/>
                <a:ea typeface="微软雅黑" panose="020B0503020204020204" pitchFamily="34" charset="-122"/>
                <a:sym typeface="Arial" pitchFamily="34" charset="0"/>
              </a:rPr>
              <a:t>运营需求</a:t>
            </a:r>
            <a:r>
              <a:rPr lang="en-US" altLang="zh-CN" sz="1400" dirty="0">
                <a:latin typeface="微软雅黑" panose="020B0503020204020204" pitchFamily="34" charset="-122"/>
                <a:ea typeface="微软雅黑" panose="020B0503020204020204" pitchFamily="34" charset="-122"/>
                <a:sym typeface="Arial" pitchFamily="34" charset="0"/>
              </a:rPr>
              <a:t>(</a:t>
            </a:r>
            <a:r>
              <a:rPr lang="zh-CN" altLang="en-US" sz="1400" dirty="0">
                <a:latin typeface="微软雅黑" panose="020B0503020204020204" pitchFamily="34" charset="-122"/>
                <a:ea typeface="微软雅黑" panose="020B0503020204020204" pitchFamily="34" charset="-122"/>
                <a:sym typeface="Arial" pitchFamily="34" charset="0"/>
              </a:rPr>
              <a:t>数据中心、整合利旧资源、降低运营成本）</a:t>
            </a:r>
            <a:endParaRPr lang="en-US" altLang="zh-CN" sz="1400" dirty="0">
              <a:latin typeface="微软雅黑" panose="020B0503020204020204" pitchFamily="34" charset="-122"/>
              <a:ea typeface="微软雅黑" panose="020B0503020204020204" pitchFamily="34" charset="-122"/>
              <a:sym typeface="Arial" pitchFamily="34" charset="0"/>
            </a:endParaRPr>
          </a:p>
          <a:p>
            <a:pPr marL="190500" lvl="1" indent="-188913" defTabSz="330200">
              <a:lnSpc>
                <a:spcPct val="120000"/>
              </a:lnSpc>
              <a:spcBef>
                <a:spcPct val="40000"/>
              </a:spcBef>
              <a:buFontTx/>
              <a:buChar char="•"/>
              <a:tabLst>
                <a:tab pos="8521700" algn="r"/>
              </a:tabLst>
            </a:pPr>
            <a:r>
              <a:rPr lang="zh-CN" altLang="en-US" sz="1400" dirty="0">
                <a:latin typeface="微软雅黑" panose="020B0503020204020204" pitchFamily="34" charset="-122"/>
                <a:ea typeface="微软雅黑" panose="020B0503020204020204" pitchFamily="34" charset="-122"/>
                <a:sym typeface="Arial" pitchFamily="34" charset="0"/>
              </a:rPr>
              <a:t>计算需求（后</a:t>
            </a:r>
            <a:r>
              <a:rPr lang="en-US" altLang="zh-CN" sz="1400" dirty="0">
                <a:latin typeface="微软雅黑" panose="020B0503020204020204" pitchFamily="34" charset="-122"/>
                <a:ea typeface="微软雅黑" panose="020B0503020204020204" pitchFamily="34" charset="-122"/>
                <a:sym typeface="Arial" pitchFamily="34" charset="0"/>
              </a:rPr>
              <a:t>PC</a:t>
            </a:r>
            <a:r>
              <a:rPr lang="zh-CN" altLang="en-US" sz="1400" dirty="0">
                <a:latin typeface="微软雅黑" panose="020B0503020204020204" pitchFamily="34" charset="-122"/>
                <a:ea typeface="微软雅黑" panose="020B0503020204020204" pitchFamily="34" charset="-122"/>
                <a:sym typeface="Arial" pitchFamily="34" charset="0"/>
              </a:rPr>
              <a:t>时代随时随地访问数据和计算</a:t>
            </a:r>
            <a:r>
              <a:rPr lang="en-US" altLang="zh-CN" sz="1400" dirty="0">
                <a:latin typeface="微软雅黑" panose="020B0503020204020204" pitchFamily="34" charset="-122"/>
                <a:ea typeface="微软雅黑" panose="020B0503020204020204" pitchFamily="34" charset="-122"/>
                <a:sym typeface="Arial" pitchFamily="34" charset="0"/>
              </a:rPr>
              <a:t>)</a:t>
            </a:r>
            <a:endParaRPr lang="zh-CN" altLang="en-US" sz="1400" dirty="0">
              <a:latin typeface="微软雅黑" panose="020B0503020204020204" pitchFamily="34" charset="-122"/>
              <a:ea typeface="微软雅黑" panose="020B0503020204020204" pitchFamily="34" charset="-122"/>
              <a:sym typeface="Arial" pitchFamily="34" charset="0"/>
            </a:endParaRPr>
          </a:p>
        </p:txBody>
      </p:sp>
      <p:pic>
        <p:nvPicPr>
          <p:cNvPr id="60" name="Picture 8" descr="未标题-61">
            <a:extLst>
              <a:ext uri="{FF2B5EF4-FFF2-40B4-BE49-F238E27FC236}">
                <a16:creationId xmlns:a16="http://schemas.microsoft.com/office/drawing/2014/main" id="{85B14F42-3C44-491D-A790-DC646324F8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3723" y="1875631"/>
            <a:ext cx="2921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8" descr="未标题-61">
            <a:extLst>
              <a:ext uri="{FF2B5EF4-FFF2-40B4-BE49-F238E27FC236}">
                <a16:creationId xmlns:a16="http://schemas.microsoft.com/office/drawing/2014/main" id="{E7B8B17E-7502-42F0-9393-DF74E6052E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8673" y="3575844"/>
            <a:ext cx="2921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矩形 23">
            <a:extLst>
              <a:ext uri="{FF2B5EF4-FFF2-40B4-BE49-F238E27FC236}">
                <a16:creationId xmlns:a16="http://schemas.microsoft.com/office/drawing/2014/main" id="{725637EC-BF59-4B36-BFFC-81C5D500097C}"/>
              </a:ext>
            </a:extLst>
          </p:cNvPr>
          <p:cNvSpPr>
            <a:spLocks noChangeArrowheads="1"/>
          </p:cNvSpPr>
          <p:nvPr/>
        </p:nvSpPr>
        <p:spPr bwMode="auto">
          <a:xfrm>
            <a:off x="5024748" y="4182269"/>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云计算驱动力</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3" name="TextBox 19">
            <a:extLst>
              <a:ext uri="{FF2B5EF4-FFF2-40B4-BE49-F238E27FC236}">
                <a16:creationId xmlns:a16="http://schemas.microsoft.com/office/drawing/2014/main" id="{89ADA96E-7113-428E-8659-91A3CE39459C}"/>
              </a:ext>
            </a:extLst>
          </p:cNvPr>
          <p:cNvSpPr txBox="1"/>
          <p:nvPr/>
        </p:nvSpPr>
        <p:spPr>
          <a:xfrm>
            <a:off x="5247684" y="1413309"/>
            <a:ext cx="1065427" cy="338554"/>
          </a:xfrm>
          <a:prstGeom prst="rect">
            <a:avLst/>
          </a:prstGeom>
          <a:noFill/>
        </p:spPr>
        <p:txBody>
          <a:bodyPr>
            <a:spAutoFit/>
          </a:bodyPr>
          <a:lstStyle/>
          <a:p>
            <a:pPr>
              <a:defRPr/>
            </a:pPr>
            <a:r>
              <a:rPr lang="zh-CN" altLang="en-US" sz="1600" b="1" dirty="0">
                <a:solidFill>
                  <a:srgbClr val="A5002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需求驱动</a:t>
            </a:r>
          </a:p>
        </p:txBody>
      </p:sp>
      <p:sp>
        <p:nvSpPr>
          <p:cNvPr id="64" name="TextBox 20">
            <a:extLst>
              <a:ext uri="{FF2B5EF4-FFF2-40B4-BE49-F238E27FC236}">
                <a16:creationId xmlns:a16="http://schemas.microsoft.com/office/drawing/2014/main" id="{CC3F68FD-7ABD-47DA-AE60-89950FF51EC1}"/>
              </a:ext>
            </a:extLst>
          </p:cNvPr>
          <p:cNvSpPr txBox="1"/>
          <p:nvPr/>
        </p:nvSpPr>
        <p:spPr>
          <a:xfrm>
            <a:off x="7695825" y="3152567"/>
            <a:ext cx="1504953" cy="338554"/>
          </a:xfrm>
          <a:prstGeom prst="rect">
            <a:avLst/>
          </a:prstGeom>
          <a:noFill/>
        </p:spPr>
        <p:txBody>
          <a:bodyPr>
            <a:spAutoFit/>
          </a:bodyPr>
          <a:lstStyle/>
          <a:p>
            <a:pPr>
              <a:defRPr/>
            </a:pPr>
            <a:r>
              <a:rPr lang="zh-CN" altLang="en-US" sz="1600" b="1" dirty="0">
                <a:solidFill>
                  <a:srgbClr val="A5002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商业模式转变</a:t>
            </a:r>
          </a:p>
        </p:txBody>
      </p:sp>
      <p:sp>
        <p:nvSpPr>
          <p:cNvPr id="65" name="TextBox 21">
            <a:extLst>
              <a:ext uri="{FF2B5EF4-FFF2-40B4-BE49-F238E27FC236}">
                <a16:creationId xmlns:a16="http://schemas.microsoft.com/office/drawing/2014/main" id="{B06190CE-8DCA-449F-9A89-CAF9ED9B4F20}"/>
              </a:ext>
            </a:extLst>
          </p:cNvPr>
          <p:cNvSpPr txBox="1"/>
          <p:nvPr/>
        </p:nvSpPr>
        <p:spPr>
          <a:xfrm>
            <a:off x="2779025" y="2781461"/>
            <a:ext cx="1020173" cy="338554"/>
          </a:xfrm>
          <a:prstGeom prst="rect">
            <a:avLst/>
          </a:prstGeom>
          <a:noFill/>
        </p:spPr>
        <p:txBody>
          <a:bodyPr>
            <a:spAutoFit/>
          </a:bodyPr>
          <a:lstStyle/>
          <a:p>
            <a:pPr>
              <a:defRPr/>
            </a:pPr>
            <a:r>
              <a:rPr lang="en-US" altLang="zh-CN" sz="1600" b="1" dirty="0">
                <a:solidFill>
                  <a:srgbClr val="A5002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IT</a:t>
            </a:r>
            <a:r>
              <a:rPr lang="zh-CN" altLang="en-US" sz="1600" b="1" dirty="0">
                <a:solidFill>
                  <a:srgbClr val="A5002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的发展</a:t>
            </a:r>
          </a:p>
        </p:txBody>
      </p:sp>
      <p:sp>
        <p:nvSpPr>
          <p:cNvPr id="67" name="Rectangle 17">
            <a:extLst>
              <a:ext uri="{FF2B5EF4-FFF2-40B4-BE49-F238E27FC236}">
                <a16:creationId xmlns:a16="http://schemas.microsoft.com/office/drawing/2014/main" id="{C535D77C-9ED4-4036-995C-6A991122973A}"/>
              </a:ext>
            </a:extLst>
          </p:cNvPr>
          <p:cNvSpPr>
            <a:spLocks noChangeArrowheads="1"/>
          </p:cNvSpPr>
          <p:nvPr/>
        </p:nvSpPr>
        <p:spPr bwMode="auto">
          <a:xfrm>
            <a:off x="7601261" y="3575844"/>
            <a:ext cx="1924050" cy="1141851"/>
          </a:xfrm>
          <a:prstGeom prst="rect">
            <a:avLst/>
          </a:prstGeom>
          <a:noFill/>
          <a:ln w="9525">
            <a:noFill/>
            <a:miter lim="800000"/>
            <a:headEnd/>
            <a:tailEnd/>
          </a:ln>
        </p:spPr>
        <p:txBody>
          <a:bodyPr lIns="0" tIns="0" rIns="0" bIns="0">
            <a:spAutoFit/>
          </a:bodyPr>
          <a:lstStyle/>
          <a:p>
            <a:pPr marL="174625" indent="-174625" defTabSz="801688" eaLnBrk="0" hangingPunct="0">
              <a:spcBef>
                <a:spcPct val="30000"/>
              </a:spcBef>
              <a:buClr>
                <a:srgbClr val="808080"/>
              </a:buClr>
              <a:buSzPct val="60000"/>
              <a:buFont typeface="Wingdings" pitchFamily="2" charset="2"/>
              <a:buChar char="l"/>
              <a:defRPr/>
            </a:pPr>
            <a:r>
              <a:rPr lang="zh-CN" altLang="en-US" sz="1400" kern="0" dirty="0">
                <a:solidFill>
                  <a:srgbClr val="000000"/>
                </a:solidFill>
                <a:latin typeface="微软雅黑" panose="020B0503020204020204" pitchFamily="34" charset="-122"/>
                <a:ea typeface="微软雅黑" panose="020B0503020204020204" pitchFamily="34" charset="-122"/>
              </a:rPr>
              <a:t>整合互联网技术出现各种新商业模式</a:t>
            </a:r>
            <a:endParaRPr lang="en-US" altLang="zh-CN" sz="1400" kern="0" dirty="0">
              <a:solidFill>
                <a:srgbClr val="000000"/>
              </a:solidFill>
              <a:latin typeface="微软雅黑" panose="020B0503020204020204" pitchFamily="34" charset="-122"/>
              <a:ea typeface="微软雅黑" panose="020B0503020204020204" pitchFamily="34" charset="-122"/>
            </a:endParaRPr>
          </a:p>
          <a:p>
            <a:pPr marL="174625" indent="-174625" defTabSz="801688" eaLnBrk="0" hangingPunct="0">
              <a:spcBef>
                <a:spcPct val="30000"/>
              </a:spcBef>
              <a:buClr>
                <a:srgbClr val="808080"/>
              </a:buClr>
              <a:buSzPct val="60000"/>
              <a:buFont typeface="Wingdings" pitchFamily="2" charset="2"/>
              <a:buChar char="l"/>
              <a:defRPr/>
            </a:pPr>
            <a:r>
              <a:rPr lang="zh-CN" altLang="en-US" sz="1400" kern="0" dirty="0">
                <a:solidFill>
                  <a:srgbClr val="000000"/>
                </a:solidFill>
                <a:latin typeface="微软雅黑" panose="020B0503020204020204" pitchFamily="34" charset="-122"/>
                <a:ea typeface="微软雅黑" panose="020B0503020204020204" pitchFamily="34" charset="-122"/>
              </a:rPr>
              <a:t>消费方式发生变化</a:t>
            </a:r>
            <a:r>
              <a:rPr lang="en-US" altLang="zh-CN" sz="1400" kern="0" dirty="0">
                <a:solidFill>
                  <a:srgbClr val="000000"/>
                </a:solidFill>
                <a:latin typeface="微软雅黑" panose="020B0503020204020204" pitchFamily="34" charset="-122"/>
                <a:ea typeface="微软雅黑" panose="020B0503020204020204" pitchFamily="34" charset="-122"/>
              </a:rPr>
              <a:t>(</a:t>
            </a:r>
            <a:r>
              <a:rPr lang="zh-CN" altLang="en-US" sz="1400" kern="0" dirty="0">
                <a:solidFill>
                  <a:srgbClr val="000000"/>
                </a:solidFill>
                <a:latin typeface="微软雅黑" panose="020B0503020204020204" pitchFamily="34" charset="-122"/>
                <a:ea typeface="微软雅黑" panose="020B0503020204020204" pitchFamily="34" charset="-122"/>
              </a:rPr>
              <a:t>计算能力以商品形式，按使用付费） </a:t>
            </a:r>
            <a:endParaRPr lang="en-US" altLang="zh-CN" sz="14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1661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总结：高扩展、虚拟化和自动化推动云数据中心网络发展</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92" name="矩形: 圆角 91">
            <a:extLst>
              <a:ext uri="{FF2B5EF4-FFF2-40B4-BE49-F238E27FC236}">
                <a16:creationId xmlns:a16="http://schemas.microsoft.com/office/drawing/2014/main" id="{E4DA7C72-BD2E-4C3E-87B5-29C6BD39330A}"/>
              </a:ext>
            </a:extLst>
          </p:cNvPr>
          <p:cNvSpPr/>
          <p:nvPr/>
        </p:nvSpPr>
        <p:spPr bwMode="auto">
          <a:xfrm>
            <a:off x="846263" y="1544779"/>
            <a:ext cx="1864258" cy="798576"/>
          </a:xfrm>
          <a:prstGeom prst="roundRect">
            <a:avLst/>
          </a:prstGeom>
          <a:solidFill>
            <a:srgbClr val="FFCC66">
              <a:lumMod val="60000"/>
              <a:lumOff val="40000"/>
            </a:srgbClr>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高扩展、低成本的物理网络</a:t>
            </a:r>
          </a:p>
        </p:txBody>
      </p:sp>
      <p:sp>
        <p:nvSpPr>
          <p:cNvPr id="93" name="矩形: 圆角 92">
            <a:extLst>
              <a:ext uri="{FF2B5EF4-FFF2-40B4-BE49-F238E27FC236}">
                <a16:creationId xmlns:a16="http://schemas.microsoft.com/office/drawing/2014/main" id="{1A589F8F-6FA0-40E7-B7BA-F5FD9C90004E}"/>
              </a:ext>
            </a:extLst>
          </p:cNvPr>
          <p:cNvSpPr/>
          <p:nvPr/>
        </p:nvSpPr>
        <p:spPr bwMode="auto">
          <a:xfrm>
            <a:off x="1726455" y="3167402"/>
            <a:ext cx="1864258" cy="798576"/>
          </a:xfrm>
          <a:prstGeom prst="roundRect">
            <a:avLst/>
          </a:prstGeom>
          <a:solidFill>
            <a:srgbClr val="FFCC66">
              <a:lumMod val="60000"/>
              <a:lumOff val="40000"/>
            </a:srgbClr>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虚拟化、大二层逻辑网络</a:t>
            </a:r>
          </a:p>
        </p:txBody>
      </p:sp>
      <p:sp>
        <p:nvSpPr>
          <p:cNvPr id="94" name="矩形: 圆角 93">
            <a:extLst>
              <a:ext uri="{FF2B5EF4-FFF2-40B4-BE49-F238E27FC236}">
                <a16:creationId xmlns:a16="http://schemas.microsoft.com/office/drawing/2014/main" id="{EFFD0DBD-FF88-4107-98C4-BBA786E66571}"/>
              </a:ext>
            </a:extLst>
          </p:cNvPr>
          <p:cNvSpPr/>
          <p:nvPr/>
        </p:nvSpPr>
        <p:spPr bwMode="auto">
          <a:xfrm>
            <a:off x="2387970" y="4887000"/>
            <a:ext cx="1864258" cy="798576"/>
          </a:xfrm>
          <a:prstGeom prst="roundRect">
            <a:avLst/>
          </a:prstGeom>
          <a:solidFill>
            <a:srgbClr val="FFCC66">
              <a:lumMod val="60000"/>
              <a:lumOff val="40000"/>
            </a:srgbClr>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VM/</a:t>
            </a:r>
            <a:r>
              <a:rPr kumimoji="0" lang="zh-CN" altLang="en-US"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容器感知和网络自动化</a:t>
            </a:r>
          </a:p>
        </p:txBody>
      </p:sp>
      <p:sp>
        <p:nvSpPr>
          <p:cNvPr id="95" name="箭头: 右 94">
            <a:extLst>
              <a:ext uri="{FF2B5EF4-FFF2-40B4-BE49-F238E27FC236}">
                <a16:creationId xmlns:a16="http://schemas.microsoft.com/office/drawing/2014/main" id="{35F9E5D7-7C12-4D95-A7D2-E0928BB69116}"/>
              </a:ext>
            </a:extLst>
          </p:cNvPr>
          <p:cNvSpPr/>
          <p:nvPr/>
        </p:nvSpPr>
        <p:spPr bwMode="auto">
          <a:xfrm>
            <a:off x="3272387" y="1671747"/>
            <a:ext cx="1153544" cy="544639"/>
          </a:xfrm>
          <a:prstGeom prst="rightArrow">
            <a:avLst/>
          </a:prstGeom>
          <a:solidFill>
            <a:srgbClr val="FFCC66">
              <a:lumMod val="60000"/>
              <a:lumOff val="40000"/>
            </a:srgbClr>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charset="0"/>
              <a:ea typeface="微软雅黑" panose="020B0503020204020204" pitchFamily="34" charset="-122"/>
            </a:endParaRPr>
          </a:p>
        </p:txBody>
      </p:sp>
      <p:sp>
        <p:nvSpPr>
          <p:cNvPr id="96" name="矩形: 圆角 95">
            <a:extLst>
              <a:ext uri="{FF2B5EF4-FFF2-40B4-BE49-F238E27FC236}">
                <a16:creationId xmlns:a16="http://schemas.microsoft.com/office/drawing/2014/main" id="{894BAC44-CE2A-4204-BDE9-EDCFA725C183}"/>
              </a:ext>
            </a:extLst>
          </p:cNvPr>
          <p:cNvSpPr/>
          <p:nvPr/>
        </p:nvSpPr>
        <p:spPr bwMode="auto">
          <a:xfrm>
            <a:off x="4763141" y="1544779"/>
            <a:ext cx="1989999" cy="798576"/>
          </a:xfrm>
          <a:prstGeom prst="roundRect">
            <a:avLst/>
          </a:prstGeom>
          <a:solidFill>
            <a:srgbClr val="92D050"/>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IP Fabric</a:t>
            </a:r>
            <a:r>
              <a:rPr kumimoji="0" lang="zh-CN" altLang="en-US"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架构</a:t>
            </a:r>
          </a:p>
        </p:txBody>
      </p:sp>
      <p:sp>
        <p:nvSpPr>
          <p:cNvPr id="97" name="矩形: 圆角 96">
            <a:extLst>
              <a:ext uri="{FF2B5EF4-FFF2-40B4-BE49-F238E27FC236}">
                <a16:creationId xmlns:a16="http://schemas.microsoft.com/office/drawing/2014/main" id="{15120ED1-30FC-43B3-946A-E33538A5D600}"/>
              </a:ext>
            </a:extLst>
          </p:cNvPr>
          <p:cNvSpPr/>
          <p:nvPr/>
        </p:nvSpPr>
        <p:spPr bwMode="auto">
          <a:xfrm>
            <a:off x="5594129" y="3167401"/>
            <a:ext cx="1989999" cy="798576"/>
          </a:xfrm>
          <a:prstGeom prst="roundRect">
            <a:avLst/>
          </a:prstGeom>
          <a:solidFill>
            <a:srgbClr val="92D050"/>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基于</a:t>
            </a:r>
            <a:r>
              <a:rPr kumimoji="0" lang="en-US" altLang="zh-CN"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Overlay</a:t>
            </a:r>
            <a:r>
              <a:rPr kumimoji="0" lang="zh-CN" altLang="en-US"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逻辑和物理解耦</a:t>
            </a:r>
          </a:p>
        </p:txBody>
      </p:sp>
      <p:sp>
        <p:nvSpPr>
          <p:cNvPr id="98" name="箭头: 右 97">
            <a:extLst>
              <a:ext uri="{FF2B5EF4-FFF2-40B4-BE49-F238E27FC236}">
                <a16:creationId xmlns:a16="http://schemas.microsoft.com/office/drawing/2014/main" id="{F06641F1-2C31-4F12-BFB5-E78275F603A4}"/>
              </a:ext>
            </a:extLst>
          </p:cNvPr>
          <p:cNvSpPr/>
          <p:nvPr/>
        </p:nvSpPr>
        <p:spPr bwMode="auto">
          <a:xfrm>
            <a:off x="4040202" y="3294369"/>
            <a:ext cx="1153544" cy="544639"/>
          </a:xfrm>
          <a:prstGeom prst="rightArrow">
            <a:avLst/>
          </a:prstGeom>
          <a:solidFill>
            <a:srgbClr val="FFCC66">
              <a:lumMod val="60000"/>
              <a:lumOff val="40000"/>
            </a:srgbClr>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charset="0"/>
              <a:ea typeface="微软雅黑" panose="020B0503020204020204" pitchFamily="34" charset="-122"/>
            </a:endParaRPr>
          </a:p>
        </p:txBody>
      </p:sp>
      <p:sp>
        <p:nvSpPr>
          <p:cNvPr id="99" name="箭头: 右 98">
            <a:extLst>
              <a:ext uri="{FF2B5EF4-FFF2-40B4-BE49-F238E27FC236}">
                <a16:creationId xmlns:a16="http://schemas.microsoft.com/office/drawing/2014/main" id="{BCC32666-E5C6-46D0-A61F-4C9AA88CEE6C}"/>
              </a:ext>
            </a:extLst>
          </p:cNvPr>
          <p:cNvSpPr/>
          <p:nvPr/>
        </p:nvSpPr>
        <p:spPr bwMode="auto">
          <a:xfrm>
            <a:off x="4739987" y="5013968"/>
            <a:ext cx="1153544" cy="544639"/>
          </a:xfrm>
          <a:prstGeom prst="rightArrow">
            <a:avLst/>
          </a:prstGeom>
          <a:solidFill>
            <a:srgbClr val="FFCC66">
              <a:lumMod val="60000"/>
              <a:lumOff val="40000"/>
            </a:srgbClr>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charset="0"/>
              <a:ea typeface="微软雅黑" panose="020B0503020204020204" pitchFamily="34" charset="-122"/>
            </a:endParaRPr>
          </a:p>
        </p:txBody>
      </p:sp>
      <p:sp>
        <p:nvSpPr>
          <p:cNvPr id="100" name="矩形: 圆角 99">
            <a:extLst>
              <a:ext uri="{FF2B5EF4-FFF2-40B4-BE49-F238E27FC236}">
                <a16:creationId xmlns:a16="http://schemas.microsoft.com/office/drawing/2014/main" id="{F212FE73-875A-412E-9476-B6B6045CD878}"/>
              </a:ext>
            </a:extLst>
          </p:cNvPr>
          <p:cNvSpPr/>
          <p:nvPr/>
        </p:nvSpPr>
        <p:spPr bwMode="auto">
          <a:xfrm>
            <a:off x="6360123" y="4838042"/>
            <a:ext cx="1989999" cy="798576"/>
          </a:xfrm>
          <a:prstGeom prst="roundRect">
            <a:avLst/>
          </a:prstGeom>
          <a:solidFill>
            <a:srgbClr val="92D050"/>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SDN</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（集成到</a:t>
            </a:r>
            <a:r>
              <a:rPr kumimoji="0" lang="en-US" altLang="zh-CN"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Cloud OS</a:t>
            </a:r>
            <a:r>
              <a:rPr kumimoji="0" lang="zh-CN" altLang="en-US" sz="14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a:t>
            </a:r>
          </a:p>
        </p:txBody>
      </p:sp>
      <p:sp>
        <p:nvSpPr>
          <p:cNvPr id="101" name="箭头: 上弧形 100">
            <a:extLst>
              <a:ext uri="{FF2B5EF4-FFF2-40B4-BE49-F238E27FC236}">
                <a16:creationId xmlns:a16="http://schemas.microsoft.com/office/drawing/2014/main" id="{4B964AA5-E875-4FD0-BCAE-0F65CCE2BA27}"/>
              </a:ext>
            </a:extLst>
          </p:cNvPr>
          <p:cNvSpPr/>
          <p:nvPr/>
        </p:nvSpPr>
        <p:spPr bwMode="auto">
          <a:xfrm rot="3337227">
            <a:off x="6736717" y="2160154"/>
            <a:ext cx="1236807" cy="635109"/>
          </a:xfrm>
          <a:prstGeom prst="curvedDown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02" name="箭头: 上弧形 101">
            <a:extLst>
              <a:ext uri="{FF2B5EF4-FFF2-40B4-BE49-F238E27FC236}">
                <a16:creationId xmlns:a16="http://schemas.microsoft.com/office/drawing/2014/main" id="{A2403BBF-7265-4CEF-BC53-92E4D4C2E56E}"/>
              </a:ext>
            </a:extLst>
          </p:cNvPr>
          <p:cNvSpPr/>
          <p:nvPr/>
        </p:nvSpPr>
        <p:spPr bwMode="auto">
          <a:xfrm rot="3337227">
            <a:off x="7731718" y="3970436"/>
            <a:ext cx="1236807" cy="568137"/>
          </a:xfrm>
          <a:prstGeom prst="curvedDown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03" name="文本框 102">
            <a:extLst>
              <a:ext uri="{FF2B5EF4-FFF2-40B4-BE49-F238E27FC236}">
                <a16:creationId xmlns:a16="http://schemas.microsoft.com/office/drawing/2014/main" id="{A1EC97EA-A843-4312-B825-FFCAD3187753}"/>
              </a:ext>
            </a:extLst>
          </p:cNvPr>
          <p:cNvSpPr txBox="1"/>
          <p:nvPr/>
        </p:nvSpPr>
        <p:spPr>
          <a:xfrm>
            <a:off x="8811039" y="3839008"/>
            <a:ext cx="1989998" cy="830997"/>
          </a:xfrm>
          <a:prstGeom prst="rect">
            <a:avLst/>
          </a:prstGeom>
          <a:noFill/>
        </p:spPr>
        <p:txBody>
          <a:bodyPr wrap="square" rtlCol="0">
            <a:spAutoFit/>
          </a:bodyPr>
          <a:lstStyle/>
          <a:p>
            <a:pPr fontAlgn="base">
              <a:spcBef>
                <a:spcPct val="0"/>
              </a:spcBef>
              <a:spcAft>
                <a:spcPct val="0"/>
              </a:spcAft>
            </a:pPr>
            <a:r>
              <a:rPr lang="en-US" altLang="zh-CN" sz="1600" dirty="0">
                <a:solidFill>
                  <a:srgbClr val="000000"/>
                </a:solidFill>
                <a:latin typeface="Arial" pitchFamily="34" charset="0"/>
                <a:ea typeface="微软雅黑" panose="020B0503020204020204" pitchFamily="34" charset="-122"/>
              </a:rPr>
              <a:t>SDN</a:t>
            </a:r>
            <a:r>
              <a:rPr lang="zh-CN" altLang="en-US" sz="1600" dirty="0">
                <a:solidFill>
                  <a:srgbClr val="000000"/>
                </a:solidFill>
                <a:latin typeface="Arial" pitchFamily="34" charset="0"/>
                <a:ea typeface="微软雅黑" panose="020B0503020204020204" pitchFamily="34" charset="-122"/>
              </a:rPr>
              <a:t>和</a:t>
            </a:r>
            <a:r>
              <a:rPr lang="en-US" altLang="zh-CN" sz="1600" dirty="0">
                <a:solidFill>
                  <a:srgbClr val="000000"/>
                </a:solidFill>
                <a:latin typeface="Arial" pitchFamily="34" charset="0"/>
                <a:ea typeface="微软雅黑" panose="020B0503020204020204" pitchFamily="34" charset="-122"/>
              </a:rPr>
              <a:t>Overlay</a:t>
            </a:r>
            <a:r>
              <a:rPr lang="zh-CN" altLang="en-US" sz="1600" dirty="0">
                <a:solidFill>
                  <a:srgbClr val="000000"/>
                </a:solidFill>
                <a:latin typeface="Arial" pitchFamily="34" charset="0"/>
                <a:ea typeface="微软雅黑" panose="020B0503020204020204" pitchFamily="34" charset="-122"/>
              </a:rPr>
              <a:t>本无关，为了</a:t>
            </a:r>
            <a:r>
              <a:rPr lang="en-US" altLang="zh-CN" sz="1600" dirty="0">
                <a:solidFill>
                  <a:srgbClr val="000000"/>
                </a:solidFill>
                <a:latin typeface="Arial" pitchFamily="34" charset="0"/>
                <a:ea typeface="微软雅黑" panose="020B0503020204020204" pitchFamily="34" charset="-122"/>
              </a:rPr>
              <a:t>DC</a:t>
            </a:r>
            <a:r>
              <a:rPr lang="zh-CN" altLang="en-US" sz="1600" dirty="0">
                <a:solidFill>
                  <a:srgbClr val="000000"/>
                </a:solidFill>
                <a:latin typeface="Arial" pitchFamily="34" charset="0"/>
                <a:ea typeface="微软雅黑" panose="020B0503020204020204" pitchFamily="34" charset="-122"/>
              </a:rPr>
              <a:t>网络自动化走到了一起</a:t>
            </a:r>
          </a:p>
        </p:txBody>
      </p:sp>
      <p:sp>
        <p:nvSpPr>
          <p:cNvPr id="104" name="文本框 103">
            <a:extLst>
              <a:ext uri="{FF2B5EF4-FFF2-40B4-BE49-F238E27FC236}">
                <a16:creationId xmlns:a16="http://schemas.microsoft.com/office/drawing/2014/main" id="{5DEC6221-38DF-40C1-8EFF-08098E2008E4}"/>
              </a:ext>
            </a:extLst>
          </p:cNvPr>
          <p:cNvSpPr txBox="1"/>
          <p:nvPr/>
        </p:nvSpPr>
        <p:spPr>
          <a:xfrm>
            <a:off x="7718421" y="1641430"/>
            <a:ext cx="2254313" cy="1323439"/>
          </a:xfrm>
          <a:prstGeom prst="rect">
            <a:avLst/>
          </a:prstGeom>
          <a:noFill/>
        </p:spPr>
        <p:txBody>
          <a:bodyPr wrap="square" rtlCol="0">
            <a:spAutoFit/>
          </a:bodyPr>
          <a:lstStyle/>
          <a:p>
            <a:pPr fontAlgn="base">
              <a:spcBef>
                <a:spcPct val="0"/>
              </a:spcBef>
              <a:spcAft>
                <a:spcPct val="0"/>
              </a:spcAft>
            </a:pPr>
            <a:r>
              <a:rPr lang="zh-CN" altLang="en-US" sz="1600" dirty="0">
                <a:solidFill>
                  <a:srgbClr val="000000"/>
                </a:solidFill>
                <a:latin typeface="Arial" pitchFamily="34" charset="0"/>
                <a:ea typeface="微软雅黑" panose="020B0503020204020204" pitchFamily="34" charset="-122"/>
              </a:rPr>
              <a:t>“世界上没有什么网络问题是加一层</a:t>
            </a:r>
            <a:r>
              <a:rPr lang="en-US" altLang="zh-CN" sz="1600" dirty="0">
                <a:solidFill>
                  <a:srgbClr val="000000"/>
                </a:solidFill>
                <a:latin typeface="Arial" pitchFamily="34" charset="0"/>
                <a:ea typeface="微软雅黑" panose="020B0503020204020204" pitchFamily="34" charset="-122"/>
              </a:rPr>
              <a:t>(Overlay)</a:t>
            </a:r>
            <a:r>
              <a:rPr lang="zh-CN" altLang="en-US" sz="1600" dirty="0">
                <a:solidFill>
                  <a:srgbClr val="000000"/>
                </a:solidFill>
                <a:latin typeface="Arial" pitchFamily="34" charset="0"/>
                <a:ea typeface="微软雅黑" panose="020B0503020204020204" pitchFamily="34" charset="-122"/>
              </a:rPr>
              <a:t>不能解决的，如果有，就加两层！”</a:t>
            </a:r>
            <a:endParaRPr lang="en-US" altLang="zh-CN" sz="1600" dirty="0">
              <a:solidFill>
                <a:srgbClr val="000000"/>
              </a:solidFill>
              <a:latin typeface="Arial" pitchFamily="34" charset="0"/>
              <a:ea typeface="微软雅黑" panose="020B0503020204020204" pitchFamily="34" charset="-122"/>
            </a:endParaRPr>
          </a:p>
          <a:p>
            <a:pPr fontAlgn="base">
              <a:spcBef>
                <a:spcPct val="0"/>
              </a:spcBef>
              <a:spcAft>
                <a:spcPct val="0"/>
              </a:spcAft>
            </a:pPr>
            <a:r>
              <a:rPr lang="en-US" altLang="zh-CN" sz="1600" dirty="0">
                <a:solidFill>
                  <a:srgbClr val="000000"/>
                </a:solidFill>
                <a:latin typeface="Arial" pitchFamily="34" charset="0"/>
                <a:ea typeface="微软雅黑" panose="020B0503020204020204" pitchFamily="34" charset="-122"/>
              </a:rPr>
              <a:t>        --- </a:t>
            </a:r>
            <a:r>
              <a:rPr lang="zh-CN" altLang="en-US" sz="1600" dirty="0">
                <a:solidFill>
                  <a:srgbClr val="000000"/>
                </a:solidFill>
                <a:latin typeface="Arial" pitchFamily="34" charset="0"/>
                <a:ea typeface="微软雅黑" panose="020B0503020204020204" pitchFamily="34" charset="-122"/>
              </a:rPr>
              <a:t>尼古拉斯</a:t>
            </a:r>
            <a:r>
              <a:rPr lang="en-US" altLang="zh-CN" sz="1600" dirty="0">
                <a:solidFill>
                  <a:srgbClr val="000000"/>
                </a:solidFill>
                <a:latin typeface="Arial" pitchFamily="34" charset="0"/>
                <a:ea typeface="微软雅黑" panose="020B0503020204020204" pitchFamily="34" charset="-122"/>
              </a:rPr>
              <a:t>.</a:t>
            </a:r>
            <a:r>
              <a:rPr lang="zh-CN" altLang="en-US" sz="1600" dirty="0">
                <a:solidFill>
                  <a:srgbClr val="000000"/>
                </a:solidFill>
                <a:latin typeface="Arial" pitchFamily="34" charset="0"/>
                <a:ea typeface="微软雅黑" panose="020B0503020204020204" pitchFamily="34" charset="-122"/>
              </a:rPr>
              <a:t>赵四</a:t>
            </a:r>
          </a:p>
        </p:txBody>
      </p:sp>
      <p:pic>
        <p:nvPicPr>
          <p:cNvPr id="1026" name="Picture 2">
            <a:extLst>
              <a:ext uri="{FF2B5EF4-FFF2-40B4-BE49-F238E27FC236}">
                <a16:creationId xmlns:a16="http://schemas.microsoft.com/office/drawing/2014/main" id="{9C98FB5F-BF94-49B6-A8BC-435F256BA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5183" y="1499363"/>
            <a:ext cx="1975517" cy="151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8392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云数据中心关键技术</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格 7">
            <a:extLst>
              <a:ext uri="{FF2B5EF4-FFF2-40B4-BE49-F238E27FC236}">
                <a16:creationId xmlns:a16="http://schemas.microsoft.com/office/drawing/2014/main" id="{DC077272-E464-49D1-A36E-2AEB6B2C38A9}"/>
              </a:ext>
            </a:extLst>
          </p:cNvPr>
          <p:cNvGraphicFramePr>
            <a:graphicFrameLocks noGrp="1"/>
          </p:cNvGraphicFramePr>
          <p:nvPr>
            <p:extLst>
              <p:ext uri="{D42A27DB-BD31-4B8C-83A1-F6EECF244321}">
                <p14:modId xmlns:p14="http://schemas.microsoft.com/office/powerpoint/2010/main" val="2449154599"/>
              </p:ext>
            </p:extLst>
          </p:nvPr>
        </p:nvGraphicFramePr>
        <p:xfrm>
          <a:off x="1148627" y="1379474"/>
          <a:ext cx="9154870" cy="4832787"/>
        </p:xfrm>
        <a:graphic>
          <a:graphicData uri="http://schemas.openxmlformats.org/drawingml/2006/table">
            <a:tbl>
              <a:tblPr firstRow="1" bandRow="1">
                <a:tableStyleId>{5C22544A-7EE6-4342-B048-85BDC9FD1C3A}</a:tableStyleId>
              </a:tblPr>
              <a:tblGrid>
                <a:gridCol w="1131971">
                  <a:extLst>
                    <a:ext uri="{9D8B030D-6E8A-4147-A177-3AD203B41FA5}">
                      <a16:colId xmlns:a16="http://schemas.microsoft.com/office/drawing/2014/main" val="1748180576"/>
                    </a:ext>
                  </a:extLst>
                </a:gridCol>
                <a:gridCol w="5713332">
                  <a:extLst>
                    <a:ext uri="{9D8B030D-6E8A-4147-A177-3AD203B41FA5}">
                      <a16:colId xmlns:a16="http://schemas.microsoft.com/office/drawing/2014/main" val="2840025556"/>
                    </a:ext>
                  </a:extLst>
                </a:gridCol>
                <a:gridCol w="2309567">
                  <a:extLst>
                    <a:ext uri="{9D8B030D-6E8A-4147-A177-3AD203B41FA5}">
                      <a16:colId xmlns:a16="http://schemas.microsoft.com/office/drawing/2014/main" val="1423424912"/>
                    </a:ext>
                  </a:extLst>
                </a:gridCol>
              </a:tblGrid>
              <a:tr h="430700">
                <a:tc>
                  <a:txBody>
                    <a:bodyPr/>
                    <a:lstStyle/>
                    <a:p>
                      <a:pPr algn="ctr">
                        <a:lnSpc>
                          <a:spcPct val="120000"/>
                        </a:lnSpc>
                      </a:pPr>
                      <a:r>
                        <a:rPr lang="zh-CN" altLang="en-US" sz="1600" dirty="0">
                          <a:latin typeface="微软雅黑" panose="020B0503020204020204" pitchFamily="34" charset="-122"/>
                          <a:ea typeface="微软雅黑" panose="020B0503020204020204" pitchFamily="34" charset="-122"/>
                        </a:rPr>
                        <a:t>序号</a:t>
                      </a:r>
                    </a:p>
                  </a:txBody>
                  <a:tcPr/>
                </a:tc>
                <a:tc>
                  <a:txBody>
                    <a:bodyPr/>
                    <a:lstStyle/>
                    <a:p>
                      <a:pPr algn="ctr">
                        <a:lnSpc>
                          <a:spcPct val="120000"/>
                        </a:lnSpc>
                      </a:pPr>
                      <a:r>
                        <a:rPr lang="zh-CN" altLang="en-US" sz="1600" dirty="0">
                          <a:latin typeface="微软雅黑" panose="020B0503020204020204" pitchFamily="34" charset="-122"/>
                          <a:ea typeface="微软雅黑" panose="020B0503020204020204" pitchFamily="34" charset="-122"/>
                        </a:rPr>
                        <a:t>主要技术</a:t>
                      </a:r>
                    </a:p>
                  </a:txBody>
                  <a:tcPr/>
                </a:tc>
                <a:tc>
                  <a:txBody>
                    <a:bodyPr/>
                    <a:lstStyle/>
                    <a:p>
                      <a:pPr algn="ctr">
                        <a:lnSpc>
                          <a:spcPct val="120000"/>
                        </a:lnSpc>
                      </a:pPr>
                      <a:r>
                        <a:rPr lang="zh-CN" altLang="en-US" sz="1600" dirty="0">
                          <a:latin typeface="微软雅黑" panose="020B0503020204020204" pitchFamily="34" charset="-122"/>
                          <a:ea typeface="微软雅黑" panose="020B0503020204020204" pitchFamily="34" charset="-122"/>
                        </a:rPr>
                        <a:t>学时</a:t>
                      </a:r>
                    </a:p>
                  </a:txBody>
                  <a:tcPr/>
                </a:tc>
                <a:extLst>
                  <a:ext uri="{0D108BD9-81ED-4DB2-BD59-A6C34878D82A}">
                    <a16:rowId xmlns:a16="http://schemas.microsoft.com/office/drawing/2014/main" val="513138213"/>
                  </a:ext>
                </a:extLst>
              </a:tr>
              <a:tr h="447394">
                <a:tc>
                  <a:txBody>
                    <a:bodyPr/>
                    <a:lstStyle/>
                    <a:p>
                      <a:pPr algn="ct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lnSpc>
                          <a:spcPct val="120000"/>
                        </a:lnSpc>
                      </a:pPr>
                      <a:r>
                        <a:rPr lang="zh-CN" altLang="zh-CN" sz="1600" kern="1200" dirty="0">
                          <a:solidFill>
                            <a:schemeClr val="dk1"/>
                          </a:solidFill>
                          <a:latin typeface="微软雅黑" panose="020B0503020204020204" pitchFamily="34" charset="-122"/>
                          <a:ea typeface="微软雅黑" panose="020B0503020204020204" pitchFamily="34" charset="-122"/>
                          <a:cs typeface="+mn-cs"/>
                        </a:rPr>
                        <a:t>云计算数据中心网络架构</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algn="ctr">
                        <a:lnSpc>
                          <a:spcPct val="120000"/>
                        </a:lnSpc>
                      </a:pP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12679016"/>
                  </a:ext>
                </a:extLst>
              </a:tr>
              <a:tr h="430700">
                <a:tc>
                  <a:txBody>
                    <a:bodyPr/>
                    <a:lstStyle/>
                    <a:p>
                      <a:pPr algn="ct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rPr>
                        <a:t>2</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lnSpc>
                          <a:spcPct val="120000"/>
                        </a:lnSpc>
                      </a:pPr>
                      <a:r>
                        <a:rPr lang="zh-CN" altLang="zh-CN" sz="1600" kern="1200" dirty="0">
                          <a:solidFill>
                            <a:schemeClr val="dk1"/>
                          </a:solidFill>
                          <a:latin typeface="微软雅黑" panose="020B0503020204020204" pitchFamily="34" charset="-122"/>
                          <a:ea typeface="微软雅黑" panose="020B0503020204020204" pitchFamily="34" charset="-122"/>
                          <a:cs typeface="+mn-cs"/>
                        </a:rPr>
                        <a:t>云计算数据</a:t>
                      </a:r>
                      <a:r>
                        <a:rPr lang="zh-CN" altLang="zh-CN" sz="1600" kern="1200">
                          <a:solidFill>
                            <a:schemeClr val="dk1"/>
                          </a:solidFill>
                          <a:latin typeface="微软雅黑" panose="020B0503020204020204" pitchFamily="34" charset="-122"/>
                          <a:ea typeface="微软雅黑" panose="020B0503020204020204" pitchFamily="34" charset="-122"/>
                          <a:cs typeface="+mn-cs"/>
                        </a:rPr>
                        <a:t>中心网络协议</a:t>
                      </a:r>
                      <a:r>
                        <a:rPr lang="zh-CN" altLang="en-US" sz="1600" kern="1200">
                          <a:solidFill>
                            <a:schemeClr val="dk1"/>
                          </a:solidFill>
                          <a:latin typeface="微软雅黑" panose="020B0503020204020204" pitchFamily="34" charset="-122"/>
                          <a:ea typeface="微软雅黑" panose="020B0503020204020204" pitchFamily="34" charset="-122"/>
                          <a:cs typeface="+mn-cs"/>
                        </a:rPr>
                        <a:t>和绿色</a:t>
                      </a:r>
                      <a:r>
                        <a:rPr lang="zh-CN" altLang="en-US" sz="1600" kern="1200" dirty="0">
                          <a:solidFill>
                            <a:schemeClr val="dk1"/>
                          </a:solidFill>
                          <a:latin typeface="微软雅黑" panose="020B0503020204020204" pitchFamily="34" charset="-122"/>
                          <a:ea typeface="微软雅黑" panose="020B0503020204020204" pitchFamily="34" charset="-122"/>
                          <a:cs typeface="+mn-cs"/>
                        </a:rPr>
                        <a:t>计算</a:t>
                      </a:r>
                    </a:p>
                  </a:txBody>
                  <a:tcPr/>
                </a:tc>
                <a:tc>
                  <a:txBody>
                    <a:bodyPr/>
                    <a:lstStyle/>
                    <a:p>
                      <a:pPr algn="ctr">
                        <a:lnSpc>
                          <a:spcPct val="120000"/>
                        </a:lnSpc>
                      </a:pP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34511147"/>
                  </a:ext>
                </a:extLst>
              </a:tr>
              <a:tr h="430700">
                <a:tc>
                  <a:txBody>
                    <a:bodyPr/>
                    <a:lstStyle/>
                    <a:p>
                      <a:pPr algn="ct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rPr>
                        <a:t>3</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lnSpc>
                          <a:spcPct val="120000"/>
                        </a:lnSpc>
                      </a:pPr>
                      <a:r>
                        <a:rPr lang="zh-CN" altLang="en-US" sz="1600" kern="1200" dirty="0">
                          <a:solidFill>
                            <a:schemeClr val="dk1"/>
                          </a:solidFill>
                          <a:latin typeface="微软雅黑" panose="020B0503020204020204" pitchFamily="34" charset="-122"/>
                          <a:ea typeface="微软雅黑" panose="020B0503020204020204" pitchFamily="34" charset="-122"/>
                          <a:cs typeface="+mn-cs"/>
                        </a:rPr>
                        <a:t>虚拟化技术：计算</a:t>
                      </a:r>
                      <a:r>
                        <a:rPr lang="en-US" altLang="zh-CN" sz="1600" kern="1200" dirty="0">
                          <a:solidFill>
                            <a:schemeClr val="dk1"/>
                          </a:solidFill>
                          <a:latin typeface="微软雅黑" panose="020B0503020204020204" pitchFamily="34" charset="-122"/>
                          <a:ea typeface="微软雅黑" panose="020B0503020204020204" pitchFamily="34" charset="-122"/>
                          <a:cs typeface="+mn-cs"/>
                        </a:rPr>
                        <a:t>/</a:t>
                      </a:r>
                      <a:r>
                        <a:rPr lang="zh-CN" altLang="en-US" sz="1600" kern="1200" dirty="0">
                          <a:solidFill>
                            <a:schemeClr val="dk1"/>
                          </a:solidFill>
                          <a:latin typeface="微软雅黑" panose="020B0503020204020204" pitchFamily="34" charset="-122"/>
                          <a:ea typeface="微软雅黑" panose="020B0503020204020204" pitchFamily="34" charset="-122"/>
                          <a:cs typeface="+mn-cs"/>
                        </a:rPr>
                        <a:t>存储</a:t>
                      </a:r>
                      <a:r>
                        <a:rPr lang="en-US" altLang="zh-CN" sz="1600" kern="1200" dirty="0">
                          <a:solidFill>
                            <a:schemeClr val="dk1"/>
                          </a:solidFill>
                          <a:latin typeface="微软雅黑" panose="020B0503020204020204" pitchFamily="34" charset="-122"/>
                          <a:ea typeface="微软雅黑" panose="020B0503020204020204" pitchFamily="34" charset="-122"/>
                          <a:cs typeface="+mn-cs"/>
                        </a:rPr>
                        <a:t>/</a:t>
                      </a:r>
                      <a:r>
                        <a:rPr lang="zh-CN" altLang="en-US" sz="1600" kern="1200" dirty="0">
                          <a:solidFill>
                            <a:schemeClr val="dk1"/>
                          </a:solidFill>
                          <a:latin typeface="微软雅黑" panose="020B0503020204020204" pitchFamily="34" charset="-122"/>
                          <a:ea typeface="微软雅黑" panose="020B0503020204020204" pitchFamily="34" charset="-122"/>
                          <a:cs typeface="+mn-cs"/>
                        </a:rPr>
                        <a:t>网络虚拟化</a:t>
                      </a:r>
                    </a:p>
                  </a:txBody>
                  <a:tcPr/>
                </a:tc>
                <a:tc>
                  <a:txBody>
                    <a:bodyPr/>
                    <a:lstStyle/>
                    <a:p>
                      <a:pPr algn="ctr">
                        <a:lnSpc>
                          <a:spcPct val="120000"/>
                        </a:lnSpc>
                      </a:pP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105906508"/>
                  </a:ext>
                </a:extLst>
              </a:tr>
              <a:tr h="430700">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600" dirty="0">
                          <a:solidFill>
                            <a:schemeClr val="tx1"/>
                          </a:solidFill>
                          <a:latin typeface="微软雅黑" panose="020B0503020204020204" pitchFamily="34" charset="-122"/>
                          <a:ea typeface="微软雅黑" panose="020B0503020204020204" pitchFamily="34" charset="-122"/>
                        </a:rPr>
                        <a:t>4</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lnSpc>
                          <a:spcPct val="120000"/>
                        </a:lnSpc>
                      </a:pPr>
                      <a:r>
                        <a:rPr lang="zh-CN" altLang="en-US" sz="1600" kern="1200" dirty="0">
                          <a:solidFill>
                            <a:schemeClr val="dk1"/>
                          </a:solidFill>
                          <a:latin typeface="微软雅黑" panose="020B0503020204020204" pitchFamily="34" charset="-122"/>
                          <a:ea typeface="微软雅黑" panose="020B0503020204020204" pitchFamily="34" charset="-122"/>
                          <a:cs typeface="+mn-cs"/>
                        </a:rPr>
                        <a:t>分布式计算技术：</a:t>
                      </a:r>
                      <a:r>
                        <a:rPr lang="en-US" altLang="zh-CN" sz="1600" kern="1200" dirty="0">
                          <a:solidFill>
                            <a:schemeClr val="dk1"/>
                          </a:solidFill>
                          <a:latin typeface="微软雅黑" panose="020B0503020204020204" pitchFamily="34" charset="-122"/>
                          <a:ea typeface="微软雅黑" panose="020B0503020204020204" pitchFamily="34" charset="-122"/>
                          <a:cs typeface="+mn-cs"/>
                        </a:rPr>
                        <a:t>Hadoop/MapReduce</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algn="ctr">
                        <a:lnSpc>
                          <a:spcPct val="120000"/>
                        </a:lnSpc>
                      </a:pP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142603485"/>
                  </a:ext>
                </a:extLst>
              </a:tr>
              <a:tr h="430700">
                <a:tc>
                  <a:txBody>
                    <a:bodyPr/>
                    <a:lstStyle/>
                    <a:p>
                      <a:pPr algn="ct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rPr>
                        <a:t>5</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lnSpc>
                          <a:spcPct val="120000"/>
                        </a:lnSpc>
                      </a:pPr>
                      <a:r>
                        <a:rPr lang="zh-CN" altLang="en-US" sz="1600" kern="1200" dirty="0">
                          <a:solidFill>
                            <a:schemeClr val="dk1"/>
                          </a:solidFill>
                          <a:latin typeface="微软雅黑" panose="020B0503020204020204" pitchFamily="34" charset="-122"/>
                          <a:ea typeface="微软雅黑" panose="020B0503020204020204" pitchFamily="34" charset="-122"/>
                          <a:cs typeface="+mn-cs"/>
                        </a:rPr>
                        <a:t>云资源管理技术：</a:t>
                      </a:r>
                      <a:r>
                        <a:rPr lang="zh-CN" altLang="zh-CN" sz="1600" kern="1200" dirty="0">
                          <a:solidFill>
                            <a:schemeClr val="dk1"/>
                          </a:solidFill>
                          <a:latin typeface="微软雅黑" panose="020B0503020204020204" pitchFamily="34" charset="-122"/>
                          <a:ea typeface="微软雅黑" panose="020B0503020204020204" pitchFamily="34" charset="-122"/>
                          <a:cs typeface="+mn-cs"/>
                        </a:rPr>
                        <a:t>云资源分配及调度</a:t>
                      </a:r>
                      <a:r>
                        <a:rPr lang="zh-CN" altLang="en-US" sz="1600" kern="1200" dirty="0">
                          <a:solidFill>
                            <a:schemeClr val="dk1"/>
                          </a:solidFill>
                          <a:latin typeface="微软雅黑" panose="020B0503020204020204" pitchFamily="34" charset="-122"/>
                          <a:ea typeface="微软雅黑" panose="020B0503020204020204" pitchFamily="34" charset="-122"/>
                          <a:cs typeface="+mn-cs"/>
                        </a:rPr>
                        <a:t>技术</a:t>
                      </a:r>
                    </a:p>
                  </a:txBody>
                  <a:tcPr/>
                </a:tc>
                <a:tc>
                  <a:txBody>
                    <a:bodyPr/>
                    <a:lstStyle/>
                    <a:p>
                      <a:pPr algn="ctr">
                        <a:lnSpc>
                          <a:spcPct val="120000"/>
                        </a:lnSpc>
                      </a:pP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444796863"/>
                  </a:ext>
                </a:extLst>
              </a:tr>
              <a:tr h="456831">
                <a:tc>
                  <a:txBody>
                    <a:bodyPr/>
                    <a:lstStyle/>
                    <a:p>
                      <a:pPr algn="ct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rPr>
                        <a:t>6</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lnSpc>
                          <a:spcPct val="120000"/>
                        </a:lnSpc>
                      </a:pPr>
                      <a:r>
                        <a:rPr lang="zh-CN" altLang="en-US" sz="1600" kern="1200" dirty="0">
                          <a:solidFill>
                            <a:schemeClr val="dk1"/>
                          </a:solidFill>
                          <a:latin typeface="微软雅黑" panose="020B0503020204020204" pitchFamily="34" charset="-122"/>
                          <a:ea typeface="微软雅黑" panose="020B0503020204020204" pitchFamily="34" charset="-122"/>
                          <a:cs typeface="+mn-cs"/>
                        </a:rPr>
                        <a:t>云平台：</a:t>
                      </a:r>
                      <a:r>
                        <a:rPr lang="en-US" altLang="zh-CN" sz="1600" kern="1200" dirty="0">
                          <a:solidFill>
                            <a:schemeClr val="dk1"/>
                          </a:solidFill>
                          <a:latin typeface="微软雅黑" panose="020B0503020204020204" pitchFamily="34" charset="-122"/>
                          <a:ea typeface="微软雅黑" panose="020B0503020204020204" pitchFamily="34" charset="-122"/>
                          <a:cs typeface="+mn-cs"/>
                        </a:rPr>
                        <a:t>OpenStack</a:t>
                      </a:r>
                      <a:r>
                        <a:rPr lang="zh-CN" altLang="en-US" sz="1600" kern="1200" dirty="0">
                          <a:solidFill>
                            <a:schemeClr val="dk1"/>
                          </a:solidFill>
                          <a:latin typeface="微软雅黑" panose="020B0503020204020204" pitchFamily="34" charset="-122"/>
                          <a:ea typeface="微软雅黑" panose="020B0503020204020204" pitchFamily="34" charset="-122"/>
                          <a:cs typeface="+mn-cs"/>
                        </a:rPr>
                        <a:t>技术</a:t>
                      </a:r>
                    </a:p>
                  </a:txBody>
                  <a:tcPr/>
                </a:tc>
                <a:tc>
                  <a:txBody>
                    <a:bodyPr/>
                    <a:lstStyle/>
                    <a:p>
                      <a:pPr algn="ctr">
                        <a:lnSpc>
                          <a:spcPct val="120000"/>
                        </a:lnSpc>
                      </a:pP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66327659"/>
                  </a:ext>
                </a:extLst>
              </a:tr>
              <a:tr h="456831">
                <a:tc>
                  <a:txBody>
                    <a:bodyPr/>
                    <a:lstStyle/>
                    <a:p>
                      <a:pPr algn="ct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rPr>
                        <a:t>7</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lnSpc>
                          <a:spcPct val="120000"/>
                        </a:lnSpc>
                      </a:pPr>
                      <a:r>
                        <a:rPr lang="zh-CN" altLang="en-US" sz="1600" kern="1200" dirty="0">
                          <a:solidFill>
                            <a:schemeClr val="dk1"/>
                          </a:solidFill>
                          <a:latin typeface="微软雅黑" panose="020B0503020204020204" pitchFamily="34" charset="-122"/>
                          <a:ea typeface="微软雅黑" panose="020B0503020204020204" pitchFamily="34" charset="-122"/>
                          <a:cs typeface="+mn-cs"/>
                        </a:rPr>
                        <a:t>云网自动化技术：软件定义网络</a:t>
                      </a:r>
                      <a:r>
                        <a:rPr lang="en-US" altLang="zh-CN" sz="1600" kern="1200" dirty="0">
                          <a:solidFill>
                            <a:schemeClr val="dk1"/>
                          </a:solidFill>
                          <a:latin typeface="微软雅黑" panose="020B0503020204020204" pitchFamily="34" charset="-122"/>
                          <a:ea typeface="微软雅黑" panose="020B0503020204020204" pitchFamily="34" charset="-122"/>
                          <a:cs typeface="+mn-cs"/>
                        </a:rPr>
                        <a:t>SDN</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algn="ctr">
                        <a:lnSpc>
                          <a:spcPct val="120000"/>
                        </a:lnSpc>
                      </a:pP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281346960"/>
                  </a:ext>
                </a:extLst>
              </a:tr>
              <a:tr h="456831">
                <a:tc>
                  <a:txBody>
                    <a:bodyPr/>
                    <a:lstStyle/>
                    <a:p>
                      <a:pPr algn="ct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rPr>
                        <a:t>8</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lnSpc>
                          <a:spcPct val="120000"/>
                        </a:lnSpc>
                      </a:pPr>
                      <a:r>
                        <a:rPr lang="zh-CN" altLang="en-US" sz="1600" kern="1200" dirty="0">
                          <a:solidFill>
                            <a:schemeClr val="dk1"/>
                          </a:solidFill>
                          <a:latin typeface="微软雅黑" panose="020B0503020204020204" pitchFamily="34" charset="-122"/>
                          <a:ea typeface="微软雅黑" panose="020B0503020204020204" pitchFamily="34" charset="-122"/>
                          <a:cs typeface="+mn-cs"/>
                        </a:rPr>
                        <a:t>云网虚拟化技术：网络功能虚拟化</a:t>
                      </a:r>
                      <a:r>
                        <a:rPr lang="en-US" altLang="zh-CN" sz="1600" kern="1200" dirty="0">
                          <a:solidFill>
                            <a:schemeClr val="dk1"/>
                          </a:solidFill>
                          <a:latin typeface="微软雅黑" panose="020B0503020204020204" pitchFamily="34" charset="-122"/>
                          <a:ea typeface="微软雅黑" panose="020B0503020204020204" pitchFamily="34" charset="-122"/>
                          <a:cs typeface="+mn-cs"/>
                        </a:rPr>
                        <a:t>NFV</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854641141"/>
                  </a:ext>
                </a:extLst>
              </a:tr>
              <a:tr h="430700">
                <a:tc>
                  <a:txBody>
                    <a:bodyPr/>
                    <a:lstStyle/>
                    <a:p>
                      <a:pPr algn="ct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rPr>
                        <a:t>9</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lnSpc>
                          <a:spcPct val="120000"/>
                        </a:lnSpc>
                      </a:pPr>
                      <a:r>
                        <a:rPr lang="zh-CN" altLang="en-US" sz="1600" dirty="0">
                          <a:latin typeface="微软雅黑" panose="020B0503020204020204" pitchFamily="34" charset="-122"/>
                          <a:ea typeface="微软雅黑" panose="020B0503020204020204" pitchFamily="34" charset="-122"/>
                        </a:rPr>
                        <a:t>智能云：云计算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人工智能</a:t>
                      </a:r>
                    </a:p>
                  </a:txBody>
                  <a:tcPr/>
                </a:tc>
                <a:tc>
                  <a:txBody>
                    <a:bodyPr/>
                    <a:lstStyle/>
                    <a:p>
                      <a:pPr algn="ctr">
                        <a:lnSpc>
                          <a:spcPct val="120000"/>
                        </a:lnSpc>
                      </a:pP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54130211"/>
                  </a:ext>
                </a:extLst>
              </a:tr>
              <a:tr h="430700">
                <a:tc>
                  <a:txBody>
                    <a:bodyPr/>
                    <a:lstStyle/>
                    <a:p>
                      <a:pPr algn="ct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rPr>
                        <a:t>10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lnSpc>
                          <a:spcPct val="120000"/>
                        </a:lnSpc>
                      </a:pPr>
                      <a:r>
                        <a:rPr lang="zh-CN" altLang="en-US" sz="1600" dirty="0">
                          <a:latin typeface="微软雅黑" panose="020B0503020204020204" pitchFamily="34" charset="-122"/>
                          <a:ea typeface="微软雅黑" panose="020B0503020204020204" pitchFamily="34" charset="-122"/>
                        </a:rPr>
                        <a:t>边缘云：边缘计算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雾计算</a:t>
                      </a:r>
                    </a:p>
                  </a:txBody>
                  <a:tcPr/>
                </a:tc>
                <a:tc>
                  <a:txBody>
                    <a:bodyPr/>
                    <a:lstStyle/>
                    <a:p>
                      <a:pPr algn="ctr">
                        <a:lnSpc>
                          <a:spcPct val="120000"/>
                        </a:lnSpc>
                      </a:pP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305657132"/>
                  </a:ext>
                </a:extLst>
              </a:tr>
            </a:tbl>
          </a:graphicData>
        </a:graphic>
      </p:graphicFrame>
    </p:spTree>
    <p:extLst>
      <p:ext uri="{BB962C8B-B14F-4D97-AF65-F5344CB8AC3E}">
        <p14:creationId xmlns:p14="http://schemas.microsoft.com/office/powerpoint/2010/main" val="312008816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B670EE3-0CE7-42D4-ABBB-9C5DF092D8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下周</a:t>
            </a:r>
            <a:r>
              <a:rPr lang="en-US" altLang="zh-CN" sz="2800" b="1" kern="0" dirty="0">
                <a:solidFill>
                  <a:srgbClr val="C00000"/>
                </a:solidFill>
                <a:latin typeface="微软雅黑" panose="020B0503020204020204" pitchFamily="34" charset="-122"/>
                <a:ea typeface="微软雅黑" panose="020B0503020204020204" pitchFamily="34" charset="-122"/>
              </a:rPr>
              <a:t>Presentation</a:t>
            </a:r>
            <a:r>
              <a:rPr lang="zh-CN" altLang="en-US" sz="2800" b="1" kern="0" dirty="0">
                <a:solidFill>
                  <a:srgbClr val="C00000"/>
                </a:solidFill>
                <a:latin typeface="微软雅黑" panose="020B0503020204020204" pitchFamily="34" charset="-122"/>
                <a:ea typeface="微软雅黑" panose="020B0503020204020204" pitchFamily="34" charset="-122"/>
              </a:rPr>
              <a:t>安排</a:t>
            </a:r>
          </a:p>
        </p:txBody>
      </p:sp>
      <p:pic>
        <p:nvPicPr>
          <p:cNvPr id="21" name="Picture 2">
            <a:extLst>
              <a:ext uri="{FF2B5EF4-FFF2-40B4-BE49-F238E27FC236}">
                <a16:creationId xmlns:a16="http://schemas.microsoft.com/office/drawing/2014/main" id="{160DC02C-90B1-47F6-8199-935C9EA1B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2">
            <a:extLst>
              <a:ext uri="{FF2B5EF4-FFF2-40B4-BE49-F238E27FC236}">
                <a16:creationId xmlns:a16="http://schemas.microsoft.com/office/drawing/2014/main" id="{ABD17FAA-CCFD-4231-93BA-BC91774FB252}"/>
              </a:ext>
            </a:extLst>
          </p:cNvPr>
          <p:cNvGraphicFramePr>
            <a:graphicFrameLocks noGrp="1"/>
          </p:cNvGraphicFramePr>
          <p:nvPr>
            <p:extLst>
              <p:ext uri="{D42A27DB-BD31-4B8C-83A1-F6EECF244321}">
                <p14:modId xmlns:p14="http://schemas.microsoft.com/office/powerpoint/2010/main" val="1154036916"/>
              </p:ext>
            </p:extLst>
          </p:nvPr>
        </p:nvGraphicFramePr>
        <p:xfrm>
          <a:off x="901940" y="1504670"/>
          <a:ext cx="9001184" cy="1483360"/>
        </p:xfrm>
        <a:graphic>
          <a:graphicData uri="http://schemas.openxmlformats.org/drawingml/2006/table">
            <a:tbl>
              <a:tblPr firstRow="1" bandRow="1">
                <a:tableStyleId>{5C22544A-7EE6-4342-B048-85BDC9FD1C3A}</a:tableStyleId>
              </a:tblPr>
              <a:tblGrid>
                <a:gridCol w="1970656">
                  <a:extLst>
                    <a:ext uri="{9D8B030D-6E8A-4147-A177-3AD203B41FA5}">
                      <a16:colId xmlns:a16="http://schemas.microsoft.com/office/drawing/2014/main" val="3833082393"/>
                    </a:ext>
                  </a:extLst>
                </a:gridCol>
                <a:gridCol w="3260785">
                  <a:extLst>
                    <a:ext uri="{9D8B030D-6E8A-4147-A177-3AD203B41FA5}">
                      <a16:colId xmlns:a16="http://schemas.microsoft.com/office/drawing/2014/main" val="3028795773"/>
                    </a:ext>
                  </a:extLst>
                </a:gridCol>
                <a:gridCol w="2178046">
                  <a:extLst>
                    <a:ext uri="{9D8B030D-6E8A-4147-A177-3AD203B41FA5}">
                      <a16:colId xmlns:a16="http://schemas.microsoft.com/office/drawing/2014/main" val="2285134408"/>
                    </a:ext>
                  </a:extLst>
                </a:gridCol>
                <a:gridCol w="1591697">
                  <a:extLst>
                    <a:ext uri="{9D8B030D-6E8A-4147-A177-3AD203B41FA5}">
                      <a16:colId xmlns:a16="http://schemas.microsoft.com/office/drawing/2014/main" val="3845650970"/>
                    </a:ext>
                  </a:extLst>
                </a:gridCol>
              </a:tblGrid>
              <a:tr h="370840">
                <a:tc>
                  <a:txBody>
                    <a:bodyPr/>
                    <a:lstStyle/>
                    <a:p>
                      <a:r>
                        <a:rPr lang="zh-CN" altLang="en-US" sz="1600" dirty="0">
                          <a:latin typeface="微软雅黑" panose="020B0503020204020204" pitchFamily="34" charset="-122"/>
                          <a:ea typeface="微软雅黑" panose="020B0503020204020204" pitchFamily="34" charset="-122"/>
                        </a:rPr>
                        <a:t>网络架构</a:t>
                      </a:r>
                    </a:p>
                  </a:txBody>
                  <a:tcPr/>
                </a:tc>
                <a:tc>
                  <a:txBody>
                    <a:bodyPr/>
                    <a:lstStyle/>
                    <a:p>
                      <a:r>
                        <a:rPr lang="zh-CN" altLang="en-US" sz="1600" dirty="0">
                          <a:latin typeface="微软雅黑" panose="020B0503020204020204" pitchFamily="34" charset="-122"/>
                          <a:ea typeface="微软雅黑" panose="020B0503020204020204" pitchFamily="34" charset="-122"/>
                        </a:rPr>
                        <a:t>架构类型</a:t>
                      </a:r>
                    </a:p>
                  </a:txBody>
                  <a:tcPr/>
                </a:tc>
                <a:tc>
                  <a:txBody>
                    <a:bodyPr/>
                    <a:lstStyle/>
                    <a:p>
                      <a:r>
                        <a:rPr lang="en-US" altLang="zh-CN" sz="1600" dirty="0">
                          <a:latin typeface="微软雅黑" panose="020B0503020204020204" pitchFamily="34" charset="-122"/>
                          <a:ea typeface="微软雅黑" panose="020B0503020204020204" pitchFamily="34" charset="-122"/>
                        </a:rPr>
                        <a:t>Presenter</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en-US" altLang="zh-CN" sz="1600" dirty="0">
                          <a:latin typeface="微软雅黑" panose="020B0503020204020204" pitchFamily="34" charset="-122"/>
                          <a:ea typeface="微软雅黑" panose="020B0503020204020204" pitchFamily="34" charset="-122"/>
                        </a:rPr>
                        <a:t>Time</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012344174"/>
                  </a:ext>
                </a:extLst>
              </a:tr>
              <a:tr h="370840">
                <a:tc>
                  <a:txBody>
                    <a:bodyPr/>
                    <a:lstStyle/>
                    <a:p>
                      <a:r>
                        <a:rPr lang="en-US" altLang="zh-CN" sz="1600" dirty="0" err="1">
                          <a:latin typeface="微软雅黑" panose="020B0503020204020204" pitchFamily="34" charset="-122"/>
                          <a:ea typeface="微软雅黑" panose="020B0503020204020204" pitchFamily="34" charset="-122"/>
                        </a:rPr>
                        <a:t>FatTree</a:t>
                      </a:r>
                      <a:r>
                        <a:rPr lang="en-US" altLang="zh-CN" sz="1600" dirty="0">
                          <a:latin typeface="微软雅黑" panose="020B0503020204020204" pitchFamily="34" charset="-122"/>
                          <a:ea typeface="微软雅黑" panose="020B0503020204020204" pitchFamily="34" charset="-122"/>
                        </a:rPr>
                        <a:t> [1]</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en-US" altLang="zh-CN" sz="1600" dirty="0">
                          <a:latin typeface="微软雅黑" panose="020B0503020204020204" pitchFamily="34" charset="-122"/>
                          <a:ea typeface="微软雅黑" panose="020B0503020204020204" pitchFamily="34" charset="-122"/>
                        </a:rPr>
                        <a:t>Switch-centric</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CLOS-based</a:t>
                      </a:r>
                      <a:endParaRPr lang="zh-CN" altLang="en-US" sz="1600" dirty="0">
                        <a:latin typeface="微软雅黑" panose="020B0503020204020204" pitchFamily="34" charset="-122"/>
                        <a:ea typeface="微软雅黑" panose="020B0503020204020204" pitchFamily="34" charset="-122"/>
                      </a:endParaRPr>
                    </a:p>
                  </a:txBody>
                  <a:tcPr/>
                </a:tc>
                <a:tc>
                  <a:txBody>
                    <a:bodyPr/>
                    <a:lstStyle/>
                    <a:p>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en-US" altLang="zh-CN" sz="1600" dirty="0">
                          <a:latin typeface="微软雅黑" panose="020B0503020204020204" pitchFamily="34" charset="-122"/>
                          <a:ea typeface="微软雅黑" panose="020B0503020204020204" pitchFamily="34" charset="-122"/>
                        </a:rPr>
                        <a:t>15 mins</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539982661"/>
                  </a:ext>
                </a:extLst>
              </a:tr>
              <a:tr h="370840">
                <a:tc>
                  <a:txBody>
                    <a:bodyPr/>
                    <a:lstStyle/>
                    <a:p>
                      <a:r>
                        <a:rPr lang="en-US" altLang="zh-CN" sz="1600" dirty="0" err="1">
                          <a:latin typeface="微软雅黑" panose="020B0503020204020204" pitchFamily="34" charset="-122"/>
                          <a:ea typeface="微软雅黑" panose="020B0503020204020204" pitchFamily="34" charset="-122"/>
                        </a:rPr>
                        <a:t>BCube</a:t>
                      </a:r>
                      <a:r>
                        <a:rPr lang="en-US" altLang="zh-CN" sz="1600" dirty="0">
                          <a:latin typeface="微软雅黑" panose="020B0503020204020204" pitchFamily="34" charset="-122"/>
                          <a:ea typeface="微软雅黑" panose="020B0503020204020204" pitchFamily="34" charset="-122"/>
                        </a:rPr>
                        <a:t> [2]</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en-US" altLang="zh-CN" sz="1600" dirty="0">
                          <a:latin typeface="微软雅黑" panose="020B0503020204020204" pitchFamily="34" charset="-122"/>
                          <a:ea typeface="微软雅黑" panose="020B0503020204020204" pitchFamily="34" charset="-122"/>
                        </a:rPr>
                        <a:t>Server-centric</a:t>
                      </a:r>
                      <a:endParaRPr lang="zh-CN" altLang="en-US" sz="1600" dirty="0">
                        <a:latin typeface="微软雅黑" panose="020B0503020204020204" pitchFamily="34" charset="-122"/>
                        <a:ea typeface="微软雅黑" panose="020B0503020204020204" pitchFamily="34" charset="-122"/>
                      </a:endParaRPr>
                    </a:p>
                  </a:txBody>
                  <a:tcPr/>
                </a:tc>
                <a:tc>
                  <a:txBody>
                    <a:bodyPr/>
                    <a:lstStyle/>
                    <a:p>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en-US" altLang="zh-CN" sz="1600" dirty="0">
                          <a:latin typeface="微软雅黑" panose="020B0503020204020204" pitchFamily="34" charset="-122"/>
                          <a:ea typeface="微软雅黑" panose="020B0503020204020204" pitchFamily="34" charset="-122"/>
                        </a:rPr>
                        <a:t>15 mins</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7901027"/>
                  </a:ext>
                </a:extLst>
              </a:tr>
              <a:tr h="370840">
                <a:tc>
                  <a:txBody>
                    <a:bodyPr/>
                    <a:lstStyle/>
                    <a:p>
                      <a:r>
                        <a:rPr lang="en-US" altLang="zh-CN" sz="1600" dirty="0">
                          <a:latin typeface="微软雅黑" panose="020B0503020204020204" pitchFamily="34" charset="-122"/>
                          <a:ea typeface="微软雅黑" panose="020B0503020204020204" pitchFamily="34" charset="-122"/>
                        </a:rPr>
                        <a:t>c-Through [3]</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en-US" altLang="zh-CN" sz="1600" dirty="0">
                          <a:latin typeface="微软雅黑" panose="020B0503020204020204" pitchFamily="34" charset="-122"/>
                          <a:ea typeface="微软雅黑" panose="020B0503020204020204" pitchFamily="34" charset="-122"/>
                        </a:rPr>
                        <a:t>Hybrid Architecture</a:t>
                      </a:r>
                      <a:endParaRPr lang="zh-CN" altLang="en-US" sz="1600" dirty="0">
                        <a:latin typeface="微软雅黑" panose="020B0503020204020204" pitchFamily="34" charset="-122"/>
                        <a:ea typeface="微软雅黑" panose="020B0503020204020204" pitchFamily="34" charset="-122"/>
                      </a:endParaRPr>
                    </a:p>
                  </a:txBody>
                  <a:tcPr/>
                </a:tc>
                <a:tc>
                  <a:txBody>
                    <a:bodyPr/>
                    <a:lstStyle/>
                    <a:p>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en-US" altLang="zh-CN" sz="1600" dirty="0">
                          <a:latin typeface="微软雅黑" panose="020B0503020204020204" pitchFamily="34" charset="-122"/>
                          <a:ea typeface="微软雅黑" panose="020B0503020204020204" pitchFamily="34" charset="-122"/>
                        </a:rPr>
                        <a:t>15 mins</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75601479"/>
                  </a:ext>
                </a:extLst>
              </a:tr>
            </a:tbl>
          </a:graphicData>
        </a:graphic>
      </p:graphicFrame>
      <p:sp>
        <p:nvSpPr>
          <p:cNvPr id="3" name="文本框 2">
            <a:extLst>
              <a:ext uri="{FF2B5EF4-FFF2-40B4-BE49-F238E27FC236}">
                <a16:creationId xmlns:a16="http://schemas.microsoft.com/office/drawing/2014/main" id="{797ED3A0-550A-493A-A0DB-2F4682E3B549}"/>
              </a:ext>
            </a:extLst>
          </p:cNvPr>
          <p:cNvSpPr txBox="1"/>
          <p:nvPr/>
        </p:nvSpPr>
        <p:spPr>
          <a:xfrm>
            <a:off x="711181" y="3788276"/>
            <a:ext cx="10649808" cy="1908215"/>
          </a:xfrm>
          <a:prstGeom prst="rect">
            <a:avLst/>
          </a:prstGeom>
          <a:noFill/>
        </p:spPr>
        <p:txBody>
          <a:bodyPr wrap="square" rtlCol="0">
            <a:spAutoFit/>
          </a:bodyPr>
          <a:lstStyle/>
          <a:p>
            <a:pPr>
              <a:spcBef>
                <a:spcPts val="1200"/>
              </a:spcBef>
            </a:pPr>
            <a:r>
              <a:rPr lang="en-US" altLang="zh-CN" sz="1400" dirty="0">
                <a:solidFill>
                  <a:srgbClr val="222222"/>
                </a:solidFill>
                <a:latin typeface="Arial" panose="020B0604020202020204" pitchFamily="34" charset="0"/>
              </a:rPr>
              <a:t>[1] </a:t>
            </a:r>
            <a:r>
              <a:rPr lang="en-US" altLang="zh-CN" sz="1400" b="0" i="0" dirty="0">
                <a:solidFill>
                  <a:srgbClr val="222222"/>
                </a:solidFill>
                <a:effectLst/>
                <a:latin typeface="Arial" panose="020B0604020202020204" pitchFamily="34" charset="0"/>
              </a:rPr>
              <a:t>Al-Fares, Mohammad, Alexander </a:t>
            </a:r>
            <a:r>
              <a:rPr lang="en-US" altLang="zh-CN" sz="1400" b="0" i="0" dirty="0" err="1">
                <a:solidFill>
                  <a:srgbClr val="222222"/>
                </a:solidFill>
                <a:effectLst/>
                <a:latin typeface="Arial" panose="020B0604020202020204" pitchFamily="34" charset="0"/>
              </a:rPr>
              <a:t>Loukissas</a:t>
            </a:r>
            <a:r>
              <a:rPr lang="en-US" altLang="zh-CN" sz="1400" b="0" i="0" dirty="0">
                <a:solidFill>
                  <a:srgbClr val="222222"/>
                </a:solidFill>
                <a:effectLst/>
                <a:latin typeface="Arial" panose="020B0604020202020204" pitchFamily="34" charset="0"/>
              </a:rPr>
              <a:t>, and Amin Vahdat. "A scalable, commodity data center network architecture." </a:t>
            </a:r>
            <a:r>
              <a:rPr lang="en-US" altLang="zh-CN" sz="1400" b="0" i="1" dirty="0">
                <a:solidFill>
                  <a:srgbClr val="222222"/>
                </a:solidFill>
                <a:effectLst/>
                <a:latin typeface="Arial" panose="020B0604020202020204" pitchFamily="34" charset="0"/>
              </a:rPr>
              <a:t>ACM SIGCOMM computer communication review</a:t>
            </a:r>
            <a:r>
              <a:rPr lang="en-US" altLang="zh-CN" sz="1400" b="0" i="0" dirty="0">
                <a:solidFill>
                  <a:srgbClr val="222222"/>
                </a:solidFill>
                <a:effectLst/>
                <a:latin typeface="Arial" panose="020B0604020202020204" pitchFamily="34" charset="0"/>
              </a:rPr>
              <a:t> 38.4 (2008): 63-74</a:t>
            </a:r>
          </a:p>
          <a:p>
            <a:pPr>
              <a:spcBef>
                <a:spcPts val="1200"/>
              </a:spcBef>
            </a:pPr>
            <a:r>
              <a:rPr lang="en-US" altLang="zh-CN" sz="1400" dirty="0">
                <a:solidFill>
                  <a:srgbClr val="222222"/>
                </a:solidFill>
                <a:latin typeface="Arial" panose="020B0604020202020204" pitchFamily="34" charset="0"/>
              </a:rPr>
              <a:t>[2] </a:t>
            </a:r>
            <a:r>
              <a:rPr lang="en-US" altLang="zh-CN" sz="1400" b="0" i="0" dirty="0">
                <a:solidFill>
                  <a:srgbClr val="222222"/>
                </a:solidFill>
                <a:effectLst/>
                <a:latin typeface="Arial" panose="020B0604020202020204" pitchFamily="34" charset="0"/>
              </a:rPr>
              <a:t>Guo, C., G. Lu, D. Li, H. Wu, X. Zhang, Y. Shi, Chen T., Y. Zhang, and </a:t>
            </a:r>
            <a:r>
              <a:rPr lang="en-US" altLang="zh-CN" sz="1400" b="0" i="0" dirty="0" err="1">
                <a:solidFill>
                  <a:srgbClr val="222222"/>
                </a:solidFill>
                <a:effectLst/>
                <a:latin typeface="Arial" panose="020B0604020202020204" pitchFamily="34" charset="0"/>
              </a:rPr>
              <a:t>Songwu</a:t>
            </a:r>
            <a:r>
              <a:rPr lang="en-US" altLang="zh-CN" sz="1400" b="0" i="0" dirty="0">
                <a:solidFill>
                  <a:srgbClr val="222222"/>
                </a:solidFill>
                <a:effectLst/>
                <a:latin typeface="Arial" panose="020B0604020202020204" pitchFamily="34" charset="0"/>
              </a:rPr>
              <a:t> Lu. "</a:t>
            </a:r>
            <a:r>
              <a:rPr lang="en-US" altLang="zh-CN" sz="1400" b="0" i="0" dirty="0" err="1">
                <a:solidFill>
                  <a:srgbClr val="222222"/>
                </a:solidFill>
                <a:effectLst/>
                <a:latin typeface="Arial" panose="020B0604020202020204" pitchFamily="34" charset="0"/>
              </a:rPr>
              <a:t>BCube</a:t>
            </a:r>
            <a:r>
              <a:rPr lang="en-US" altLang="zh-CN" sz="1400" b="0" i="0" dirty="0">
                <a:solidFill>
                  <a:srgbClr val="222222"/>
                </a:solidFill>
                <a:effectLst/>
                <a:latin typeface="Arial" panose="020B0604020202020204" pitchFamily="34" charset="0"/>
              </a:rPr>
              <a:t>: a high performance, server-centric network architecture for modular data centers." In </a:t>
            </a:r>
            <a:r>
              <a:rPr lang="en-US" altLang="zh-CN" sz="1400" b="0" i="1" dirty="0">
                <a:solidFill>
                  <a:srgbClr val="222222"/>
                </a:solidFill>
                <a:effectLst/>
                <a:latin typeface="Arial" panose="020B0604020202020204" pitchFamily="34" charset="0"/>
              </a:rPr>
              <a:t>Proceedings of the ACM SIGCOMM 2009 conference on Data communication</a:t>
            </a:r>
            <a:r>
              <a:rPr lang="en-US" altLang="zh-CN" sz="1400" b="0" i="0" dirty="0">
                <a:solidFill>
                  <a:srgbClr val="222222"/>
                </a:solidFill>
                <a:effectLst/>
                <a:latin typeface="Arial" panose="020B0604020202020204" pitchFamily="34" charset="0"/>
              </a:rPr>
              <a:t>, pp. 63-74. 2009</a:t>
            </a:r>
          </a:p>
          <a:p>
            <a:pPr>
              <a:spcBef>
                <a:spcPts val="1200"/>
              </a:spcBef>
            </a:pPr>
            <a:r>
              <a:rPr lang="en-US" altLang="zh-CN" sz="1400" dirty="0">
                <a:solidFill>
                  <a:srgbClr val="222222"/>
                </a:solidFill>
                <a:latin typeface="Arial" panose="020B0604020202020204" pitchFamily="34" charset="0"/>
              </a:rPr>
              <a:t>[3] </a:t>
            </a:r>
            <a:r>
              <a:rPr lang="en-US" altLang="zh-CN" sz="1400" b="0" i="0" dirty="0">
                <a:solidFill>
                  <a:srgbClr val="222222"/>
                </a:solidFill>
                <a:effectLst/>
                <a:latin typeface="Arial" panose="020B0604020202020204" pitchFamily="34" charset="0"/>
              </a:rPr>
              <a:t>Wang, </a:t>
            </a:r>
            <a:r>
              <a:rPr lang="en-US" altLang="zh-CN" sz="1400" b="0" i="0" dirty="0" err="1">
                <a:solidFill>
                  <a:srgbClr val="222222"/>
                </a:solidFill>
                <a:effectLst/>
                <a:latin typeface="Arial" panose="020B0604020202020204" pitchFamily="34" charset="0"/>
              </a:rPr>
              <a:t>Guohui</a:t>
            </a:r>
            <a:r>
              <a:rPr lang="en-US" altLang="zh-CN" sz="1400" b="0" i="0" dirty="0">
                <a:solidFill>
                  <a:srgbClr val="222222"/>
                </a:solidFill>
                <a:effectLst/>
                <a:latin typeface="Arial" panose="020B0604020202020204" pitchFamily="34" charset="0"/>
              </a:rPr>
              <a:t>, David G. Andersen, Michael Kaminsky, Konstantina </a:t>
            </a:r>
            <a:r>
              <a:rPr lang="en-US" altLang="zh-CN" sz="1400" b="0" i="0" dirty="0" err="1">
                <a:solidFill>
                  <a:srgbClr val="222222"/>
                </a:solidFill>
                <a:effectLst/>
                <a:latin typeface="Arial" panose="020B0604020202020204" pitchFamily="34" charset="0"/>
              </a:rPr>
              <a:t>Papagiannaki</a:t>
            </a:r>
            <a:r>
              <a:rPr lang="en-US" altLang="zh-CN" sz="1400" b="0" i="0" dirty="0">
                <a:solidFill>
                  <a:srgbClr val="222222"/>
                </a:solidFill>
                <a:effectLst/>
                <a:latin typeface="Arial" panose="020B0604020202020204" pitchFamily="34" charset="0"/>
              </a:rPr>
              <a:t>, TS Eugene Ng, Michael </a:t>
            </a:r>
            <a:r>
              <a:rPr lang="en-US" altLang="zh-CN" sz="1400" b="0" i="0" dirty="0" err="1">
                <a:solidFill>
                  <a:srgbClr val="222222"/>
                </a:solidFill>
                <a:effectLst/>
                <a:latin typeface="Arial" panose="020B0604020202020204" pitchFamily="34" charset="0"/>
              </a:rPr>
              <a:t>Kozuch</a:t>
            </a:r>
            <a:r>
              <a:rPr lang="en-US" altLang="zh-CN" sz="1400" b="0" i="0" dirty="0">
                <a:solidFill>
                  <a:srgbClr val="222222"/>
                </a:solidFill>
                <a:effectLst/>
                <a:latin typeface="Arial" panose="020B0604020202020204" pitchFamily="34" charset="0"/>
              </a:rPr>
              <a:t>, and Michael Ryan. "c-Through: Part-time optics in data centers." In </a:t>
            </a:r>
            <a:r>
              <a:rPr lang="en-US" altLang="zh-CN" sz="1400" b="0" i="1" dirty="0">
                <a:solidFill>
                  <a:srgbClr val="222222"/>
                </a:solidFill>
                <a:effectLst/>
                <a:latin typeface="Arial" panose="020B0604020202020204" pitchFamily="34" charset="0"/>
              </a:rPr>
              <a:t>Proceedings of the ACM SIGCOMM 2010 Conference</a:t>
            </a:r>
            <a:r>
              <a:rPr lang="en-US" altLang="zh-CN" sz="1400" b="0" i="0" dirty="0">
                <a:solidFill>
                  <a:srgbClr val="222222"/>
                </a:solidFill>
                <a:effectLst/>
                <a:latin typeface="Arial" panose="020B0604020202020204" pitchFamily="34" charset="0"/>
              </a:rPr>
              <a:t>, pp. 327-338. 2010</a:t>
            </a:r>
            <a:endParaRPr lang="zh-CN" altLang="en-US" sz="1400" dirty="0"/>
          </a:p>
        </p:txBody>
      </p:sp>
    </p:spTree>
    <p:extLst>
      <p:ext uri="{BB962C8B-B14F-4D97-AF65-F5344CB8AC3E}">
        <p14:creationId xmlns:p14="http://schemas.microsoft.com/office/powerpoint/2010/main" val="127388666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FFDC80-2AC2-4EF1-920A-D0EA20D35232}"/>
              </a:ext>
            </a:extLst>
          </p:cNvPr>
          <p:cNvSpPr txBox="1"/>
          <p:nvPr/>
        </p:nvSpPr>
        <p:spPr>
          <a:xfrm>
            <a:off x="0" y="1491615"/>
            <a:ext cx="12192000" cy="3676186"/>
          </a:xfrm>
          <a:prstGeom prst="rect">
            <a:avLst/>
          </a:prstGeom>
          <a:solidFill>
            <a:schemeClr val="bg2">
              <a:lumMod val="20000"/>
              <a:lumOff val="80000"/>
            </a:schemeClr>
          </a:solidFill>
        </p:spPr>
        <p:txBody>
          <a:bodyPr wrap="square" rtlCol="0" anchor="ctr">
            <a:noAutofit/>
          </a:bodyPr>
          <a:lstStyle/>
          <a:p>
            <a:pPr algn="ctr" defTabSz="1097280" fontAlgn="base">
              <a:spcBef>
                <a:spcPts val="1440"/>
              </a:spcBef>
              <a:spcAft>
                <a:spcPts val="1440"/>
              </a:spcAft>
            </a:pPr>
            <a:r>
              <a:rPr lang="en-US" altLang="zh-CN" sz="5280" b="1" dirty="0">
                <a:solidFill>
                  <a:srgbClr val="C00000"/>
                </a:solidFill>
                <a:latin typeface="微软雅黑" panose="020B0503020204020204" pitchFamily="34" charset="-122"/>
                <a:ea typeface="微软雅黑" panose="020B0503020204020204" pitchFamily="34" charset="-122"/>
              </a:rPr>
              <a:t>Q &amp; A</a:t>
            </a:r>
          </a:p>
        </p:txBody>
      </p:sp>
      <p:pic>
        <p:nvPicPr>
          <p:cNvPr id="4" name="Picture 2">
            <a:extLst>
              <a:ext uri="{FF2B5EF4-FFF2-40B4-BE49-F238E27FC236}">
                <a16:creationId xmlns:a16="http://schemas.microsoft.com/office/drawing/2014/main" id="{23C2B461-5B03-4F31-B628-E7888687EB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云计算产生的背景</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圆角 3">
            <a:extLst>
              <a:ext uri="{FF2B5EF4-FFF2-40B4-BE49-F238E27FC236}">
                <a16:creationId xmlns:a16="http://schemas.microsoft.com/office/drawing/2014/main" id="{D8C3A27F-9AB2-480F-BA92-CFC849B21CE9}"/>
              </a:ext>
            </a:extLst>
          </p:cNvPr>
          <p:cNvSpPr/>
          <p:nvPr/>
        </p:nvSpPr>
        <p:spPr>
          <a:xfrm>
            <a:off x="386499" y="1141945"/>
            <a:ext cx="11265031" cy="523220"/>
          </a:xfrm>
          <a:prstGeom prst="roundRect">
            <a:avLst/>
          </a:prstGeom>
          <a:solidFill>
            <a:schemeClr val="accent5">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云计算的产生：源自实际的服务需求</a:t>
            </a:r>
          </a:p>
        </p:txBody>
      </p:sp>
      <p:pic>
        <p:nvPicPr>
          <p:cNvPr id="6" name="图片 5">
            <a:extLst>
              <a:ext uri="{FF2B5EF4-FFF2-40B4-BE49-F238E27FC236}">
                <a16:creationId xmlns:a16="http://schemas.microsoft.com/office/drawing/2014/main" id="{DC152DDC-185A-458A-B08F-44BFE14E6E2A}"/>
              </a:ext>
            </a:extLst>
          </p:cNvPr>
          <p:cNvPicPr>
            <a:picLocks noChangeAspect="1"/>
          </p:cNvPicPr>
          <p:nvPr/>
        </p:nvPicPr>
        <p:blipFill>
          <a:blip r:embed="rId3"/>
          <a:stretch>
            <a:fillRect/>
          </a:stretch>
        </p:blipFill>
        <p:spPr>
          <a:xfrm>
            <a:off x="207387" y="2219538"/>
            <a:ext cx="4048764" cy="3496517"/>
          </a:xfrm>
          <a:prstGeom prst="rect">
            <a:avLst/>
          </a:prstGeom>
        </p:spPr>
      </p:pic>
      <p:pic>
        <p:nvPicPr>
          <p:cNvPr id="8" name="图片 7">
            <a:extLst>
              <a:ext uri="{FF2B5EF4-FFF2-40B4-BE49-F238E27FC236}">
                <a16:creationId xmlns:a16="http://schemas.microsoft.com/office/drawing/2014/main" id="{04341812-1CFC-4B5E-853C-A2D1E951A788}"/>
              </a:ext>
            </a:extLst>
          </p:cNvPr>
          <p:cNvPicPr>
            <a:picLocks noChangeAspect="1"/>
          </p:cNvPicPr>
          <p:nvPr/>
        </p:nvPicPr>
        <p:blipFill>
          <a:blip r:embed="rId4"/>
          <a:stretch>
            <a:fillRect/>
          </a:stretch>
        </p:blipFill>
        <p:spPr>
          <a:xfrm>
            <a:off x="4256152" y="2219538"/>
            <a:ext cx="4708740" cy="3125460"/>
          </a:xfrm>
          <a:prstGeom prst="rect">
            <a:avLst/>
          </a:prstGeom>
        </p:spPr>
      </p:pic>
      <p:pic>
        <p:nvPicPr>
          <p:cNvPr id="10" name="图片 9">
            <a:extLst>
              <a:ext uri="{FF2B5EF4-FFF2-40B4-BE49-F238E27FC236}">
                <a16:creationId xmlns:a16="http://schemas.microsoft.com/office/drawing/2014/main" id="{7E07E099-552C-46F1-9A33-ABD70C6ED06D}"/>
              </a:ext>
            </a:extLst>
          </p:cNvPr>
          <p:cNvPicPr>
            <a:picLocks noChangeAspect="1"/>
          </p:cNvPicPr>
          <p:nvPr/>
        </p:nvPicPr>
        <p:blipFill>
          <a:blip r:embed="rId5"/>
          <a:stretch>
            <a:fillRect/>
          </a:stretch>
        </p:blipFill>
        <p:spPr>
          <a:xfrm>
            <a:off x="8993685" y="2219538"/>
            <a:ext cx="2915506" cy="3337171"/>
          </a:xfrm>
          <a:prstGeom prst="rect">
            <a:avLst/>
          </a:prstGeom>
        </p:spPr>
      </p:pic>
    </p:spTree>
    <p:extLst>
      <p:ext uri="{BB962C8B-B14F-4D97-AF65-F5344CB8AC3E}">
        <p14:creationId xmlns:p14="http://schemas.microsoft.com/office/powerpoint/2010/main" val="749891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DCD4C7-553F-4298-9B9C-37173BC55400}"/>
              </a:ext>
            </a:extLst>
          </p:cNvPr>
          <p:cNvSpPr/>
          <p:nvPr/>
        </p:nvSpPr>
        <p:spPr>
          <a:xfrm>
            <a:off x="287510" y="281326"/>
            <a:ext cx="11830876" cy="523220"/>
          </a:xfrm>
          <a:prstGeom prst="rect">
            <a:avLst/>
          </a:prstGeom>
          <a:solidFill>
            <a:sysClr val="window" lastClr="FFFFFF"/>
          </a:solidFill>
        </p:spPr>
        <p:txBody>
          <a:bodyPr wrap="squar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rPr>
              <a:t>云计算概念的诞生及发展</a:t>
            </a:r>
            <a:endParaRPr lang="zh-CN" altLang="en-US" sz="2800" b="1" kern="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1DB5BE16-D6D3-40DB-AC8F-EF9196E0D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9550612" y="1"/>
            <a:ext cx="2353879" cy="7993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41">
            <a:extLst>
              <a:ext uri="{FF2B5EF4-FFF2-40B4-BE49-F238E27FC236}">
                <a16:creationId xmlns:a16="http://schemas.microsoft.com/office/drawing/2014/main" id="{1971855C-6BEC-49C9-9229-E5FB08EC8E39}"/>
              </a:ext>
            </a:extLst>
          </p:cNvPr>
          <p:cNvSpPr txBox="1">
            <a:spLocks noChangeArrowheads="1"/>
          </p:cNvSpPr>
          <p:nvPr/>
        </p:nvSpPr>
        <p:spPr bwMode="auto">
          <a:xfrm>
            <a:off x="321011" y="4256347"/>
            <a:ext cx="11704832" cy="2477601"/>
          </a:xfrm>
          <a:prstGeom prst="rect">
            <a:avLst/>
          </a:prstGeom>
          <a:noFill/>
          <a:ln w="9525">
            <a:solidFill>
              <a:srgbClr val="0066FF"/>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i="1">
                <a:solidFill>
                  <a:schemeClr val="tx1"/>
                </a:solidFill>
                <a:latin typeface="Arial" pitchFamily="34" charset="0"/>
                <a:ea typeface="宋体" pitchFamily="2" charset="-122"/>
              </a:defRPr>
            </a:lvl1pPr>
            <a:lvl2pPr marL="742950" indent="-285750" eaLnBrk="0" hangingPunct="0">
              <a:defRPr i="1">
                <a:solidFill>
                  <a:schemeClr val="tx1"/>
                </a:solidFill>
                <a:latin typeface="Arial" pitchFamily="34" charset="0"/>
                <a:ea typeface="宋体" pitchFamily="2" charset="-122"/>
              </a:defRPr>
            </a:lvl2pPr>
            <a:lvl3pPr marL="1143000" indent="-228600" eaLnBrk="0" hangingPunct="0">
              <a:defRPr i="1">
                <a:solidFill>
                  <a:schemeClr val="tx1"/>
                </a:solidFill>
                <a:latin typeface="Arial" pitchFamily="34" charset="0"/>
                <a:ea typeface="宋体" pitchFamily="2" charset="-122"/>
              </a:defRPr>
            </a:lvl3pPr>
            <a:lvl4pPr marL="1600200" indent="-228600" eaLnBrk="0" hangingPunct="0">
              <a:defRPr i="1">
                <a:solidFill>
                  <a:schemeClr val="tx1"/>
                </a:solidFill>
                <a:latin typeface="Arial" pitchFamily="34" charset="0"/>
                <a:ea typeface="宋体" pitchFamily="2" charset="-122"/>
              </a:defRPr>
            </a:lvl4pPr>
            <a:lvl5pPr marL="2057400" indent="-228600" eaLnBrk="0" hangingPunct="0">
              <a:defRPr i="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i="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i="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i="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i="1">
                <a:solidFill>
                  <a:schemeClr val="tx1"/>
                </a:solidFill>
                <a:latin typeface="Arial" pitchFamily="34" charset="0"/>
                <a:ea typeface="宋体" pitchFamily="2" charset="-122"/>
              </a:defRPr>
            </a:lvl9pPr>
          </a:lstStyle>
          <a:p>
            <a:pPr marL="285750" indent="-285750" algn="l" eaLnBrk="1" hangingPunct="1">
              <a:spcBef>
                <a:spcPts val="600"/>
              </a:spcBef>
              <a:buFont typeface="Arial" panose="020B0604020202020204" pitchFamily="34" charset="0"/>
              <a:buChar char="•"/>
            </a:pPr>
            <a:r>
              <a:rPr lang="en-US" altLang="zh-CN" sz="1500" i="0" dirty="0">
                <a:solidFill>
                  <a:srgbClr val="333333"/>
                </a:solidFill>
                <a:latin typeface="微软雅黑" panose="020B0503020204020204" pitchFamily="34" charset="-122"/>
                <a:ea typeface="微软雅黑" panose="020B0503020204020204" pitchFamily="34" charset="-122"/>
              </a:rPr>
              <a:t>1956</a:t>
            </a:r>
            <a:r>
              <a:rPr lang="zh-CN" altLang="en-US" sz="1500" i="0" dirty="0">
                <a:solidFill>
                  <a:srgbClr val="333333"/>
                </a:solidFill>
                <a:latin typeface="微软雅黑" panose="020B0503020204020204" pitchFamily="34" charset="-122"/>
                <a:ea typeface="微软雅黑" panose="020B0503020204020204" pitchFamily="34" charset="-122"/>
              </a:rPr>
              <a:t>年，</a:t>
            </a:r>
            <a:r>
              <a:rPr lang="en-US" altLang="zh-CN" sz="1500" i="0" dirty="0">
                <a:solidFill>
                  <a:srgbClr val="333333"/>
                </a:solidFill>
                <a:latin typeface="微软雅黑" panose="020B0503020204020204" pitchFamily="34" charset="-122"/>
                <a:ea typeface="微软雅黑" panose="020B0503020204020204" pitchFamily="34" charset="-122"/>
              </a:rPr>
              <a:t>Christopher Strachey</a:t>
            </a:r>
            <a:r>
              <a:rPr lang="zh-CN" altLang="en-US" sz="1500" i="0" dirty="0">
                <a:solidFill>
                  <a:srgbClr val="333333"/>
                </a:solidFill>
                <a:latin typeface="微软雅黑" panose="020B0503020204020204" pitchFamily="34" charset="-122"/>
                <a:ea typeface="微软雅黑" panose="020B0503020204020204" pitchFamily="34" charset="-122"/>
              </a:rPr>
              <a:t>发表了一篇有关虚拟化的论文，正式提出了虚拟化的概念。虚拟化是今天云计算基础架构的核心，是云计算发展的基础。而后随着网络技术的发展，逐渐孕育了云计算的萌芽。</a:t>
            </a:r>
            <a:endParaRPr lang="en-US" altLang="zh-CN" sz="1500" i="0" dirty="0">
              <a:solidFill>
                <a:srgbClr val="333333"/>
              </a:solidFill>
              <a:latin typeface="微软雅黑" panose="020B0503020204020204" pitchFamily="34" charset="-122"/>
              <a:ea typeface="微软雅黑" panose="020B0503020204020204" pitchFamily="34" charset="-122"/>
            </a:endParaRPr>
          </a:p>
          <a:p>
            <a:pPr marL="285750" indent="-285750" algn="l" eaLnBrk="1" hangingPunct="1">
              <a:spcBef>
                <a:spcPts val="600"/>
              </a:spcBef>
              <a:buFont typeface="Arial" panose="020B0604020202020204" pitchFamily="34" charset="0"/>
              <a:buChar char="•"/>
            </a:pPr>
            <a:r>
              <a:rPr lang="en-US" altLang="zh-CN" sz="1500" b="0" i="0" dirty="0">
                <a:solidFill>
                  <a:srgbClr val="333333"/>
                </a:solidFill>
                <a:effectLst/>
                <a:latin typeface="微软雅黑" panose="020B0503020204020204" pitchFamily="34" charset="-122"/>
                <a:ea typeface="微软雅黑" panose="020B0503020204020204" pitchFamily="34" charset="-122"/>
              </a:rPr>
              <a:t>2006</a:t>
            </a:r>
            <a:r>
              <a:rPr lang="zh-CN" altLang="en-US" sz="1500" b="0" i="0" dirty="0">
                <a:solidFill>
                  <a:srgbClr val="333333"/>
                </a:solidFill>
                <a:effectLst/>
                <a:latin typeface="微软雅黑" panose="020B0503020204020204" pitchFamily="34" charset="-122"/>
                <a:ea typeface="微软雅黑" panose="020B0503020204020204" pitchFamily="34" charset="-122"/>
              </a:rPr>
              <a:t>年</a:t>
            </a:r>
            <a:r>
              <a:rPr lang="en-US" altLang="zh-CN" sz="1500" b="0" i="0" dirty="0">
                <a:solidFill>
                  <a:srgbClr val="333333"/>
                </a:solidFill>
                <a:effectLst/>
                <a:latin typeface="微软雅黑" panose="020B0503020204020204" pitchFamily="34" charset="-122"/>
                <a:ea typeface="微软雅黑" panose="020B0503020204020204" pitchFamily="34" charset="-122"/>
              </a:rPr>
              <a:t>3</a:t>
            </a:r>
            <a:r>
              <a:rPr lang="zh-CN" altLang="en-US" sz="1500" b="0" i="0" dirty="0">
                <a:solidFill>
                  <a:srgbClr val="333333"/>
                </a:solidFill>
                <a:effectLst/>
                <a:latin typeface="微软雅黑" panose="020B0503020204020204" pitchFamily="34" charset="-122"/>
                <a:ea typeface="微软雅黑" panose="020B0503020204020204" pitchFamily="34" charset="-122"/>
              </a:rPr>
              <a:t>月</a:t>
            </a:r>
            <a:r>
              <a:rPr lang="en-US" altLang="zh-CN" sz="1500" b="0" i="0" dirty="0">
                <a:solidFill>
                  <a:srgbClr val="333333"/>
                </a:solidFill>
                <a:effectLst/>
                <a:latin typeface="微软雅黑" panose="020B0503020204020204" pitchFamily="34" charset="-122"/>
                <a:ea typeface="微软雅黑" panose="020B0503020204020204" pitchFamily="34" charset="-122"/>
              </a:rPr>
              <a:t>14</a:t>
            </a:r>
            <a:r>
              <a:rPr lang="zh-CN" altLang="en-US" sz="1500" b="0" i="0" dirty="0">
                <a:solidFill>
                  <a:srgbClr val="333333"/>
                </a:solidFill>
                <a:effectLst/>
                <a:latin typeface="微软雅黑" panose="020B0503020204020204" pitchFamily="34" charset="-122"/>
                <a:ea typeface="微软雅黑" panose="020B0503020204020204" pitchFamily="34" charset="-122"/>
              </a:rPr>
              <a:t>日</a:t>
            </a:r>
            <a:r>
              <a:rPr lang="zh-CN" altLang="en-US" sz="1500" i="0" dirty="0">
                <a:solidFill>
                  <a:srgbClr val="333333"/>
                </a:solidFill>
                <a:latin typeface="微软雅黑" panose="020B0503020204020204" pitchFamily="34" charset="-122"/>
                <a:ea typeface="微软雅黑" panose="020B0503020204020204" pitchFamily="34" charset="-122"/>
              </a:rPr>
              <a:t>，</a:t>
            </a:r>
            <a:r>
              <a:rPr lang="en-US" altLang="zh-CN" sz="1500" i="0" dirty="0">
                <a:solidFill>
                  <a:srgbClr val="333333"/>
                </a:solidFill>
                <a:latin typeface="微软雅黑" panose="020B0503020204020204" pitchFamily="34" charset="-122"/>
                <a:ea typeface="微软雅黑" panose="020B0503020204020204" pitchFamily="34" charset="-122"/>
              </a:rPr>
              <a:t>AWS </a:t>
            </a:r>
            <a:r>
              <a:rPr lang="zh-CN" altLang="en-US" sz="1500" i="0" dirty="0">
                <a:solidFill>
                  <a:srgbClr val="333333"/>
                </a:solidFill>
                <a:latin typeface="微软雅黑" panose="020B0503020204020204" pitchFamily="34" charset="-122"/>
                <a:ea typeface="微软雅黑" panose="020B0503020204020204" pitchFamily="34" charset="-122"/>
              </a:rPr>
              <a:t>发布 </a:t>
            </a:r>
            <a:r>
              <a:rPr lang="en-US" altLang="zh-CN" sz="1500" i="0" dirty="0">
                <a:solidFill>
                  <a:srgbClr val="333333"/>
                </a:solidFill>
                <a:latin typeface="微软雅黑" panose="020B0503020204020204" pitchFamily="34" charset="-122"/>
                <a:ea typeface="微软雅黑" panose="020B0503020204020204" pitchFamily="34" charset="-122"/>
              </a:rPr>
              <a:t>S3</a:t>
            </a:r>
            <a:r>
              <a:rPr lang="zh-CN" altLang="en-US" sz="1500" i="0" dirty="0">
                <a:solidFill>
                  <a:srgbClr val="333333"/>
                </a:solidFill>
                <a:latin typeface="微软雅黑" panose="020B0503020204020204" pitchFamily="34" charset="-122"/>
                <a:ea typeface="微软雅黑" panose="020B0503020204020204" pitchFamily="34" charset="-122"/>
              </a:rPr>
              <a:t>（</a:t>
            </a:r>
            <a:r>
              <a:rPr lang="en-US" altLang="zh-CN" sz="1500" i="0" dirty="0">
                <a:solidFill>
                  <a:srgbClr val="333333"/>
                </a:solidFill>
                <a:latin typeface="微软雅黑" panose="020B0503020204020204" pitchFamily="34" charset="-122"/>
                <a:ea typeface="微软雅黑" panose="020B0503020204020204" pitchFamily="34" charset="-122"/>
              </a:rPr>
              <a:t>Simple Storage Service</a:t>
            </a:r>
            <a:r>
              <a:rPr lang="zh-CN" altLang="en-US" sz="1500" i="0" dirty="0">
                <a:solidFill>
                  <a:srgbClr val="333333"/>
                </a:solidFill>
                <a:latin typeface="微软雅黑" panose="020B0503020204020204" pitchFamily="34" charset="-122"/>
                <a:ea typeface="微软雅黑" panose="020B0503020204020204" pitchFamily="34" charset="-122"/>
              </a:rPr>
              <a:t>）和 </a:t>
            </a:r>
            <a:r>
              <a:rPr lang="en-US" altLang="zh-CN" sz="1500" i="0" dirty="0">
                <a:solidFill>
                  <a:srgbClr val="333333"/>
                </a:solidFill>
                <a:latin typeface="微软雅黑" panose="020B0503020204020204" pitchFamily="34" charset="-122"/>
                <a:ea typeface="微软雅黑" panose="020B0503020204020204" pitchFamily="34" charset="-122"/>
              </a:rPr>
              <a:t>EC2</a:t>
            </a:r>
            <a:r>
              <a:rPr lang="zh-CN" altLang="en-US" sz="1500" i="0" dirty="0">
                <a:solidFill>
                  <a:srgbClr val="333333"/>
                </a:solidFill>
                <a:latin typeface="微软雅黑" panose="020B0503020204020204" pitchFamily="34" charset="-122"/>
                <a:ea typeface="微软雅黑" panose="020B0503020204020204" pitchFamily="34" charset="-122"/>
              </a:rPr>
              <a:t>（</a:t>
            </a:r>
            <a:r>
              <a:rPr lang="en-US" altLang="zh-CN" sz="1500" i="0" dirty="0">
                <a:solidFill>
                  <a:srgbClr val="333333"/>
                </a:solidFill>
                <a:latin typeface="微软雅黑" panose="020B0503020204020204" pitchFamily="34" charset="-122"/>
                <a:ea typeface="微软雅黑" panose="020B0503020204020204" pitchFamily="34" charset="-122"/>
              </a:rPr>
              <a:t>Elastic</a:t>
            </a:r>
            <a:r>
              <a:rPr lang="zh-CN" altLang="en-US" sz="1500" i="0" dirty="0">
                <a:solidFill>
                  <a:srgbClr val="333333"/>
                </a:solidFill>
                <a:latin typeface="微软雅黑" panose="020B0503020204020204" pitchFamily="34" charset="-122"/>
                <a:ea typeface="微软雅黑" panose="020B0503020204020204" pitchFamily="34" charset="-122"/>
              </a:rPr>
              <a:t> </a:t>
            </a:r>
            <a:r>
              <a:rPr lang="en-US" altLang="zh-CN" sz="1500" i="0" dirty="0">
                <a:solidFill>
                  <a:srgbClr val="333333"/>
                </a:solidFill>
                <a:latin typeface="微软雅黑" panose="020B0503020204020204" pitchFamily="34" charset="-122"/>
                <a:ea typeface="微软雅黑" panose="020B0503020204020204" pitchFamily="34" charset="-122"/>
              </a:rPr>
              <a:t>Compute Cloud</a:t>
            </a:r>
            <a:r>
              <a:rPr lang="zh-CN" altLang="en-US" sz="1500" i="0" dirty="0">
                <a:solidFill>
                  <a:srgbClr val="333333"/>
                </a:solidFill>
                <a:latin typeface="微软雅黑" panose="020B0503020204020204" pitchFamily="34" charset="-122"/>
                <a:ea typeface="微软雅黑" panose="020B0503020204020204" pitchFamily="34" charset="-122"/>
              </a:rPr>
              <a:t>），从此便拉开了云计算真正的大幕，有意思的是</a:t>
            </a:r>
            <a:r>
              <a:rPr lang="en-US" altLang="zh-CN" sz="1500" i="0" dirty="0">
                <a:solidFill>
                  <a:srgbClr val="333333"/>
                </a:solidFill>
                <a:latin typeface="微软雅黑" panose="020B0503020204020204" pitchFamily="34" charset="-122"/>
                <a:ea typeface="微软雅黑" panose="020B0503020204020204" pitchFamily="34" charset="-122"/>
              </a:rPr>
              <a:t>2006 </a:t>
            </a:r>
            <a:r>
              <a:rPr lang="zh-CN" altLang="en-US" sz="1500" i="0" dirty="0">
                <a:solidFill>
                  <a:srgbClr val="333333"/>
                </a:solidFill>
                <a:latin typeface="微软雅黑" panose="020B0503020204020204" pitchFamily="34" charset="-122"/>
                <a:ea typeface="微软雅黑" panose="020B0503020204020204" pitchFamily="34" charset="-122"/>
              </a:rPr>
              <a:t>年 </a:t>
            </a:r>
            <a:r>
              <a:rPr lang="en-US" altLang="zh-CN" sz="1500" i="0" dirty="0">
                <a:solidFill>
                  <a:srgbClr val="333333"/>
                </a:solidFill>
                <a:latin typeface="微软雅黑" panose="020B0503020204020204" pitchFamily="34" charset="-122"/>
                <a:ea typeface="微软雅黑" panose="020B0503020204020204" pitchFamily="34" charset="-122"/>
              </a:rPr>
              <a:t>AWS </a:t>
            </a:r>
            <a:r>
              <a:rPr lang="zh-CN" altLang="en-US" sz="1500" i="0" dirty="0">
                <a:solidFill>
                  <a:srgbClr val="333333"/>
                </a:solidFill>
                <a:latin typeface="微软雅黑" panose="020B0503020204020204" pitchFamily="34" charset="-122"/>
                <a:ea typeface="微软雅黑" panose="020B0503020204020204" pitchFamily="34" charset="-122"/>
              </a:rPr>
              <a:t>还没提过 </a:t>
            </a:r>
            <a:r>
              <a:rPr lang="en-US" altLang="zh-CN" sz="1500" i="0" dirty="0">
                <a:solidFill>
                  <a:srgbClr val="333333"/>
                </a:solidFill>
                <a:latin typeface="微软雅黑" panose="020B0503020204020204" pitchFamily="34" charset="-122"/>
                <a:ea typeface="微软雅黑" panose="020B0503020204020204" pitchFamily="34" charset="-122"/>
              </a:rPr>
              <a:t>Cloud Computing</a:t>
            </a:r>
            <a:r>
              <a:rPr lang="zh-CN" altLang="en-US" sz="1500" i="0" dirty="0">
                <a:solidFill>
                  <a:srgbClr val="333333"/>
                </a:solidFill>
                <a:latin typeface="微软雅黑" panose="020B0503020204020204" pitchFamily="34" charset="-122"/>
                <a:ea typeface="微软雅黑" panose="020B0503020204020204" pitchFamily="34" charset="-122"/>
              </a:rPr>
              <a:t>。</a:t>
            </a:r>
            <a:endParaRPr lang="en-US" altLang="zh-CN" sz="1500" i="0" dirty="0">
              <a:solidFill>
                <a:srgbClr val="333333"/>
              </a:solidFill>
              <a:latin typeface="微软雅黑" panose="020B0503020204020204" pitchFamily="34" charset="-122"/>
              <a:ea typeface="微软雅黑" panose="020B0503020204020204" pitchFamily="34" charset="-122"/>
            </a:endParaRPr>
          </a:p>
          <a:p>
            <a:pPr marL="285750" indent="-285750" algn="l" eaLnBrk="1" hangingPunct="1">
              <a:spcBef>
                <a:spcPts val="600"/>
              </a:spcBef>
              <a:buFont typeface="Arial" panose="020B0604020202020204" pitchFamily="34" charset="0"/>
              <a:buChar char="•"/>
            </a:pPr>
            <a:r>
              <a:rPr lang="en-US" altLang="zh-CN" sz="1500" b="0" i="0" dirty="0">
                <a:solidFill>
                  <a:srgbClr val="333333"/>
                </a:solidFill>
                <a:effectLst/>
                <a:latin typeface="微软雅黑" panose="020B0503020204020204" pitchFamily="34" charset="-122"/>
                <a:ea typeface="微软雅黑" panose="020B0503020204020204" pitchFamily="34" charset="-122"/>
              </a:rPr>
              <a:t>2006</a:t>
            </a:r>
            <a:r>
              <a:rPr lang="zh-CN" altLang="en-US" sz="1500" b="0" i="0" dirty="0">
                <a:solidFill>
                  <a:srgbClr val="333333"/>
                </a:solidFill>
                <a:effectLst/>
                <a:latin typeface="微软雅黑" panose="020B0503020204020204" pitchFamily="34" charset="-122"/>
                <a:ea typeface="微软雅黑" panose="020B0503020204020204" pitchFamily="34" charset="-122"/>
              </a:rPr>
              <a:t>年</a:t>
            </a:r>
            <a:r>
              <a:rPr lang="en-US" altLang="zh-CN" sz="1500" b="0" i="0" dirty="0">
                <a:solidFill>
                  <a:srgbClr val="333333"/>
                </a:solidFill>
                <a:effectLst/>
                <a:latin typeface="微软雅黑" panose="020B0503020204020204" pitchFamily="34" charset="-122"/>
                <a:ea typeface="微软雅黑" panose="020B0503020204020204" pitchFamily="34" charset="-122"/>
              </a:rPr>
              <a:t>8</a:t>
            </a:r>
            <a:r>
              <a:rPr lang="zh-CN" altLang="en-US" sz="1500" b="0" i="0" dirty="0">
                <a:solidFill>
                  <a:srgbClr val="333333"/>
                </a:solidFill>
                <a:effectLst/>
                <a:latin typeface="微软雅黑" panose="020B0503020204020204" pitchFamily="34" charset="-122"/>
                <a:ea typeface="微软雅黑" panose="020B0503020204020204" pitchFamily="34" charset="-122"/>
              </a:rPr>
              <a:t>月</a:t>
            </a:r>
            <a:r>
              <a:rPr lang="en-US" altLang="zh-CN" sz="1500" b="0" i="0" dirty="0">
                <a:solidFill>
                  <a:srgbClr val="333333"/>
                </a:solidFill>
                <a:effectLst/>
                <a:latin typeface="微软雅黑" panose="020B0503020204020204" pitchFamily="34" charset="-122"/>
                <a:ea typeface="微软雅黑" panose="020B0503020204020204" pitchFamily="34" charset="-122"/>
              </a:rPr>
              <a:t>9</a:t>
            </a:r>
            <a:r>
              <a:rPr lang="zh-CN" altLang="en-US" sz="1500" b="0" i="0" dirty="0">
                <a:solidFill>
                  <a:srgbClr val="333333"/>
                </a:solidFill>
                <a:effectLst/>
                <a:latin typeface="微软雅黑" panose="020B0503020204020204" pitchFamily="34" charset="-122"/>
                <a:ea typeface="微软雅黑" panose="020B0503020204020204" pitchFamily="34" charset="-122"/>
              </a:rPr>
              <a:t>日，</a:t>
            </a:r>
            <a:r>
              <a:rPr lang="en-US" altLang="zh-CN" sz="1500" b="0" i="0" dirty="0">
                <a:solidFill>
                  <a:srgbClr val="333333"/>
                </a:solidFill>
                <a:effectLst/>
                <a:latin typeface="微软雅黑" panose="020B0503020204020204" pitchFamily="34" charset="-122"/>
                <a:ea typeface="微软雅黑" panose="020B0503020204020204" pitchFamily="34" charset="-122"/>
              </a:rPr>
              <a:t>Google</a:t>
            </a:r>
            <a:r>
              <a:rPr lang="zh-CN" altLang="en-US" sz="1500" b="0" i="0" dirty="0">
                <a:solidFill>
                  <a:srgbClr val="333333"/>
                </a:solidFill>
                <a:effectLst/>
                <a:latin typeface="微软雅黑" panose="020B0503020204020204" pitchFamily="34" charset="-122"/>
                <a:ea typeface="微软雅黑" panose="020B0503020204020204" pitchFamily="34" charset="-122"/>
              </a:rPr>
              <a:t>首席执行官埃里克</a:t>
            </a:r>
            <a:r>
              <a:rPr lang="en-US" altLang="zh-CN" sz="1500" b="0" i="0" dirty="0">
                <a:solidFill>
                  <a:srgbClr val="333333"/>
                </a:solidFill>
                <a:effectLst/>
                <a:latin typeface="微软雅黑" panose="020B0503020204020204" pitchFamily="34" charset="-122"/>
                <a:ea typeface="微软雅黑" panose="020B0503020204020204" pitchFamily="34" charset="-122"/>
              </a:rPr>
              <a:t>·</a:t>
            </a:r>
            <a:r>
              <a:rPr lang="zh-CN" altLang="en-US" sz="1500" b="0" i="0" dirty="0">
                <a:solidFill>
                  <a:srgbClr val="333333"/>
                </a:solidFill>
                <a:effectLst/>
                <a:latin typeface="微软雅黑" panose="020B0503020204020204" pitchFamily="34" charset="-122"/>
                <a:ea typeface="微软雅黑" panose="020B0503020204020204" pitchFamily="34" charset="-122"/>
              </a:rPr>
              <a:t>施密特（</a:t>
            </a:r>
            <a:r>
              <a:rPr lang="en-US" altLang="zh-CN" sz="1500" b="0" i="0" dirty="0">
                <a:solidFill>
                  <a:srgbClr val="333333"/>
                </a:solidFill>
                <a:effectLst/>
                <a:latin typeface="微软雅黑" panose="020B0503020204020204" pitchFamily="34" charset="-122"/>
                <a:ea typeface="微软雅黑" panose="020B0503020204020204" pitchFamily="34" charset="-122"/>
              </a:rPr>
              <a:t>Eric </a:t>
            </a:r>
            <a:r>
              <a:rPr lang="en-US" altLang="zh-CN" sz="1500" i="0" dirty="0">
                <a:solidFill>
                  <a:srgbClr val="333333"/>
                </a:solidFill>
                <a:latin typeface="微软雅黑" panose="020B0503020204020204" pitchFamily="34" charset="-122"/>
                <a:ea typeface="微软雅黑" panose="020B0503020204020204" pitchFamily="34" charset="-122"/>
              </a:rPr>
              <a:t>Schmidt</a:t>
            </a:r>
            <a:r>
              <a:rPr lang="zh-CN" altLang="en-US" sz="1500" i="0" dirty="0">
                <a:solidFill>
                  <a:srgbClr val="333333"/>
                </a:solidFill>
                <a:latin typeface="微软雅黑" panose="020B0503020204020204" pitchFamily="34" charset="-122"/>
                <a:ea typeface="微软雅黑" panose="020B0503020204020204" pitchFamily="34" charset="-122"/>
              </a:rPr>
              <a:t>）在搜索引擎大会（</a:t>
            </a:r>
            <a:r>
              <a:rPr lang="en-US" altLang="zh-CN" sz="1500" i="0" dirty="0">
                <a:solidFill>
                  <a:srgbClr val="333333"/>
                </a:solidFill>
                <a:latin typeface="微软雅黑" panose="020B0503020204020204" pitchFamily="34" charset="-122"/>
                <a:ea typeface="微软雅黑" panose="020B0503020204020204" pitchFamily="34" charset="-122"/>
              </a:rPr>
              <a:t>SES SanJose2006</a:t>
            </a:r>
            <a:r>
              <a:rPr lang="zh-CN" altLang="en-US" sz="1500" i="0" dirty="0">
                <a:solidFill>
                  <a:srgbClr val="333333"/>
                </a:solidFill>
                <a:latin typeface="微软雅黑" panose="020B0503020204020204" pitchFamily="34" charset="-122"/>
                <a:ea typeface="微软雅黑" panose="020B0503020204020204" pitchFamily="34" charset="-122"/>
              </a:rPr>
              <a:t>）首次提出“云计算”（</a:t>
            </a:r>
            <a:r>
              <a:rPr lang="en-US" altLang="zh-CN" sz="1500" i="0" dirty="0">
                <a:solidFill>
                  <a:srgbClr val="333333"/>
                </a:solidFill>
                <a:latin typeface="微软雅黑" panose="020B0503020204020204" pitchFamily="34" charset="-122"/>
                <a:ea typeface="微软雅黑" panose="020B0503020204020204" pitchFamily="34" charset="-122"/>
              </a:rPr>
              <a:t>Cloud Computing</a:t>
            </a:r>
            <a:r>
              <a:rPr lang="zh-CN" altLang="en-US" sz="1500" i="0" dirty="0">
                <a:solidFill>
                  <a:srgbClr val="333333"/>
                </a:solidFill>
                <a:latin typeface="微软雅黑" panose="020B0503020204020204" pitchFamily="34" charset="-122"/>
                <a:ea typeface="微软雅黑" panose="020B0503020204020204" pitchFamily="34" charset="-122"/>
              </a:rPr>
              <a:t>）的概念。这是云计算发展史上第一次正式地提出这一概念，有着巨大的历史意义</a:t>
            </a:r>
            <a:r>
              <a:rPr lang="zh-CN" altLang="en-US" sz="1500" b="0" i="0" dirty="0">
                <a:solidFill>
                  <a:srgbClr val="333333"/>
                </a:solidFill>
                <a:effectLst/>
                <a:latin typeface="微软雅黑" panose="020B0503020204020204" pitchFamily="34" charset="-122"/>
                <a:ea typeface="微软雅黑" panose="020B0503020204020204" pitchFamily="34" charset="-122"/>
              </a:rPr>
              <a:t>。</a:t>
            </a:r>
            <a:r>
              <a:rPr lang="zh-CN" altLang="en-US" sz="1500" b="1" i="0" dirty="0">
                <a:solidFill>
                  <a:schemeClr val="bg1"/>
                </a:solidFill>
                <a:latin typeface="微软雅黑" panose="020B0503020204020204" pitchFamily="34" charset="-122"/>
                <a:ea typeface="微软雅黑" panose="020B0503020204020204" pitchFamily="34" charset="-122"/>
                <a:cs typeface="Arial" pitchFamily="34" charset="0"/>
              </a:rPr>
              <a:t>    </a:t>
            </a:r>
            <a:endParaRPr lang="en-US" altLang="zh-CN" sz="1500" i="0" dirty="0">
              <a:solidFill>
                <a:srgbClr val="333333"/>
              </a:solidFill>
              <a:latin typeface="微软雅黑" panose="020B0503020204020204" pitchFamily="34" charset="-122"/>
              <a:ea typeface="微软雅黑" panose="020B0503020204020204" pitchFamily="34" charset="-122"/>
            </a:endParaRPr>
          </a:p>
          <a:p>
            <a:pPr marL="285750" indent="-285750" eaLnBrk="1" hangingPunct="1">
              <a:spcBef>
                <a:spcPts val="600"/>
              </a:spcBef>
              <a:buFont typeface="Arial" panose="020B0604020202020204" pitchFamily="34" charset="0"/>
              <a:buChar char="•"/>
            </a:pPr>
            <a:r>
              <a:rPr lang="en-US" altLang="zh-CN" sz="1500" i="0" dirty="0">
                <a:solidFill>
                  <a:srgbClr val="333333"/>
                </a:solidFill>
                <a:latin typeface="微软雅黑" panose="020B0503020204020204" pitchFamily="34" charset="-122"/>
                <a:ea typeface="微软雅黑" panose="020B0503020204020204" pitchFamily="34" charset="-122"/>
              </a:rPr>
              <a:t>2007</a:t>
            </a:r>
            <a:r>
              <a:rPr lang="zh-CN" altLang="en-US" sz="1500" i="0" dirty="0">
                <a:solidFill>
                  <a:srgbClr val="333333"/>
                </a:solidFill>
                <a:latin typeface="微软雅黑" panose="020B0503020204020204" pitchFamily="34" charset="-122"/>
                <a:ea typeface="微软雅黑" panose="020B0503020204020204" pitchFamily="34" charset="-122"/>
              </a:rPr>
              <a:t>年以来，“云计算”成为了计算机领域最令人关注的话题之一，其受到关注程度就超过网格计算，至今一直居高不下 。</a:t>
            </a:r>
            <a:endParaRPr lang="en-US" altLang="zh-CN" sz="1500" i="0" dirty="0">
              <a:solidFill>
                <a:srgbClr val="333333"/>
              </a:solidFill>
              <a:latin typeface="微软雅黑" panose="020B0503020204020204" pitchFamily="34" charset="-122"/>
              <a:ea typeface="微软雅黑" panose="020B0503020204020204" pitchFamily="34" charset="-122"/>
            </a:endParaRPr>
          </a:p>
          <a:p>
            <a:pPr marL="285750" indent="-285750" eaLnBrk="1" hangingPunct="1">
              <a:spcBef>
                <a:spcPts val="600"/>
              </a:spcBef>
              <a:buFont typeface="Arial" panose="020B0604020202020204" pitchFamily="34" charset="0"/>
              <a:buChar char="•"/>
            </a:pPr>
            <a:r>
              <a:rPr lang="en-US" altLang="zh-CN" sz="1500" i="0" dirty="0">
                <a:solidFill>
                  <a:srgbClr val="333333"/>
                </a:solidFill>
                <a:latin typeface="微软雅黑" panose="020B0503020204020204" pitchFamily="34" charset="-122"/>
                <a:ea typeface="微软雅黑" panose="020B0503020204020204" pitchFamily="34" charset="-122"/>
              </a:rPr>
              <a:t>2008</a:t>
            </a:r>
            <a:r>
              <a:rPr lang="zh-CN" altLang="en-US" sz="1500" i="0" dirty="0">
                <a:solidFill>
                  <a:srgbClr val="333333"/>
                </a:solidFill>
                <a:latin typeface="微软雅黑" panose="020B0503020204020204" pitchFamily="34" charset="-122"/>
                <a:ea typeface="微软雅黑" panose="020B0503020204020204" pitchFamily="34" charset="-122"/>
              </a:rPr>
              <a:t>年，微软发布其公共云计算平台（</a:t>
            </a:r>
            <a:r>
              <a:rPr lang="en-US" altLang="zh-CN" sz="1500" i="0" dirty="0">
                <a:solidFill>
                  <a:srgbClr val="333333"/>
                </a:solidFill>
                <a:latin typeface="微软雅黑" panose="020B0503020204020204" pitchFamily="34" charset="-122"/>
                <a:ea typeface="微软雅黑" panose="020B0503020204020204" pitchFamily="34" charset="-122"/>
              </a:rPr>
              <a:t>Windows Azure Platform</a:t>
            </a:r>
            <a:r>
              <a:rPr lang="zh-CN" altLang="en-US" sz="1500" i="0" dirty="0">
                <a:solidFill>
                  <a:srgbClr val="333333"/>
                </a:solidFill>
                <a:latin typeface="微软雅黑" panose="020B0503020204020204" pitchFamily="34" charset="-122"/>
                <a:ea typeface="微软雅黑" panose="020B0503020204020204" pitchFamily="34" charset="-122"/>
              </a:rPr>
              <a:t>），由此拉开了微软的云计算大幕。同样，云计算在国内也掀起一场风波，许多大型网络公司纷纷加入云计算的阵列。</a:t>
            </a:r>
            <a:endParaRPr lang="en-US" altLang="zh-CN" sz="1500" i="0" dirty="0">
              <a:solidFill>
                <a:srgbClr val="333333"/>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EF82202B-B760-497F-A8D8-2383C42BFAC9}"/>
              </a:ext>
            </a:extLst>
          </p:cNvPr>
          <p:cNvGrpSpPr/>
          <p:nvPr/>
        </p:nvGrpSpPr>
        <p:grpSpPr>
          <a:xfrm>
            <a:off x="287510" y="909267"/>
            <a:ext cx="7100419" cy="3207304"/>
            <a:chOff x="2556074" y="909267"/>
            <a:chExt cx="7100419" cy="3207304"/>
          </a:xfrm>
        </p:grpSpPr>
        <p:pic>
          <p:nvPicPr>
            <p:cNvPr id="5" name="图片 4">
              <a:extLst>
                <a:ext uri="{FF2B5EF4-FFF2-40B4-BE49-F238E27FC236}">
                  <a16:creationId xmlns:a16="http://schemas.microsoft.com/office/drawing/2014/main" id="{057F9099-4305-4730-9E1E-6348392C7E1F}"/>
                </a:ext>
              </a:extLst>
            </p:cNvPr>
            <p:cNvPicPr>
              <a:picLocks noChangeAspect="1"/>
            </p:cNvPicPr>
            <p:nvPr/>
          </p:nvPicPr>
          <p:blipFill rotWithShape="1">
            <a:blip r:embed="rId3"/>
            <a:srcRect t="4531" r="1295"/>
            <a:stretch/>
          </p:blipFill>
          <p:spPr>
            <a:xfrm>
              <a:off x="2556074" y="909267"/>
              <a:ext cx="7100419" cy="3207304"/>
            </a:xfrm>
            <a:prstGeom prst="rect">
              <a:avLst/>
            </a:prstGeom>
          </p:spPr>
        </p:pic>
        <p:pic>
          <p:nvPicPr>
            <p:cNvPr id="7" name="图片 6">
              <a:extLst>
                <a:ext uri="{FF2B5EF4-FFF2-40B4-BE49-F238E27FC236}">
                  <a16:creationId xmlns:a16="http://schemas.microsoft.com/office/drawing/2014/main" id="{AB8EB4B1-0243-4261-A684-F3E7A7F152FF}"/>
                </a:ext>
              </a:extLst>
            </p:cNvPr>
            <p:cNvPicPr>
              <a:picLocks noChangeAspect="1"/>
            </p:cNvPicPr>
            <p:nvPr/>
          </p:nvPicPr>
          <p:blipFill>
            <a:blip r:embed="rId4"/>
            <a:stretch>
              <a:fillRect/>
            </a:stretch>
          </p:blipFill>
          <p:spPr>
            <a:xfrm>
              <a:off x="8144278" y="3034819"/>
              <a:ext cx="1464066" cy="962391"/>
            </a:xfrm>
            <a:prstGeom prst="rect">
              <a:avLst/>
            </a:prstGeom>
          </p:spPr>
        </p:pic>
      </p:grpSp>
      <p:pic>
        <p:nvPicPr>
          <p:cNvPr id="10" name="图片 9">
            <a:extLst>
              <a:ext uri="{FF2B5EF4-FFF2-40B4-BE49-F238E27FC236}">
                <a16:creationId xmlns:a16="http://schemas.microsoft.com/office/drawing/2014/main" id="{1C0628FC-273C-4C26-90DF-F2AF636E242A}"/>
              </a:ext>
            </a:extLst>
          </p:cNvPr>
          <p:cNvPicPr>
            <a:picLocks noChangeAspect="1"/>
          </p:cNvPicPr>
          <p:nvPr/>
        </p:nvPicPr>
        <p:blipFill>
          <a:blip r:embed="rId5"/>
          <a:stretch>
            <a:fillRect/>
          </a:stretch>
        </p:blipFill>
        <p:spPr>
          <a:xfrm>
            <a:off x="4259899" y="2109896"/>
            <a:ext cx="1199774" cy="703533"/>
          </a:xfrm>
          <a:prstGeom prst="rect">
            <a:avLst/>
          </a:prstGeom>
        </p:spPr>
      </p:pic>
      <p:sp>
        <p:nvSpPr>
          <p:cNvPr id="11" name="椭圆 10">
            <a:extLst>
              <a:ext uri="{FF2B5EF4-FFF2-40B4-BE49-F238E27FC236}">
                <a16:creationId xmlns:a16="http://schemas.microsoft.com/office/drawing/2014/main" id="{E6B467E0-BD0B-4962-ACFE-332253BDD605}"/>
              </a:ext>
            </a:extLst>
          </p:cNvPr>
          <p:cNvSpPr/>
          <p:nvPr/>
        </p:nvSpPr>
        <p:spPr>
          <a:xfrm>
            <a:off x="4136999" y="2741429"/>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0A62863B-A59E-44FD-9D33-F9B2B38076DA}"/>
              </a:ext>
            </a:extLst>
          </p:cNvPr>
          <p:cNvCxnSpPr>
            <a:stCxn id="11" idx="4"/>
          </p:cNvCxnSpPr>
          <p:nvPr/>
        </p:nvCxnSpPr>
        <p:spPr>
          <a:xfrm>
            <a:off x="4172999" y="2813429"/>
            <a:ext cx="0" cy="1094996"/>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6" name="图片 5">
            <a:extLst>
              <a:ext uri="{FF2B5EF4-FFF2-40B4-BE49-F238E27FC236}">
                <a16:creationId xmlns:a16="http://schemas.microsoft.com/office/drawing/2014/main" id="{B41C4009-179C-4B12-AC7A-317ABCCADF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2376" y="870646"/>
            <a:ext cx="4411828" cy="3280980"/>
          </a:xfrm>
          <a:prstGeom prst="rect">
            <a:avLst/>
          </a:prstGeom>
        </p:spPr>
      </p:pic>
      <p:cxnSp>
        <p:nvCxnSpPr>
          <p:cNvPr id="12" name="直接箭头连接符 11">
            <a:extLst>
              <a:ext uri="{FF2B5EF4-FFF2-40B4-BE49-F238E27FC236}">
                <a16:creationId xmlns:a16="http://schemas.microsoft.com/office/drawing/2014/main" id="{9C61C07E-29CA-47F2-9633-0B8BF254FA12}"/>
              </a:ext>
            </a:extLst>
          </p:cNvPr>
          <p:cNvCxnSpPr/>
          <p:nvPr/>
        </p:nvCxnSpPr>
        <p:spPr>
          <a:xfrm flipV="1">
            <a:off x="10482263" y="1604963"/>
            <a:ext cx="261937" cy="5049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B06EEC4-5F1B-43DA-9526-215BC4E47BED}"/>
              </a:ext>
            </a:extLst>
          </p:cNvPr>
          <p:cNvSpPr txBox="1"/>
          <p:nvPr/>
        </p:nvSpPr>
        <p:spPr>
          <a:xfrm>
            <a:off x="10285833" y="1331613"/>
            <a:ext cx="1832553" cy="338554"/>
          </a:xfrm>
          <a:prstGeom prst="rect">
            <a:avLst/>
          </a:prstGeom>
          <a:noFill/>
        </p:spPr>
        <p:txBody>
          <a:bodyPr wrap="none" rtlCol="0">
            <a:spAutoFit/>
          </a:bodyPr>
          <a:lstStyle/>
          <a:p>
            <a:r>
              <a:rPr lang="en-US" altLang="zh-CN" sz="1600" b="1" dirty="0">
                <a:solidFill>
                  <a:srgbClr val="FF0000"/>
                </a:solidFill>
              </a:rPr>
              <a:t>Cloud Computing</a:t>
            </a:r>
            <a:endParaRPr lang="zh-CN" altLang="en-US" sz="1600" b="1" dirty="0">
              <a:solidFill>
                <a:srgbClr val="FF0000"/>
              </a:solidFill>
            </a:endParaRPr>
          </a:p>
        </p:txBody>
      </p:sp>
    </p:spTree>
    <p:extLst>
      <p:ext uri="{BB962C8B-B14F-4D97-AF65-F5344CB8AC3E}">
        <p14:creationId xmlns:p14="http://schemas.microsoft.com/office/powerpoint/2010/main" val="29717703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tyle>
        <a:lnRef idx="2">
          <a:schemeClr val="accent1"/>
        </a:lnRef>
        <a:fillRef idx="1">
          <a:schemeClr val="lt1"/>
        </a:fillRef>
        <a:effectRef idx="0">
          <a:schemeClr val="accent1"/>
        </a:effectRef>
        <a:fontRef idx="minor">
          <a:schemeClr val="dk1"/>
        </a:fontRef>
      </a: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accent4"/>
        </a:lnRef>
        <a:fillRef idx="0">
          <a:schemeClr val="accent4"/>
        </a:fillRef>
        <a:effectRef idx="0">
          <a:schemeClr val="accent4"/>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28750</TotalTime>
  <Words>6928</Words>
  <Application>Microsoft Office PowerPoint</Application>
  <PresentationFormat>宽屏</PresentationFormat>
  <Paragraphs>981</Paragraphs>
  <Slides>73</Slides>
  <Notes>35</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2</vt:i4>
      </vt:variant>
      <vt:variant>
        <vt:lpstr>幻灯片标题</vt:lpstr>
      </vt:variant>
      <vt:variant>
        <vt:i4>73</vt:i4>
      </vt:variant>
    </vt:vector>
  </HeadingPairs>
  <TitlesOfParts>
    <vt:vector size="92" baseType="lpstr">
      <vt:lpstr>FrutigerNext LT Medium</vt:lpstr>
      <vt:lpstr>FrutigerNext LT Regular</vt:lpstr>
      <vt:lpstr>Google Sans</vt:lpstr>
      <vt:lpstr>Microsoft Yahei UI</vt:lpstr>
      <vt:lpstr>Stencil</vt:lpstr>
      <vt:lpstr>等线</vt:lpstr>
      <vt:lpstr>等线 Light</vt:lpstr>
      <vt:lpstr>华文细黑</vt:lpstr>
      <vt:lpstr>微软雅黑</vt:lpstr>
      <vt:lpstr>微软雅黑 Light</vt:lpstr>
      <vt:lpstr>Arial</vt:lpstr>
      <vt:lpstr>Calibri</vt:lpstr>
      <vt:lpstr>Trebuchet MS</vt:lpstr>
      <vt:lpstr>Wingdings</vt:lpstr>
      <vt:lpstr>Office 主题​​</vt:lpstr>
      <vt:lpstr>2_自定义设计方案</vt:lpstr>
      <vt:lpstr>9_主题1</vt:lpstr>
      <vt:lpstr>Visio</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工业互联网创新中心筹备进展及项目情况</dc:title>
  <dc:creator>tingw</dc:creator>
  <cp:lastModifiedBy>Ting WANG</cp:lastModifiedBy>
  <cp:revision>947</cp:revision>
  <dcterms:created xsi:type="dcterms:W3CDTF">2016-09-26T01:53:00Z</dcterms:created>
  <dcterms:modified xsi:type="dcterms:W3CDTF">2021-03-06T06:44:10Z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2052-11.1.0.8888</vt:lpwstr>
  </property>
</Properties>
</file>